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57" r:id="rId3"/>
    <p:sldId id="258" r:id="rId4"/>
    <p:sldId id="260" r:id="rId5"/>
    <p:sldId id="276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9" r:id="rId15"/>
    <p:sldId id="270" r:id="rId16"/>
    <p:sldId id="271" r:id="rId17"/>
    <p:sldId id="272" r:id="rId18"/>
    <p:sldId id="268" r:id="rId19"/>
    <p:sldId id="273" r:id="rId20"/>
    <p:sldId id="274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2BE45-0DB3-4EAE-8AAE-D68D9BE57B2B}" type="datetimeFigureOut">
              <a:rPr kumimoji="1" lang="ja-JP" altLang="en-US" smtClean="0"/>
              <a:pPr/>
              <a:t>2014/10/6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84AE9-13DB-4E34-B223-AB4B5BA8D7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4AE9-13DB-4E34-B223-AB4B5BA8D79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4AE9-13DB-4E34-B223-AB4B5BA8D79F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4AE9-13DB-4E34-B223-AB4B5BA8D79F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4AE9-13DB-4E34-B223-AB4B5BA8D79F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4AE9-13DB-4E34-B223-AB4B5BA8D79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4CFF-1278-40C1-99CE-AFCE35CCBEA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C239-E577-4289-935F-C4FEBD48C665}" type="datetimeFigureOut">
              <a:rPr kumimoji="1" lang="ja-JP" altLang="en-US" smtClean="0"/>
              <a:pPr/>
              <a:t>2014/10/6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E08-4DF5-450B-B718-D3F8544AD7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C239-E577-4289-935F-C4FEBD48C665}" type="datetimeFigureOut">
              <a:rPr kumimoji="1" lang="ja-JP" altLang="en-US" smtClean="0"/>
              <a:pPr/>
              <a:t>2014/10/6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E08-4DF5-450B-B718-D3F8544AD7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C239-E577-4289-935F-C4FEBD48C665}" type="datetimeFigureOut">
              <a:rPr kumimoji="1" lang="ja-JP" altLang="en-US" smtClean="0"/>
              <a:pPr/>
              <a:t>2014/10/6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E08-4DF5-450B-B718-D3F8544AD7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C239-E577-4289-935F-C4FEBD48C665}" type="datetimeFigureOut">
              <a:rPr kumimoji="1" lang="ja-JP" altLang="en-US" smtClean="0"/>
              <a:pPr/>
              <a:t>2014/10/6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E08-4DF5-450B-B718-D3F8544AD7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C239-E577-4289-935F-C4FEBD48C665}" type="datetimeFigureOut">
              <a:rPr kumimoji="1" lang="ja-JP" altLang="en-US" smtClean="0"/>
              <a:pPr/>
              <a:t>2014/10/6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E08-4DF5-450B-B718-D3F8544AD7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C239-E577-4289-935F-C4FEBD48C665}" type="datetimeFigureOut">
              <a:rPr kumimoji="1" lang="ja-JP" altLang="en-US" smtClean="0"/>
              <a:pPr/>
              <a:t>2014/10/6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E08-4DF5-450B-B718-D3F8544AD7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C239-E577-4289-935F-C4FEBD48C665}" type="datetimeFigureOut">
              <a:rPr kumimoji="1" lang="ja-JP" altLang="en-US" smtClean="0"/>
              <a:pPr/>
              <a:t>2014/10/6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E08-4DF5-450B-B718-D3F8544AD7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C239-E577-4289-935F-C4FEBD48C665}" type="datetimeFigureOut">
              <a:rPr kumimoji="1" lang="ja-JP" altLang="en-US" smtClean="0"/>
              <a:pPr/>
              <a:t>2014/10/6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E08-4DF5-450B-B718-D3F8544AD7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C239-E577-4289-935F-C4FEBD48C665}" type="datetimeFigureOut">
              <a:rPr kumimoji="1" lang="ja-JP" altLang="en-US" smtClean="0"/>
              <a:pPr/>
              <a:t>2014/10/6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E08-4DF5-450B-B718-D3F8544AD7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C239-E577-4289-935F-C4FEBD48C665}" type="datetimeFigureOut">
              <a:rPr kumimoji="1" lang="ja-JP" altLang="en-US" smtClean="0"/>
              <a:pPr/>
              <a:t>2014/10/6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E08-4DF5-450B-B718-D3F8544AD7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C239-E577-4289-935F-C4FEBD48C665}" type="datetimeFigureOut">
              <a:rPr kumimoji="1" lang="ja-JP" altLang="en-US" smtClean="0"/>
              <a:pPr/>
              <a:t>2014/10/6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E08-4DF5-450B-B718-D3F8544AD7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9C239-E577-4289-935F-C4FEBD48C665}" type="datetimeFigureOut">
              <a:rPr kumimoji="1" lang="ja-JP" altLang="en-US" smtClean="0"/>
              <a:pPr/>
              <a:t>2014/10/6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5E08-4DF5-450B-B718-D3F8544AD7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n-MN" altLang="ja-JP" b="1" dirty="0" smtClean="0">
                <a:latin typeface="Times New Roman" pitchFamily="18" charset="0"/>
                <a:cs typeface="Times New Roman" pitchFamily="18" charset="0"/>
              </a:rPr>
              <a:t>Чийгтэй эмчилгээний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mn-MN" altLang="ja-JP" b="1" dirty="0" smtClean="0">
                <a:latin typeface="Times New Roman" pitchFamily="18" charset="0"/>
                <a:cs typeface="Times New Roman" pitchFamily="18" charset="0"/>
              </a:rPr>
              <a:t>Асран сувилах арга зүй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627784" y="5085184"/>
            <a:ext cx="5436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altLang="ja-JP" sz="2800" dirty="0" smtClean="0">
                <a:latin typeface="Arial" pitchFamily="34" charset="0"/>
                <a:cs typeface="Arial" pitchFamily="34" charset="0"/>
              </a:rPr>
              <a:t>Япон улсын сайн дурын гишүүн </a:t>
            </a:r>
            <a:r>
              <a:rPr lang="ja-JP" altLang="en-US" sz="2800" dirty="0" smtClean="0">
                <a:latin typeface="Arial" pitchFamily="34" charset="0"/>
                <a:cs typeface="Arial" pitchFamily="34" charset="0"/>
              </a:rPr>
              <a:t>　　　</a:t>
            </a:r>
            <a:endParaRPr lang="en-US" altLang="ja-JP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ja-JP" altLang="en-US" sz="2800" dirty="0" smtClean="0">
                <a:latin typeface="Arial" pitchFamily="34" charset="0"/>
                <a:cs typeface="Arial" pitchFamily="34" charset="0"/>
              </a:rPr>
              <a:t>　　　　　　　　　　　　　</a:t>
            </a:r>
            <a:r>
              <a:rPr lang="mn-MN" altLang="ja-JP" sz="2800" dirty="0" smtClean="0">
                <a:latin typeface="Arial" pitchFamily="34" charset="0"/>
                <a:cs typeface="Arial" pitchFamily="34" charset="0"/>
              </a:rPr>
              <a:t>Юри Савада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38164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35283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395536" y="4581128"/>
            <a:ext cx="7848872" cy="2088232"/>
          </a:xfrm>
          <a:prstGeom prst="wedgeRectCallout">
            <a:avLst>
              <a:gd name="adj1" fmla="val 18898"/>
              <a:gd name="adj2" fmla="val -503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endParaRPr lang="mn-MN" altLang="ja-JP" sz="2900" dirty="0" smtClean="0"/>
          </a:p>
          <a:p>
            <a:pPr lvl="0">
              <a:spcBef>
                <a:spcPct val="0"/>
              </a:spcBef>
              <a:defRPr/>
            </a:pPr>
            <a:r>
              <a:rPr lang="mn-MN" altLang="ja-JP" sz="2900" dirty="0" smtClean="0"/>
              <a:t>Улаан, эрүүл арьс харагдаж эхэлж байна. Хучуур эс үүсч эхэлж байна. Чийглэгдэн зөөлөрсөн үхжил арьсыг бага багаар хайчилж авна. Хуулж болохгүй. </a:t>
            </a:r>
          </a:p>
          <a:p>
            <a:pPr lvl="0">
              <a:spcBef>
                <a:spcPct val="0"/>
              </a:spcBef>
              <a:defRPr/>
            </a:pPr>
            <a:r>
              <a:rPr lang="mn-MN" altLang="ja-JP" sz="2900" dirty="0" smtClean="0"/>
              <a:t>Үхэжсэн арьсыг тайрч авсанаар шарх нь цэвэр байж, арьсны төлжилт хурдан байдаг.  </a:t>
            </a:r>
            <a:endParaRPr lang="en-US" altLang="ja-JP" sz="29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34563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484784"/>
            <a:ext cx="4972050" cy="1371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068960"/>
            <a:ext cx="5040560" cy="115212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4211960" y="4941168"/>
            <a:ext cx="4161656" cy="1728192"/>
          </a:xfrm>
          <a:prstGeom prst="wedgeRectCallout">
            <a:avLst>
              <a:gd name="adj1" fmla="val 11291"/>
              <a:gd name="adj2" fmla="val -1059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altLang="ja-JP" sz="2000" dirty="0" smtClean="0"/>
              <a:t>Вазелин нь хямд төсөр бөгөөд үр дүн сайтай. Гэхдээ Монголын эмийн сангуудад санал болгодог энэхүү тос байсан ч болно. </a:t>
            </a:r>
            <a:endParaRPr lang="en-US" altLang="ja-JP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altLang="ja-JP" sz="2000" dirty="0" smtClean="0"/>
              <a:t>Антибиотик, стероид хэрэглэх шаардлагагүй. </a:t>
            </a:r>
            <a:endParaRPr lang="en-US" altLang="ja-JP" sz="2000" dirty="0" smtClean="0"/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179512" y="5013176"/>
            <a:ext cx="3312368" cy="1440160"/>
          </a:xfrm>
          <a:prstGeom prst="wedgeRectCallout">
            <a:avLst>
              <a:gd name="adj1" fmla="val 28030"/>
              <a:gd name="adj2" fmla="val -2040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mn-MN" altLang="ja-JP" sz="2000" dirty="0" smtClean="0"/>
              <a:t>Шархны эргэн тойронд  вазелин түрхнэ.</a:t>
            </a:r>
          </a:p>
          <a:p>
            <a:r>
              <a:rPr lang="mn-MN" altLang="ja-JP" sz="2000" dirty="0" smtClean="0"/>
              <a:t> Шархан дээр тос түрхэх хэрэггүй.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260985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420888"/>
            <a:ext cx="2590800" cy="40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79512" y="476672"/>
            <a:ext cx="2592288" cy="5256584"/>
          </a:xfrm>
          <a:prstGeom prst="wedgeRectCallout">
            <a:avLst>
              <a:gd name="adj1" fmla="val 72135"/>
              <a:gd name="adj2" fmla="val 62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altLang="ja-JP" sz="2000" dirty="0" smtClean="0"/>
              <a:t>Илааршиж эхлээд хөдөлгөөн нь ихэссэн тул илүү их хэсгийг бүрхсэн том уут тавих шаардлагатай болсон.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altLang="ja-JP" sz="2000" dirty="0" smtClean="0"/>
              <a:t>Өдөр бүр цэвэрлэдэг хэвээрээ ч  эмчилгээ хийхэд уйлахаа больсон. </a:t>
            </a:r>
            <a:endParaRPr lang="en-US" altLang="ja-JP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altLang="ja-JP" sz="2000" dirty="0" smtClean="0"/>
              <a:t>Хөдлөөд уут нь уначихсан ч чийгийг хадгалах шаардлагатай шүү гэж ээжид нь анхааруулсан. </a:t>
            </a:r>
            <a:endParaRPr lang="en-US" altLang="ja-JP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altLang="ja-JP" sz="2000" dirty="0" smtClean="0"/>
              <a:t>Өдөрт нэг л удаа цэвэрлэдэг. 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69847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角丸四角形吹き出し 4"/>
          <p:cNvSpPr/>
          <p:nvPr/>
        </p:nvSpPr>
        <p:spPr>
          <a:xfrm>
            <a:off x="467544" y="260648"/>
            <a:ext cx="3312368" cy="1512168"/>
          </a:xfrm>
          <a:prstGeom prst="wedgeRoundRectCallout">
            <a:avLst>
              <a:gd name="adj1" fmla="val 50064"/>
              <a:gd name="adj2" fmla="val 7259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altLang="ja-JP" sz="2000" b="1" dirty="0" smtClean="0"/>
              <a:t>Сайхан эдгээд эмнэлгээс гарсан. </a:t>
            </a:r>
          </a:p>
          <a:p>
            <a:pPr algn="ctr"/>
            <a:r>
              <a:rPr kumimoji="1" lang="mn-MN" altLang="ja-JP" sz="2000" b="1" dirty="0" smtClean="0"/>
              <a:t>Өвдөхгүй гоё байгаа биз. 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smtClean="0"/>
              <a:t>②</a:t>
            </a:r>
            <a:r>
              <a:rPr kumimoji="1" lang="mn-MN" altLang="ja-JP" dirty="0" smtClean="0"/>
              <a:t>Цооролтын үед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528392" cy="51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吹き出し 4"/>
          <p:cNvSpPr/>
          <p:nvPr/>
        </p:nvSpPr>
        <p:spPr>
          <a:xfrm>
            <a:off x="4716016" y="1556792"/>
            <a:ext cx="4104456" cy="4176464"/>
          </a:xfrm>
          <a:prstGeom prst="wedgeRoundRectCallout">
            <a:avLst>
              <a:gd name="adj1" fmla="val 11207"/>
              <a:gd name="adj2" fmla="val 487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altLang="ja-JP" dirty="0" smtClean="0"/>
              <a:t>70 настай. </a:t>
            </a:r>
          </a:p>
          <a:p>
            <a:r>
              <a:rPr lang="mn-MN" altLang="ja-JP" dirty="0" smtClean="0"/>
              <a:t>Дунд чөмөг хугарсанаас хэвтэрт байдаг. </a:t>
            </a:r>
            <a:endParaRPr lang="en-US" altLang="ja-JP" dirty="0" smtClean="0"/>
          </a:p>
          <a:p>
            <a:r>
              <a:rPr kumimoji="1" lang="mn-MN" altLang="ja-JP" dirty="0" smtClean="0"/>
              <a:t>Гэрээрээ эмчилж буй. Хэвтрийн </a:t>
            </a:r>
            <a:r>
              <a:rPr lang="mn-MN" altLang="ja-JP" dirty="0" smtClean="0"/>
              <a:t>цооролт үүсч шархнаас шүүс гарсан. </a:t>
            </a:r>
            <a:endParaRPr lang="en-US" altLang="ja-JP" dirty="0" smtClean="0"/>
          </a:p>
          <a:p>
            <a:r>
              <a:rPr kumimoji="1" lang="mn-MN" altLang="ja-JP" dirty="0" smtClean="0"/>
              <a:t>Өдөр бүр угааж байх, чийгтэй эмчилгээ хийх, байрлалыг нь сольж хэвтүүлж байхыг гэрийнхэнд нь заасан. </a:t>
            </a:r>
            <a:endParaRPr kumimoji="1" lang="en-US" altLang="ja-JP" dirty="0" smtClean="0"/>
          </a:p>
        </p:txBody>
      </p:sp>
      <p:sp>
        <p:nvSpPr>
          <p:cNvPr id="5" name="Oval 8"/>
          <p:cNvSpPr/>
          <p:nvPr/>
        </p:nvSpPr>
        <p:spPr>
          <a:xfrm>
            <a:off x="971600" y="1772816"/>
            <a:ext cx="1728192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555776" y="1268760"/>
            <a:ext cx="7284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8"/>
          <p:cNvSpPr/>
          <p:nvPr/>
        </p:nvSpPr>
        <p:spPr>
          <a:xfrm>
            <a:off x="539552" y="1772816"/>
            <a:ext cx="592832" cy="495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300037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20688"/>
            <a:ext cx="29622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861048"/>
            <a:ext cx="3105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21088"/>
            <a:ext cx="30384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2699792" y="2420888"/>
            <a:ext cx="3528392" cy="259228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altLang="ja-JP" dirty="0" smtClean="0"/>
              <a:t>Чийгтэй эмчилгээний үр дүнд зөөлөрсөн үхжил арьсыг өдөр бүр даралттай усаар шүршиж угааж байсан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00192" y="6237312"/>
            <a:ext cx="2592288" cy="620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altLang="ja-JP" dirty="0" smtClean="0"/>
              <a:t>Хучуур  эс сэргэсэн. Бараг эдгэсэн гэсэн үг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4464496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4032447" cy="23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35283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1979712" y="2852936"/>
            <a:ext cx="1152128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788024" y="5157192"/>
            <a:ext cx="3528392" cy="1152128"/>
          </a:xfrm>
          <a:prstGeom prst="wedgeRectCallout">
            <a:avLst>
              <a:gd name="adj1" fmla="val -71277"/>
              <a:gd name="adj2" fmla="val -172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altLang="ja-JP" sz="2000" dirty="0" smtClean="0"/>
              <a:t>Үхжил арьс нь хайлж ирсэн. Даралттай усаар шүршихэд амархан хуурч унадаг болсон. </a:t>
            </a:r>
            <a:endParaRPr lang="en-US" altLang="ja-JP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156176" y="764704"/>
            <a:ext cx="2592288" cy="620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altLang="ja-JP" dirty="0" smtClean="0"/>
              <a:t>Бараг эдгэсэн байна.</a:t>
            </a:r>
            <a:endParaRPr lang="en-US" altLang="ja-JP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059832" cy="1196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altLang="ja-JP" dirty="0" smtClean="0"/>
              <a:t>Шарх нь бохирдсон. Үхэжсэн арьстай. Шархны эргэн тойронд улайсан. Халдвар орсон шинж тэмдэгтэй. </a:t>
            </a:r>
            <a:endParaRPr 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131840" y="1196752"/>
            <a:ext cx="36004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2699792" y="148478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4427984" y="1988840"/>
            <a:ext cx="36004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1979712" y="1556792"/>
            <a:ext cx="36004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627784" y="1412776"/>
            <a:ext cx="36004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3491880" y="2492896"/>
            <a:ext cx="36004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 flipV="1">
            <a:off x="4067944" y="2204864"/>
            <a:ext cx="36004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mn-MN" altLang="ja-JP" u="sng" dirty="0" smtClean="0"/>
              <a:t>Чийгтэй эмчилгээг хийхэд анхаарах нь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mn-MN" altLang="ja-JP" dirty="0" smtClean="0"/>
              <a:t>Халдвар орсон шинж тэмдэг 	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ja-JP" altLang="en-US" smtClean="0"/>
              <a:t>　</a:t>
            </a:r>
            <a:r>
              <a:rPr lang="mn-MN" altLang="ja-JP" dirty="0" smtClean="0"/>
              <a:t>Эвгүй үнэртэх, халуурах, хүчтэй өвдөх, улайх</a:t>
            </a:r>
            <a:endParaRPr lang="ja-JP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mn-MN" altLang="ja-JP" dirty="0" smtClean="0"/>
              <a:t>Чихрийн шижинтэй хүн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　</a:t>
            </a:r>
            <a:r>
              <a:rPr lang="mn-MN" altLang="ja-JP" dirty="0" smtClean="0"/>
              <a:t>Дархлаа суларсан байдаг тул халдвар орох нь амархан. 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　</a:t>
            </a:r>
            <a:r>
              <a:rPr lang="mn-MN" altLang="ja-JP" dirty="0" smtClean="0"/>
              <a:t>Чихрийн өвчинтэй хамт эмчлэх шаардлагатай. 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1907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01008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132856"/>
            <a:ext cx="24574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2656"/>
            <a:ext cx="25336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矢印 7"/>
          <p:cNvSpPr/>
          <p:nvPr/>
        </p:nvSpPr>
        <p:spPr>
          <a:xfrm rot="4005913">
            <a:off x="4000165" y="4143213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779912" y="4941168"/>
            <a:ext cx="2520280" cy="16561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mn-MN" altLang="ja-JP" sz="1900" b="1" dirty="0" smtClean="0">
                <a:latin typeface="+mj-lt"/>
              </a:rPr>
              <a:t>Гүнзгий халдварлаж идээлсэн. </a:t>
            </a:r>
            <a:br>
              <a:rPr kumimoji="1" lang="mn-MN" altLang="ja-JP" sz="1900" b="1" dirty="0" smtClean="0">
                <a:latin typeface="+mj-lt"/>
              </a:rPr>
            </a:br>
            <a:r>
              <a:rPr lang="mn-MN" altLang="ja-JP" sz="1900" b="1" dirty="0" smtClean="0">
                <a:latin typeface="+mj-lt"/>
                <a:cs typeface="Times New Roman" pitchFamily="18" charset="0"/>
              </a:rPr>
              <a:t>Чийгтэй эмчилгээ зогсоож  </a:t>
            </a:r>
            <a:r>
              <a:rPr kumimoji="1" lang="mn-MN" altLang="ja-JP" sz="1900" b="1" dirty="0" smtClean="0">
                <a:latin typeface="+mj-lt"/>
              </a:rPr>
              <a:t>УБ руу </a:t>
            </a:r>
            <a:r>
              <a:rPr lang="mn-MN" altLang="ja-JP" sz="1900" b="1" dirty="0" smtClean="0">
                <a:latin typeface="+mj-lt"/>
              </a:rPr>
              <a:t>яв</a:t>
            </a:r>
            <a:r>
              <a:rPr kumimoji="1" lang="mn-MN" altLang="ja-JP" sz="1900" b="1" dirty="0" smtClean="0">
                <a:latin typeface="+mj-lt"/>
              </a:rPr>
              <a:t>сан</a:t>
            </a:r>
          </a:p>
          <a:p>
            <a:pPr algn="ctr"/>
            <a:endParaRPr kumimoji="1" lang="ja-JP" altLang="en-US" dirty="0"/>
          </a:p>
        </p:txBody>
      </p:sp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23728" y="404664"/>
            <a:ext cx="2088232" cy="1800200"/>
          </a:xfrm>
          <a:prstGeom prst="wedgeRectCallout">
            <a:avLst>
              <a:gd name="adj1" fmla="val -63489"/>
              <a:gd name="adj2" fmla="val -364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altLang="ja-JP" sz="2000" dirty="0" smtClean="0"/>
              <a:t>Боолтон дотроо мөхлөгжсөн. Боолтыг салгаж авахад хүндрэлтэй, маш их өвдөлттэй. </a:t>
            </a:r>
            <a:endParaRPr lang="en-US" altLang="ja-JP" sz="2000" dirty="0" smtClean="0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876256" y="332656"/>
            <a:ext cx="2088232" cy="1800200"/>
          </a:xfrm>
          <a:prstGeom prst="wedgeRectCallout">
            <a:avLst>
              <a:gd name="adj1" fmla="val -63489"/>
              <a:gd name="adj2" fmla="val -364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mn-MN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Муу мөхлөг үүсч, цусны эргэлт муудсан</a:t>
            </a:r>
            <a:r>
              <a:rPr lang="mn-MN" altLang="ja-JP" sz="2000" dirty="0" smtClean="0"/>
              <a:t>аас шарх нь бараан өнгөтэй. 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323528" y="3212976"/>
            <a:ext cx="2592288" cy="620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altLang="ja-JP" dirty="0" smtClean="0"/>
              <a:t>Түлэгдсэнээс хойш 10 хоноод эмнэлэгт хэвтсэн.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n-MN" altLang="ja-JP" dirty="0" smtClean="0"/>
              <a:t>Шархыг сайтар угаах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mn-MN" altLang="ja-JP" dirty="0" smtClean="0"/>
              <a:t>Шархнаас гарах усыг хянаж байх</a:t>
            </a:r>
            <a:endParaRPr lang="en-US" altLang="ja-JP" dirty="0" smtClean="0"/>
          </a:p>
          <a:p>
            <a:pPr>
              <a:buNone/>
            </a:pPr>
            <a:r>
              <a:rPr lang="mn-MN" altLang="ja-JP" u="sng" dirty="0" smtClean="0"/>
              <a:t>Шархыг хатаах </a:t>
            </a:r>
            <a:r>
              <a:rPr lang="mn-MN" altLang="ja-JP" dirty="0" smtClean="0"/>
              <a:t>болон </a:t>
            </a:r>
            <a:r>
              <a:rPr lang="mn-MN" altLang="ja-JP" u="sng" dirty="0" smtClean="0"/>
              <a:t>ариутгагч уусмалаар </a:t>
            </a:r>
            <a:r>
              <a:rPr lang="mn-MN" altLang="ja-JP" dirty="0" smtClean="0"/>
              <a:t>арчих хамгийн буруу</a:t>
            </a:r>
            <a:r>
              <a:rPr lang="ja-JP" altLang="en-US" smtClean="0"/>
              <a:t>！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※</a:t>
            </a:r>
            <a:r>
              <a:rPr lang="mn-MN" altLang="ja-JP" dirty="0" smtClean="0"/>
              <a:t>Юуны өмнө шархыг угааж, нянг багасгах нь чухал. Шархнаас маш ихээр ус гарч буй, зузаан үхжил арьсаар хучигдсан тохиолдолд   илүү анхаарах шаардлагатай. 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275856" y="4797152"/>
            <a:ext cx="5328592" cy="13681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mn-MN" altLang="ja-JP" sz="2800" b="1" u="sng" dirty="0" smtClean="0"/>
              <a:t>Шархыг өдөр бүр ажигла</a:t>
            </a:r>
            <a:r>
              <a:rPr lang="en-US" altLang="ja-JP" sz="2800" b="1" u="sng" dirty="0" smtClean="0"/>
              <a:t> !!!!</a:t>
            </a:r>
          </a:p>
          <a:p>
            <a:pPr>
              <a:buNone/>
            </a:pPr>
            <a:r>
              <a:rPr lang="mn-MN" altLang="ja-JP" sz="2800" dirty="0" smtClean="0"/>
              <a:t>Шарханд тохирсон эмчилгээг хийх</a:t>
            </a:r>
            <a:endParaRPr lang="en-US" altLang="ja-JP" sz="2800" dirty="0" smtClean="0"/>
          </a:p>
        </p:txBody>
      </p:sp>
      <p:sp>
        <p:nvSpPr>
          <p:cNvPr id="5" name="右矢印 4"/>
          <p:cNvSpPr/>
          <p:nvPr/>
        </p:nvSpPr>
        <p:spPr>
          <a:xfrm>
            <a:off x="2195736" y="5013176"/>
            <a:ext cx="832939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①</a:t>
            </a:r>
            <a:r>
              <a:rPr kumimoji="1" lang="mn-MN" altLang="ja-JP" dirty="0" smtClean="0"/>
              <a:t>Түлэгдэлтийн үед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dirty="0" smtClean="0"/>
              <a:t>　</a:t>
            </a:r>
            <a:r>
              <a:rPr kumimoji="1" lang="mn-MN" altLang="ja-JP" dirty="0" smtClean="0"/>
              <a:t>2</a:t>
            </a:r>
            <a:r>
              <a:rPr lang="mn-MN" altLang="ja-JP" dirty="0" smtClean="0"/>
              <a:t> ойтой. 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mn-MN" altLang="ja-JP" dirty="0" smtClean="0"/>
              <a:t>Халуун усанд 2 гараа түлсэн.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</a:t>
            </a:r>
            <a:r>
              <a:rPr lang="mn-MN" altLang="ja-JP" dirty="0" smtClean="0"/>
              <a:t>Өвчиндөө шөнө унтаж чаддаггүй, хоолны дуршилгүй. 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mn-MN" altLang="ja-JP" dirty="0" smtClean="0"/>
              <a:t>Антибиотик өгдөг. 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　　　　　　　　　　　　　　</a:t>
            </a: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2880320" cy="422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mn-MN" altLang="ja-JP" dirty="0" smtClean="0"/>
              <a:t>Я</a:t>
            </a:r>
            <a:r>
              <a:rPr kumimoji="1" lang="mn-MN" altLang="ja-JP" dirty="0" smtClean="0"/>
              <a:t>понд, мэс заслын дараах шархыг ч ариутгалгүйгээр чийгтэй эмчилгээ хийдэг эмнэлэг олширсоор байна.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2952328" cy="13239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92896"/>
            <a:ext cx="4824536" cy="375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2880320" cy="12668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mn-MN" altLang="ja-JP" dirty="0" smtClean="0"/>
              <a:t>Эмчилгээний үр дүн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3242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3733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4283968" y="1124744"/>
            <a:ext cx="3960440" cy="1944216"/>
          </a:xfrm>
          <a:prstGeom prst="wedgeRectCallout">
            <a:avLst>
              <a:gd name="adj1" fmla="val -73908"/>
              <a:gd name="adj2" fmla="val 697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altLang="ja-JP" dirty="0" smtClean="0"/>
              <a:t>Боосон </a:t>
            </a:r>
            <a:r>
              <a:rPr lang="mn-MN" altLang="ja-JP" dirty="0" smtClean="0">
                <a:latin typeface="+mj-lt"/>
              </a:rPr>
              <a:t>марлийг авч чийглэх эмчилгээг эхэлсэн.  Өдөр бүр </a:t>
            </a:r>
            <a:r>
              <a:rPr lang="mn-MN" altLang="ja-JP" dirty="0" smtClean="0">
                <a:solidFill>
                  <a:schemeClr val="tx1"/>
                </a:solidFill>
                <a:latin typeface="+mj-lt"/>
              </a:rPr>
              <a:t>Буцалсан бүлээн усаар цэвэрлэж </a:t>
            </a:r>
            <a:r>
              <a:rPr lang="mn-MN" altLang="ja-JP" dirty="0" smtClean="0">
                <a:latin typeface="+mj-lt"/>
                <a:cs typeface="Times New Roman" pitchFamily="18" charset="0"/>
              </a:rPr>
              <a:t>гялгар уутаар бооно. </a:t>
            </a:r>
            <a:r>
              <a:rPr lang="mn-MN" altLang="ja-JP" dirty="0" smtClean="0">
                <a:latin typeface="+mj-lt"/>
              </a:rPr>
              <a:t/>
            </a:r>
            <a:br>
              <a:rPr lang="mn-MN" altLang="ja-JP" dirty="0" smtClean="0">
                <a:latin typeface="+mj-lt"/>
              </a:rPr>
            </a:br>
            <a:r>
              <a:rPr lang="mn-MN" altLang="ja-JP" dirty="0" smtClean="0">
                <a:latin typeface="+mj-lt"/>
              </a:rPr>
              <a:t>Х</a:t>
            </a:r>
            <a:r>
              <a:rPr lang="mn-MN" altLang="ja-JP" dirty="0" smtClean="0">
                <a:latin typeface="+mj-lt"/>
                <a:cs typeface="Times New Roman" pitchFamily="18" charset="0"/>
              </a:rPr>
              <a:t>алдваргүйжүүлэх уусмалаар ариутгаагүй.  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6012160" y="5877272"/>
            <a:ext cx="288032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4</a:t>
            </a:r>
            <a:r>
              <a:rPr lang="mn-MN" altLang="ja-JP" dirty="0" smtClean="0"/>
              <a:t> </a:t>
            </a:r>
            <a:r>
              <a:rPr lang="mn-MN" altLang="ja-JP" dirty="0" smtClean="0"/>
              <a:t>хоногийн дараа, амбулаторид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467544" y="4581128"/>
            <a:ext cx="3960440" cy="1152128"/>
          </a:xfrm>
          <a:prstGeom prst="wedgeRectCallout">
            <a:avLst>
              <a:gd name="adj1" fmla="val -21370"/>
              <a:gd name="adj2" fmla="val -458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altLang="ja-JP" dirty="0" smtClean="0"/>
              <a:t>Чийглэх эмчилгээ хийж эхэлсэн өдрийн оройноос нь уйлахаа болисон. Хоолны дуршил сэргэж эхэлсэн.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638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2542431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4664"/>
            <a:ext cx="23622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77072"/>
            <a:ext cx="23622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5085184"/>
            <a:ext cx="3970784" cy="1772816"/>
          </a:xfrm>
          <a:prstGeom prst="wedgeRectCallout">
            <a:avLst>
              <a:gd name="adj1" fmla="val -5947"/>
              <a:gd name="adj2" fmla="val -1198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l"/>
            <a:r>
              <a:rPr lang="mn-MN" altLang="ja-JP" sz="2000" dirty="0" smtClean="0"/>
              <a:t>Чийглэх эмчилгээ үргэлжилж байна. Зөөлөрсөн тавыг амбулторид тайрч авахад доороос нь эрүүл арьс гарч ирж байна.  Өвдөлтгүй. 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1619672" y="2708920"/>
            <a:ext cx="1728192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628800"/>
            <a:ext cx="5616624" cy="446112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角丸四角形吹き出し 4"/>
          <p:cNvSpPr/>
          <p:nvPr/>
        </p:nvSpPr>
        <p:spPr>
          <a:xfrm>
            <a:off x="539552" y="260648"/>
            <a:ext cx="3312368" cy="1512168"/>
          </a:xfrm>
          <a:prstGeom prst="wedgeRoundRectCallout">
            <a:avLst>
              <a:gd name="adj1" fmla="val 46300"/>
              <a:gd name="adj2" fmla="val 698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altLang="ja-JP" sz="2000" b="1" dirty="0" smtClean="0"/>
              <a:t>Эмнэлгээс гараад </a:t>
            </a:r>
          </a:p>
          <a:p>
            <a:pPr algn="ctr"/>
            <a:r>
              <a:rPr lang="mn-MN" altLang="ja-JP" sz="2000" b="1" dirty="0" smtClean="0"/>
              <a:t>хагас жил болсон.</a:t>
            </a:r>
          </a:p>
          <a:p>
            <a:pPr algn="ctr"/>
            <a:r>
              <a:rPr lang="mn-MN" altLang="ja-JP" sz="2000" b="1" dirty="0" smtClean="0"/>
              <a:t>Сайхан эдгэсэн</a:t>
            </a:r>
            <a:endParaRPr kumimoji="1" lang="mn-MN" altLang="ja-JP" sz="2000" b="1" dirty="0" smtClean="0"/>
          </a:p>
          <a:p>
            <a:pPr algn="ctr"/>
            <a:r>
              <a:rPr kumimoji="1" lang="mn-MN" altLang="ja-JP" sz="2000" b="1" dirty="0" smtClean="0"/>
              <a:t>гоё байгаа биз. 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51920" y="908720"/>
            <a:ext cx="4834880" cy="5544616"/>
          </a:xfrm>
        </p:spPr>
        <p:txBody>
          <a:bodyPr>
            <a:normAutofit fontScale="85000" lnSpcReduction="10000"/>
          </a:bodyPr>
          <a:lstStyle/>
          <a:p>
            <a:r>
              <a:rPr lang="mn-MN" altLang="ja-JP" dirty="0" smtClean="0"/>
              <a:t>3</a:t>
            </a:r>
            <a:r>
              <a:rPr kumimoji="1" lang="mn-MN" altLang="ja-JP" dirty="0" smtClean="0"/>
              <a:t> настай</a:t>
            </a:r>
            <a:endParaRPr kumimoji="1" lang="en-US" altLang="ja-JP" dirty="0" smtClean="0"/>
          </a:p>
          <a:p>
            <a:r>
              <a:rPr lang="mn-MN" altLang="ja-JP" dirty="0" smtClean="0"/>
              <a:t>Халуун усанд биеийн нэлээд хэсэг түлэгдсэн. </a:t>
            </a:r>
            <a:endParaRPr lang="en-US" altLang="ja-JP" dirty="0" smtClean="0"/>
          </a:p>
          <a:p>
            <a:r>
              <a:rPr kumimoji="1" lang="mn-MN" altLang="ja-JP" dirty="0" smtClean="0"/>
              <a:t>Ялангуяа б</a:t>
            </a:r>
            <a:r>
              <a:rPr lang="mn-MN" altLang="ja-JP" dirty="0" smtClean="0"/>
              <a:t>элэг эрхтэн, б</a:t>
            </a:r>
            <a:r>
              <a:rPr kumimoji="1" lang="mn-MN" altLang="ja-JP" dirty="0" smtClean="0"/>
              <a:t>өгс орчмын хэсгээр хүнд түлэгдсэн ба өтгөн, шингэнээсээ бохирдох эрсдэлтэй. </a:t>
            </a:r>
            <a:endParaRPr kumimoji="1" lang="en-US" altLang="ja-JP" dirty="0" smtClean="0"/>
          </a:p>
          <a:p>
            <a:r>
              <a:rPr kumimoji="1" lang="mn-MN" altLang="ja-JP" dirty="0" smtClean="0"/>
              <a:t>Үргэлж уйлж, аашилж байгаа.</a:t>
            </a:r>
          </a:p>
          <a:p>
            <a:r>
              <a:rPr lang="mn-MN" altLang="ja-JP" dirty="0" smtClean="0"/>
              <a:t>Антибиотик өгч буй. </a:t>
            </a:r>
            <a:endParaRPr lang="en-US" altLang="ja-JP" dirty="0" smtClean="0"/>
          </a:p>
          <a:p>
            <a:r>
              <a:rPr lang="mn-MN" altLang="ja-JP" dirty="0" smtClean="0"/>
              <a:t>Эмчилгээ хийхээс нэг цагийн өмнө өвчин намдаагч уулгадаг. 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29043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600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72816"/>
            <a:ext cx="36004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293096"/>
            <a:ext cx="2457450" cy="20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608512" cy="1296144"/>
          </a:xfrm>
          <a:prstGeom prst="wedgeRectCallout">
            <a:avLst>
              <a:gd name="adj1" fmla="val 9825"/>
              <a:gd name="adj2" fmla="val 1039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mn-MN" altLang="ja-JP" sz="2000" dirty="0" smtClean="0"/>
              <a:t>Марлиар боосон чигтээ нэлээд хэд хоносоноос өтгөн шингэнтэй нь холилдсон. </a:t>
            </a:r>
            <a:br>
              <a:rPr lang="mn-MN" altLang="ja-JP" sz="2000" dirty="0" smtClean="0"/>
            </a:br>
            <a:r>
              <a:rPr lang="mn-MN" altLang="ja-JP" sz="2000" dirty="0" smtClean="0"/>
              <a:t>Марлийг усаар норгож зөөлхөн хуулж аваад, чийгтэй эмчилгээг эхэлсэн.  Халуунгүй. 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251520" y="3284984"/>
            <a:ext cx="4161656" cy="998984"/>
          </a:xfrm>
          <a:prstGeom prst="wedgeRectCallout">
            <a:avLst>
              <a:gd name="adj1" fmla="val 26744"/>
              <a:gd name="adj2" fmla="val 1207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altLang="ja-JP" sz="2000" dirty="0" smtClean="0"/>
              <a:t>Шарх нь хатаж, ихээр  өвддөг. </a:t>
            </a:r>
            <a:endParaRPr lang="en-US" altLang="ja-JP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mn-MN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Наалдсан марлийг</a:t>
            </a:r>
            <a:r>
              <a:rPr kumimoji="1" lang="mn-MN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салгаж авахад маш хэцүү. </a:t>
            </a:r>
            <a:endParaRPr kumimoji="1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1719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188640"/>
            <a:ext cx="4176464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23528" y="3429000"/>
            <a:ext cx="4161656" cy="2520280"/>
          </a:xfrm>
          <a:prstGeom prst="wedgeRectCallout">
            <a:avLst>
              <a:gd name="adj1" fmla="val 67227"/>
              <a:gd name="adj2" fmla="val 190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mn-MN" altLang="ja-JP" sz="2000" dirty="0" smtClean="0"/>
              <a:t>Шархыг өдөр бүр </a:t>
            </a:r>
            <a:r>
              <a:rPr lang="mn-MN" altLang="ja-JP" sz="2000" b="1" dirty="0" smtClean="0">
                <a:solidFill>
                  <a:schemeClr val="tx1"/>
                </a:solidFill>
              </a:rPr>
              <a:t>буцалсан бүлээн усаар цэвэрлэнэ. </a:t>
            </a:r>
            <a:endParaRPr lang="en-US" altLang="ja-JP" sz="2000" dirty="0" smtClean="0"/>
          </a:p>
          <a:p>
            <a:pPr>
              <a:spcBef>
                <a:spcPct val="0"/>
              </a:spcBef>
              <a:defRPr/>
            </a:pPr>
            <a:r>
              <a:rPr lang="mn-MN" altLang="ja-JP" sz="2000" dirty="0" smtClean="0"/>
              <a:t>Шээсэний дараа тухай бүр нь нүх гаргасан савтай усаар шүршиж угааж байхыг ээжид нь зөвлөсөн. Уутыг тавихдаа шарханд халдвар орохоос сэргийлж шархны эргэн тойронд </a:t>
            </a:r>
            <a:r>
              <a:rPr lang="mn-MN" altLang="ja-JP" sz="2000" b="1" dirty="0" smtClean="0"/>
              <a:t>в</a:t>
            </a:r>
            <a:r>
              <a:rPr lang="mn-MN" altLang="ja-JP" sz="2000" b="1" dirty="0" smtClean="0">
                <a:solidFill>
                  <a:schemeClr val="tx1"/>
                </a:solidFill>
              </a:rPr>
              <a:t>азелин түрхэнэ. </a:t>
            </a:r>
            <a:r>
              <a:rPr lang="mn-MN" altLang="ja-JP" sz="2000" dirty="0" smtClean="0"/>
              <a:t> </a:t>
            </a:r>
            <a:endParaRPr lang="en-US" altLang="ja-JP" sz="2000" dirty="0" smtClean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004048" y="332656"/>
            <a:ext cx="3585592" cy="1584176"/>
          </a:xfrm>
          <a:prstGeom prst="wedgeRectCallout">
            <a:avLst>
              <a:gd name="adj1" fmla="val -74533"/>
              <a:gd name="adj2" fmla="val 465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altLang="ja-JP" sz="2000" dirty="0" smtClean="0"/>
              <a:t>Шарх нь зөөлөрч ирсэн байна.  Гэхдээ хөлөө их хөдөлгөдөг учир уут нь унаж чийгийг хадгалахад хүндрэлтэй 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0243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4355976" y="2996952"/>
            <a:ext cx="3744416" cy="2448272"/>
          </a:xfrm>
          <a:prstGeom prst="wedgeRectCallout">
            <a:avLst>
              <a:gd name="adj1" fmla="val -77397"/>
              <a:gd name="adj2" fmla="val -392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altLang="ja-JP" sz="2400" dirty="0" smtClean="0"/>
              <a:t>Шарх нь чийглэгдэж ирсэн байна. Өдөр бүр цэвэрлэж, үхэжсэн арьс нь амархан хуурдаг тул өдөр бүр бага багаар тайрч авна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578</Words>
  <Application>Microsoft Office PowerPoint</Application>
  <PresentationFormat>On-screen Show (4:3)</PresentationFormat>
  <Paragraphs>91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テーマ</vt:lpstr>
      <vt:lpstr>Чийгтэй эмчилгээний Асран сувилах арга зүй</vt:lpstr>
      <vt:lpstr>①Түлэгдэлтийн үед</vt:lpstr>
      <vt:lpstr>Эмчилгээний үр дүн</vt:lpstr>
      <vt:lpstr>Чийглэх эмчилгээ үргэлжилж байна. Зөөлөрсөн тавыг амбулторид тайрч авахад доороос нь эрүүл арьс гарч ирж байна.  Өвдөлтгүй. </vt:lpstr>
      <vt:lpstr>Slide 5</vt:lpstr>
      <vt:lpstr>Slide 6</vt:lpstr>
      <vt:lpstr>Марлиар боосон чигтээ нэлээд хэд хоносоноос өтгөн шингэнтэй нь холилдсон.  Марлийг усаар норгож зөөлхөн хуулж аваад, чийгтэй эмчилгээг эхэлсэн.  Халуунгүй. </vt:lpstr>
      <vt:lpstr>Slide 8</vt:lpstr>
      <vt:lpstr>Slide 9</vt:lpstr>
      <vt:lpstr>Slide 10</vt:lpstr>
      <vt:lpstr>Slide 11</vt:lpstr>
      <vt:lpstr>Slide 12</vt:lpstr>
      <vt:lpstr>Slide 13</vt:lpstr>
      <vt:lpstr>②Цооролтын үед</vt:lpstr>
      <vt:lpstr>Slide 15</vt:lpstr>
      <vt:lpstr>Slide 16</vt:lpstr>
      <vt:lpstr>Чийгтэй эмчилгээг хийхэд анхаарах нь</vt:lpstr>
      <vt:lpstr>Боолтон дотроо мөхлөгжсөн. Боолтыг салгаж авахад хүндрэлтэй, маш их өвдөлттэй. </vt:lpstr>
      <vt:lpstr>Slide 19</vt:lpstr>
      <vt:lpstr> Японд, мэс заслын дараах шархыг ч ариутгалгүйгээр чийгтэй эмчилгээ хийдэг эмнэлэг олширсоор байна.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USER</dc:creator>
  <cp:lastModifiedBy>User</cp:lastModifiedBy>
  <cp:revision>49</cp:revision>
  <dcterms:created xsi:type="dcterms:W3CDTF">2014-09-08T10:22:53Z</dcterms:created>
  <dcterms:modified xsi:type="dcterms:W3CDTF">2014-10-05T15:32:56Z</dcterms:modified>
</cp:coreProperties>
</file>