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308" r:id="rId3"/>
    <p:sldId id="276" r:id="rId4"/>
    <p:sldId id="280" r:id="rId5"/>
    <p:sldId id="267" r:id="rId6"/>
    <p:sldId id="275" r:id="rId7"/>
    <p:sldId id="277" r:id="rId8"/>
    <p:sldId id="278" r:id="rId9"/>
    <p:sldId id="279" r:id="rId10"/>
    <p:sldId id="266" r:id="rId11"/>
    <p:sldId id="283" r:id="rId12"/>
    <p:sldId id="268" r:id="rId13"/>
    <p:sldId id="269" r:id="rId14"/>
    <p:sldId id="270" r:id="rId15"/>
    <p:sldId id="285" r:id="rId16"/>
    <p:sldId id="298" r:id="rId17"/>
    <p:sldId id="305" r:id="rId18"/>
    <p:sldId id="307" r:id="rId19"/>
    <p:sldId id="284" r:id="rId20"/>
  </p:sldIdLst>
  <p:sldSz cx="9144000" cy="6858000" type="screen4x3"/>
  <p:notesSz cx="6858000" cy="994727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fld id="{FAA4FEE5-5CCE-433D-8183-C110CE8292BF}" type="datetimeFigureOut">
              <a:rPr kumimoji="1" lang="ja-JP" altLang="en-US" smtClean="0"/>
              <a:pPr/>
              <a:t>2014/10/2</a:t>
            </a:fld>
            <a:endParaRPr kumimoji="1" lang="ja-JP" altLang="en-US"/>
          </a:p>
        </p:txBody>
      </p:sp>
      <p:sp>
        <p:nvSpPr>
          <p:cNvPr id="4" name="フッター プレースホルダ 3"/>
          <p:cNvSpPr>
            <a:spLocks noGrp="1"/>
          </p:cNvSpPr>
          <p:nvPr>
            <p:ph type="ftr" sz="quarter" idx="2"/>
          </p:nvPr>
        </p:nvSpPr>
        <p:spPr>
          <a:xfrm>
            <a:off x="0" y="9448800"/>
            <a:ext cx="2971800"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84613" y="9448800"/>
            <a:ext cx="2971800" cy="496888"/>
          </a:xfrm>
          <a:prstGeom prst="rect">
            <a:avLst/>
          </a:prstGeom>
        </p:spPr>
        <p:txBody>
          <a:bodyPr vert="horz" lIns="91440" tIns="45720" rIns="91440" bIns="45720" rtlCol="0" anchor="b"/>
          <a:lstStyle>
            <a:lvl1pPr algn="r">
              <a:defRPr sz="1200"/>
            </a:lvl1pPr>
          </a:lstStyle>
          <a:p>
            <a:fld id="{B71C91EF-E4F9-40D3-8A51-00F08BCD3D76}"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60DE289D-8E48-4FB2-8FD0-160ABB9DA612}" type="datetimeFigureOut">
              <a:rPr kumimoji="1" lang="ja-JP" altLang="en-US" smtClean="0"/>
              <a:pPr/>
              <a:t>2014/10/2</a:t>
            </a:fld>
            <a:endParaRPr kumimoji="1" lang="ja-JP" altLang="en-US"/>
          </a:p>
        </p:txBody>
      </p:sp>
      <p:sp>
        <p:nvSpPr>
          <p:cNvPr id="4" name="スライド イメージ プレースホルダ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724956"/>
            <a:ext cx="5486400" cy="4476274"/>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E4A04CFF-1278-40C1-99CE-AFCE35CCBEAB}"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4A04CFF-1278-40C1-99CE-AFCE35CCBEAB}"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8105FF4-1FA3-4AD5-A4C8-C5E914490659}" type="slidenum">
              <a:rPr kumimoji="1" lang="ja-JP" altLang="en-US" smtClean="0"/>
              <a:pPr/>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8105FF4-1FA3-4AD5-A4C8-C5E914490659}" type="slidenum">
              <a:rPr kumimoji="1" lang="ja-JP" altLang="en-US" smtClean="0"/>
              <a:pPr/>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8105FF4-1FA3-4AD5-A4C8-C5E914490659}" type="slidenum">
              <a:rPr kumimoji="1" lang="ja-JP" altLang="en-US" smtClean="0"/>
              <a:pPr/>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8105FF4-1FA3-4AD5-A4C8-C5E914490659}" type="slidenum">
              <a:rPr kumimoji="1" lang="ja-JP" altLang="en-US" smtClean="0"/>
              <a:pPr/>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8105FF4-1FA3-4AD5-A4C8-C5E914490659}" type="slidenum">
              <a:rPr kumimoji="1" lang="ja-JP" altLang="en-US" smtClean="0"/>
              <a:pPr/>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4A04CFF-1278-40C1-99CE-AFCE35CCBEAB}" type="slidenum">
              <a:rPr kumimoji="1" lang="ja-JP" altLang="en-US" smtClean="0"/>
              <a:pPr/>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4A04CFF-1278-40C1-99CE-AFCE35CCBEAB}" type="slidenum">
              <a:rPr kumimoji="1" lang="ja-JP" altLang="en-US" smtClean="0"/>
              <a:pPr/>
              <a:t>16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4A04CFF-1278-40C1-99CE-AFCE35CCBEAB}" type="slidenum">
              <a:rPr kumimoji="1" lang="ja-JP" altLang="en-US" smtClean="0"/>
              <a:pPr/>
              <a:t>17</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4A04CFF-1278-40C1-99CE-AFCE35CCBEAB}" type="slidenum">
              <a:rPr kumimoji="1" lang="ja-JP" altLang="en-US" smtClean="0"/>
              <a:pPr/>
              <a:t>18</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4A04CFF-1278-40C1-99CE-AFCE35CCBEAB}" type="slidenum">
              <a:rPr kumimoji="1" lang="ja-JP" altLang="en-US" smtClean="0"/>
              <a:pPr/>
              <a:t>19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4A04CFF-1278-40C1-99CE-AFCE35CCBEAB}" type="slidenum">
              <a:rPr kumimoji="1" lang="ja-JP" altLang="en-US" smtClean="0"/>
              <a:pPr/>
              <a:t>2</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4A04CFF-1278-40C1-99CE-AFCE35CCBEAB}" type="slidenum">
              <a:rPr kumimoji="1" lang="ja-JP" altLang="en-US" smtClean="0"/>
              <a:pPr/>
              <a:t>3</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4A04CFF-1278-40C1-99CE-AFCE35CCBEAB}" type="slidenum">
              <a:rPr kumimoji="1" lang="ja-JP" altLang="en-US" smtClean="0"/>
              <a:pPr/>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8105FF4-1FA3-4AD5-A4C8-C5E914490659}" type="slidenum">
              <a:rPr kumimoji="1" lang="ja-JP" altLang="en-US" smtClean="0"/>
              <a:pPr/>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8105FF4-1FA3-4AD5-A4C8-C5E914490659}" type="slidenum">
              <a:rPr kumimoji="1" lang="ja-JP" altLang="en-US" smtClean="0"/>
              <a:pPr/>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4A04CFF-1278-40C1-99CE-AFCE35CCBEAB}" type="slidenum">
              <a:rPr kumimoji="1" lang="ja-JP" altLang="en-US" smtClean="0"/>
              <a:pPr/>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4A04CFF-1278-40C1-99CE-AFCE35CCBEAB}"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4A04CFF-1278-40C1-99CE-AFCE35CCBEAB}" type="slidenum">
              <a:rPr kumimoji="1" lang="ja-JP" altLang="en-US" smtClean="0"/>
              <a:pPr/>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62821164-DCC4-4C83-9494-81A542AFDC8F}" type="datetimeFigureOut">
              <a:rPr kumimoji="1" lang="ja-JP" altLang="en-US" smtClean="0"/>
              <a:pPr/>
              <a:t>2014/10/2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E25CD69-816B-408B-BE3A-295C32F2CF05}"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2821164-DCC4-4C83-9494-81A542AFDC8F}" type="datetimeFigureOut">
              <a:rPr kumimoji="1" lang="ja-JP" altLang="en-US" smtClean="0"/>
              <a:pPr/>
              <a:t>2014/10/2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E25CD69-816B-408B-BE3A-295C32F2CF05}"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2821164-DCC4-4C83-9494-81A542AFDC8F}" type="datetimeFigureOut">
              <a:rPr kumimoji="1" lang="ja-JP" altLang="en-US" smtClean="0"/>
              <a:pPr/>
              <a:t>2014/10/2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E25CD69-816B-408B-BE3A-295C32F2CF05}"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2821164-DCC4-4C83-9494-81A542AFDC8F}" type="datetimeFigureOut">
              <a:rPr kumimoji="1" lang="ja-JP" altLang="en-US" smtClean="0"/>
              <a:pPr/>
              <a:t>2014/10/2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E25CD69-816B-408B-BE3A-295C32F2CF05}"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62821164-DCC4-4C83-9494-81A542AFDC8F}" type="datetimeFigureOut">
              <a:rPr kumimoji="1" lang="ja-JP" altLang="en-US" smtClean="0"/>
              <a:pPr/>
              <a:t>2014/10/2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E25CD69-816B-408B-BE3A-295C32F2CF05}"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62821164-DCC4-4C83-9494-81A542AFDC8F}" type="datetimeFigureOut">
              <a:rPr kumimoji="1" lang="ja-JP" altLang="en-US" smtClean="0"/>
              <a:pPr/>
              <a:t>2014/10/2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9E25CD69-816B-408B-BE3A-295C32F2CF05}"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62821164-DCC4-4C83-9494-81A542AFDC8F}" type="datetimeFigureOut">
              <a:rPr kumimoji="1" lang="ja-JP" altLang="en-US" smtClean="0"/>
              <a:pPr/>
              <a:t>2014/10/2</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9E25CD69-816B-408B-BE3A-295C32F2CF05}"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62821164-DCC4-4C83-9494-81A542AFDC8F}" type="datetimeFigureOut">
              <a:rPr kumimoji="1" lang="ja-JP" altLang="en-US" smtClean="0"/>
              <a:pPr/>
              <a:t>2014/10/2</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9E25CD69-816B-408B-BE3A-295C32F2CF05}"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2821164-DCC4-4C83-9494-81A542AFDC8F}" type="datetimeFigureOut">
              <a:rPr kumimoji="1" lang="ja-JP" altLang="en-US" smtClean="0"/>
              <a:pPr/>
              <a:t>2014/10/2</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9E25CD69-816B-408B-BE3A-295C32F2CF05}"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62821164-DCC4-4C83-9494-81A542AFDC8F}" type="datetimeFigureOut">
              <a:rPr kumimoji="1" lang="ja-JP" altLang="en-US" smtClean="0"/>
              <a:pPr/>
              <a:t>2014/10/2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9E25CD69-816B-408B-BE3A-295C32F2CF05}"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62821164-DCC4-4C83-9494-81A542AFDC8F}" type="datetimeFigureOut">
              <a:rPr kumimoji="1" lang="ja-JP" altLang="en-US" smtClean="0"/>
              <a:pPr/>
              <a:t>2014/10/2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9E25CD69-816B-408B-BE3A-295C32F2CF05}"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821164-DCC4-4C83-9494-81A542AFDC8F}" type="datetimeFigureOut">
              <a:rPr kumimoji="1" lang="ja-JP" altLang="en-US" smtClean="0"/>
              <a:pPr/>
              <a:t>2014/10/2</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25CD69-816B-408B-BE3A-295C32F2CF05}"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lang="mn-MN" altLang="ja-JP" sz="5400" b="1" dirty="0" smtClean="0">
                <a:solidFill>
                  <a:srgbClr val="FF0000"/>
                </a:solidFill>
                <a:latin typeface="Times New Roman" pitchFamily="18" charset="0"/>
                <a:cs typeface="Times New Roman" pitchFamily="18" charset="0"/>
              </a:rPr>
              <a:t>Чийгшүүлэх эмчилгээ</a:t>
            </a:r>
            <a:r>
              <a:rPr lang="en-US" altLang="ja-JP" sz="5400" dirty="0" smtClean="0"/>
              <a:t> </a:t>
            </a:r>
            <a:br>
              <a:rPr lang="en-US" altLang="ja-JP" sz="5400" dirty="0" smtClean="0"/>
            </a:br>
            <a:r>
              <a:rPr lang="en-US" altLang="ja-JP" sz="5400" dirty="0" smtClean="0"/>
              <a:t>‐moist wound healing‐</a:t>
            </a:r>
            <a:endParaRPr kumimoji="1" lang="ja-JP" altLang="en-US" sz="5400" b="1" dirty="0"/>
          </a:p>
        </p:txBody>
      </p:sp>
      <p:sp>
        <p:nvSpPr>
          <p:cNvPr id="3" name="サブタイトル 2"/>
          <p:cNvSpPr>
            <a:spLocks noGrp="1"/>
          </p:cNvSpPr>
          <p:nvPr>
            <p:ph type="subTitle" idx="1"/>
          </p:nvPr>
        </p:nvSpPr>
        <p:spPr/>
        <p:txBody>
          <a:bodyPr/>
          <a:lstStyle/>
          <a:p>
            <a:endParaRPr lang="en-US" altLang="ja-JP" dirty="0" smtClean="0"/>
          </a:p>
          <a:p>
            <a:endParaRPr kumimoji="1" lang="ja-JP" altLang="en-US" dirty="0"/>
          </a:p>
        </p:txBody>
      </p:sp>
      <p:sp>
        <p:nvSpPr>
          <p:cNvPr id="4" name="正方形/長方形 3"/>
          <p:cNvSpPr/>
          <p:nvPr/>
        </p:nvSpPr>
        <p:spPr>
          <a:xfrm>
            <a:off x="2627784" y="5085184"/>
            <a:ext cx="5436096" cy="954107"/>
          </a:xfrm>
          <a:prstGeom prst="rect">
            <a:avLst/>
          </a:prstGeom>
        </p:spPr>
        <p:txBody>
          <a:bodyPr wrap="square">
            <a:spAutoFit/>
          </a:bodyPr>
          <a:lstStyle/>
          <a:p>
            <a:r>
              <a:rPr lang="mn-MN" altLang="ja-JP" sz="2800" dirty="0" smtClean="0">
                <a:latin typeface="Arial" pitchFamily="34" charset="0"/>
                <a:cs typeface="Arial" pitchFamily="34" charset="0"/>
              </a:rPr>
              <a:t>Япон улсын сайн дурын гишүүн </a:t>
            </a:r>
            <a:r>
              <a:rPr lang="ja-JP" altLang="en-US" sz="2800" dirty="0" smtClean="0">
                <a:latin typeface="Arial" pitchFamily="34" charset="0"/>
                <a:cs typeface="Arial" pitchFamily="34" charset="0"/>
              </a:rPr>
              <a:t>　　　</a:t>
            </a:r>
            <a:endParaRPr lang="en-US" altLang="ja-JP" sz="2800" dirty="0" smtClean="0">
              <a:latin typeface="Arial" pitchFamily="34" charset="0"/>
              <a:cs typeface="Arial" pitchFamily="34" charset="0"/>
            </a:endParaRPr>
          </a:p>
          <a:p>
            <a:r>
              <a:rPr lang="ja-JP" altLang="en-US" sz="2800" dirty="0" smtClean="0">
                <a:latin typeface="Arial" pitchFamily="34" charset="0"/>
                <a:cs typeface="Arial" pitchFamily="34" charset="0"/>
              </a:rPr>
              <a:t>　　　　　　　　　　　　　</a:t>
            </a:r>
            <a:r>
              <a:rPr lang="mn-MN" altLang="ja-JP" sz="2800" dirty="0" smtClean="0">
                <a:latin typeface="Arial" pitchFamily="34" charset="0"/>
                <a:cs typeface="Arial" pitchFamily="34" charset="0"/>
              </a:rPr>
              <a:t>Юри Савада</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475656" y="404664"/>
            <a:ext cx="7181088" cy="5555704"/>
          </a:xfrm>
        </p:spPr>
        <p:txBody>
          <a:bodyPr/>
          <a:lstStyle/>
          <a:p>
            <a:pPr>
              <a:buNone/>
            </a:pPr>
            <a:endParaRPr lang="mn-MN" altLang="ja-JP" sz="4000" b="1" u="sng" dirty="0" smtClean="0">
              <a:latin typeface="Times New Roman" pitchFamily="18" charset="0"/>
              <a:cs typeface="Times New Roman" pitchFamily="18" charset="0"/>
            </a:endParaRPr>
          </a:p>
          <a:p>
            <a:pPr>
              <a:buNone/>
            </a:pPr>
            <a:r>
              <a:rPr lang="mn-MN" altLang="ja-JP" sz="4000" b="1" dirty="0" smtClean="0">
                <a:latin typeface="Times New Roman" pitchFamily="18" charset="0"/>
                <a:cs typeface="Times New Roman" pitchFamily="18" charset="0"/>
              </a:rPr>
              <a:t>                  </a:t>
            </a:r>
            <a:r>
              <a:rPr lang="mn-MN" altLang="ja-JP" sz="4400" b="1" u="sng" dirty="0" smtClean="0">
                <a:latin typeface="Times New Roman" pitchFamily="18" charset="0"/>
                <a:cs typeface="Times New Roman" pitchFamily="18" charset="0"/>
              </a:rPr>
              <a:t>Зарчим 3 </a:t>
            </a:r>
            <a:endParaRPr lang="mn-MN" altLang="ja-JP" sz="4000" b="1" u="sng" dirty="0" smtClean="0">
              <a:latin typeface="Times New Roman" pitchFamily="18" charset="0"/>
              <a:cs typeface="Times New Roman" pitchFamily="18" charset="0"/>
            </a:endParaRPr>
          </a:p>
          <a:p>
            <a:r>
              <a:rPr lang="mn-MN" altLang="ja-JP" sz="3600" b="1" dirty="0" smtClean="0">
                <a:latin typeface="Times New Roman" pitchFamily="18" charset="0"/>
                <a:cs typeface="Times New Roman" pitchFamily="18" charset="0"/>
              </a:rPr>
              <a:t>Шархыг халдваргүйжүүлэх уусмалаар цэвэрлэхгүй байх</a:t>
            </a:r>
          </a:p>
          <a:p>
            <a:r>
              <a:rPr lang="mn-MN" altLang="ja-JP" sz="3600" b="1" dirty="0" smtClean="0">
                <a:latin typeface="Times New Roman" pitchFamily="18" charset="0"/>
                <a:cs typeface="Times New Roman" pitchFamily="18" charset="0"/>
              </a:rPr>
              <a:t>Шархыг буцалсан бүлээн усаар угаах</a:t>
            </a:r>
          </a:p>
          <a:p>
            <a:r>
              <a:rPr lang="mn-MN" altLang="ja-JP" sz="3600" b="1" dirty="0" smtClean="0">
                <a:latin typeface="Times New Roman" pitchFamily="18" charset="0"/>
                <a:cs typeface="Times New Roman" pitchFamily="18" charset="0"/>
              </a:rPr>
              <a:t>Шархыг хатаахгүй байх</a:t>
            </a:r>
            <a:endParaRPr lang="ja-JP" altLang="en-US" sz="3600" u="sng" dirty="0" smtClean="0">
              <a:latin typeface="Times New Roman" pitchFamily="18" charset="0"/>
              <a:cs typeface="Times New Roman" pitchFamily="18" charset="0"/>
            </a:endParaRPr>
          </a:p>
          <a:p>
            <a:pPr algn="ctr">
              <a:buNone/>
            </a:pPr>
            <a:endParaRPr kumimoji="1" lang="ja-JP" altLang="en-US" sz="3600" u="sng" dirty="0">
              <a:latin typeface="Times New Roman" pitchFamily="18" charset="0"/>
              <a:cs typeface="Times New Roman" pitchFamily="18" charset="0"/>
            </a:endParaRPr>
          </a:p>
        </p:txBody>
      </p:sp>
      <p:sp>
        <p:nvSpPr>
          <p:cNvPr id="4" name="角丸四角形 3"/>
          <p:cNvSpPr/>
          <p:nvPr/>
        </p:nvSpPr>
        <p:spPr>
          <a:xfrm>
            <a:off x="1115616" y="548680"/>
            <a:ext cx="7571184" cy="5318720"/>
          </a:xfrm>
          <a:prstGeom prst="roundRect">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435608" y="1143000"/>
            <a:ext cx="7498080" cy="5105400"/>
          </a:xfrm>
        </p:spPr>
        <p:txBody>
          <a:bodyPr>
            <a:normAutofit/>
          </a:bodyPr>
          <a:lstStyle/>
          <a:p>
            <a:pPr lvl="0"/>
            <a:r>
              <a:rPr lang="mn-MN" altLang="ja-JP" sz="3500" b="1" dirty="0" smtClean="0">
                <a:latin typeface="Times New Roman" pitchFamily="18" charset="0"/>
                <a:cs typeface="Times New Roman" pitchFamily="18" charset="0"/>
              </a:rPr>
              <a:t>Өдөр бүр бүлээн усаар саван хэрэглэхгүй угаана.Энэ нь шархыг хурдан эдгээдэг.</a:t>
            </a:r>
            <a:endParaRPr lang="ja-JP" altLang="ja-JP" sz="3500" b="1" dirty="0" smtClean="0">
              <a:latin typeface="Times New Roman" pitchFamily="18" charset="0"/>
              <a:cs typeface="Times New Roman" pitchFamily="18" charset="0"/>
            </a:endParaRPr>
          </a:p>
          <a:p>
            <a:pPr lvl="0"/>
            <a:r>
              <a:rPr lang="mn-MN" altLang="ja-JP" sz="3500" b="1" dirty="0" smtClean="0">
                <a:latin typeface="Times New Roman" pitchFamily="18" charset="0"/>
                <a:cs typeface="Times New Roman" pitchFamily="18" charset="0"/>
              </a:rPr>
              <a:t>Шархыг хатааж болохгүй.</a:t>
            </a:r>
            <a:r>
              <a:rPr lang="mn-MN" altLang="ja-JP" sz="3500" dirty="0" smtClean="0">
                <a:latin typeface="Times New Roman" pitchFamily="18" charset="0"/>
                <a:cs typeface="Times New Roman" pitchFamily="18" charset="0"/>
              </a:rPr>
              <a:t> Учир нь </a:t>
            </a:r>
            <a:r>
              <a:rPr lang="mn-MN" altLang="ja-JP" sz="3500" b="1" dirty="0" smtClean="0">
                <a:latin typeface="Times New Roman" pitchFamily="18" charset="0"/>
                <a:cs typeface="Times New Roman" pitchFamily="18" charset="0"/>
              </a:rPr>
              <a:t>өвдөлт ихтэй бөгөөд эдгэхдээ удаан байдаг. </a:t>
            </a:r>
            <a:endParaRPr lang="ja-JP" altLang="ja-JP" sz="3500" dirty="0" smtClean="0">
              <a:latin typeface="Times New Roman" pitchFamily="18" charset="0"/>
              <a:cs typeface="Times New Roman" pitchFamily="18" charset="0"/>
            </a:endParaRPr>
          </a:p>
          <a:p>
            <a:pPr lvl="0"/>
            <a:r>
              <a:rPr lang="mn-MN" altLang="ja-JP" sz="3500" b="1" dirty="0" smtClean="0">
                <a:latin typeface="Times New Roman" pitchFamily="18" charset="0"/>
                <a:cs typeface="Times New Roman" pitchFamily="18" charset="0"/>
              </a:rPr>
              <a:t>Халдваргүйжүүлэх уусмал бүү хэрэглээрэй.Учир нь нөхөж төлжиж буй арьсыг гэмтээдэг.</a:t>
            </a:r>
            <a:endParaRPr lang="ja-JP" altLang="ja-JP" sz="3500" dirty="0" smtClean="0">
              <a:latin typeface="Times New Roman" pitchFamily="18" charset="0"/>
              <a:cs typeface="Times New Roman" pitchFamily="18" charset="0"/>
            </a:endParaRPr>
          </a:p>
          <a:p>
            <a:pPr>
              <a:buNone/>
            </a:pPr>
            <a:endParaRPr lang="ja-JP" altLang="ja-JP" sz="3500" dirty="0" smtClean="0">
              <a:latin typeface="Times New Roman" pitchFamily="18" charset="0"/>
              <a:cs typeface="Times New Roman" pitchFamily="18" charset="0"/>
            </a:endParaRPr>
          </a:p>
          <a:p>
            <a:endParaRPr kumimoji="1" lang="ja-JP" altLang="en-US" dirty="0"/>
          </a:p>
        </p:txBody>
      </p:sp>
      <p:sp>
        <p:nvSpPr>
          <p:cNvPr id="4" name="正方形/長方形 3"/>
          <p:cNvSpPr/>
          <p:nvPr/>
        </p:nvSpPr>
        <p:spPr>
          <a:xfrm>
            <a:off x="1835696" y="260648"/>
            <a:ext cx="4392488" cy="7200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mn-MN" altLang="ja-JP" sz="3200" b="1" dirty="0" smtClean="0">
                <a:latin typeface="Times New Roman" pitchFamily="18" charset="0"/>
                <a:cs typeface="Times New Roman" pitchFamily="18" charset="0"/>
              </a:rPr>
              <a:t>Үндсэн 3 эмчилгээ</a:t>
            </a:r>
            <a:endParaRPr kumimoji="1" lang="ja-JP" altLang="en-US"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600" y="533400"/>
            <a:ext cx="7962088" cy="685800"/>
          </a:xfrm>
        </p:spPr>
        <p:txBody>
          <a:bodyPr>
            <a:normAutofit fontScale="90000"/>
          </a:bodyPr>
          <a:lstStyle/>
          <a:p>
            <a:r>
              <a:rPr lang="mn-MN" altLang="ja-JP" sz="4000" b="1" dirty="0" smtClean="0">
                <a:latin typeface="Times New Roman" pitchFamily="18" charset="0"/>
                <a:cs typeface="Times New Roman" pitchFamily="18" charset="0"/>
              </a:rPr>
              <a:t>Шархыг халдваргүйжүүлэх уусмалаар цэвэрлэхгүй </a:t>
            </a:r>
            <a:r>
              <a:rPr lang="mn-MN" altLang="ja-JP" sz="4400" b="1" dirty="0" smtClean="0">
                <a:latin typeface="Times New Roman" pitchFamily="18" charset="0"/>
                <a:cs typeface="Times New Roman" pitchFamily="18" charset="0"/>
              </a:rPr>
              <a:t/>
            </a:r>
            <a:br>
              <a:rPr lang="mn-MN" altLang="ja-JP" sz="4400" b="1" dirty="0" smtClean="0">
                <a:latin typeface="Times New Roman" pitchFamily="18" charset="0"/>
                <a:cs typeface="Times New Roman" pitchFamily="18" charset="0"/>
              </a:rPr>
            </a:br>
            <a:endParaRPr kumimoji="1" lang="ja-JP" altLang="en-US" dirty="0"/>
          </a:p>
        </p:txBody>
      </p:sp>
      <p:sp>
        <p:nvSpPr>
          <p:cNvPr id="3" name="コンテンツ プレースホルダ 2"/>
          <p:cNvSpPr>
            <a:spLocks noGrp="1"/>
          </p:cNvSpPr>
          <p:nvPr>
            <p:ph idx="1"/>
          </p:nvPr>
        </p:nvSpPr>
        <p:spPr>
          <a:xfrm>
            <a:off x="457200" y="1412776"/>
            <a:ext cx="8229600" cy="4896544"/>
          </a:xfrm>
        </p:spPr>
        <p:txBody>
          <a:bodyPr>
            <a:normAutofit fontScale="92500" lnSpcReduction="20000"/>
          </a:bodyPr>
          <a:lstStyle/>
          <a:p>
            <a:r>
              <a:rPr lang="mn-MN" altLang="ja-JP" b="1" dirty="0" smtClean="0">
                <a:latin typeface="Times New Roman" pitchFamily="18" charset="0"/>
                <a:cs typeface="Times New Roman" pitchFamily="18" charset="0"/>
              </a:rPr>
              <a:t>Яагаад?</a:t>
            </a:r>
            <a:r>
              <a:rPr lang="ja-JP" altLang="en-US" b="1" dirty="0" smtClean="0">
                <a:latin typeface="Times New Roman" pitchFamily="18" charset="0"/>
                <a:cs typeface="Times New Roman" pitchFamily="18" charset="0"/>
              </a:rPr>
              <a:t> ⇒ </a:t>
            </a:r>
            <a:r>
              <a:rPr lang="mn-MN" altLang="ja-JP" b="1" dirty="0" smtClean="0">
                <a:latin typeface="Times New Roman" pitchFamily="18" charset="0"/>
                <a:cs typeface="Times New Roman" pitchFamily="18" charset="0"/>
              </a:rPr>
              <a:t>өөрийн биен дэхь эд эсийг </a:t>
            </a:r>
            <a:r>
              <a:rPr lang="ja-JP" altLang="en-US" b="1" dirty="0" smtClean="0">
                <a:latin typeface="Times New Roman" pitchFamily="18" charset="0"/>
                <a:cs typeface="Times New Roman" pitchFamily="18" charset="0"/>
              </a:rPr>
              <a:t>　　</a:t>
            </a:r>
            <a:endParaRPr lang="en-US" altLang="ja-JP" b="1" dirty="0" smtClean="0">
              <a:latin typeface="Times New Roman" pitchFamily="18" charset="0"/>
              <a:cs typeface="Times New Roman" pitchFamily="18" charset="0"/>
            </a:endParaRPr>
          </a:p>
          <a:p>
            <a:pPr>
              <a:buNone/>
            </a:pPr>
            <a:r>
              <a:rPr lang="ja-JP" altLang="en-US" b="1" dirty="0" smtClean="0">
                <a:latin typeface="Times New Roman" pitchFamily="18" charset="0"/>
                <a:cs typeface="Times New Roman" pitchFamily="18" charset="0"/>
              </a:rPr>
              <a:t>　　　　　　　　　　　　　　　　　　　　　　　　　</a:t>
            </a:r>
            <a:r>
              <a:rPr lang="mn-MN" altLang="ja-JP" b="1" dirty="0" smtClean="0">
                <a:latin typeface="Times New Roman" pitchFamily="18" charset="0"/>
                <a:cs typeface="Times New Roman" pitchFamily="18" charset="0"/>
              </a:rPr>
              <a:t>устгана.</a:t>
            </a:r>
            <a:endParaRPr lang="ja-JP" altLang="en-US" dirty="0" smtClean="0">
              <a:latin typeface="Times New Roman" pitchFamily="18" charset="0"/>
              <a:cs typeface="Times New Roman" pitchFamily="18" charset="0"/>
            </a:endParaRPr>
          </a:p>
          <a:p>
            <a:r>
              <a:rPr lang="mn-MN" altLang="ja-JP" dirty="0" smtClean="0">
                <a:latin typeface="Times New Roman" pitchFamily="18" charset="0"/>
                <a:cs typeface="Times New Roman" pitchFamily="18" charset="0"/>
              </a:rPr>
              <a:t>Халдваргүйжүүлэх уусмал нь нян бактерийг устгах зорилготой хэрэглэдэг боловч шархыг эдгээх  эрүүл эд эсийг ч мөн устгаж, эдгэлтийг удаашруулдаг.</a:t>
            </a:r>
          </a:p>
          <a:p>
            <a:pPr>
              <a:buNone/>
            </a:pPr>
            <a:r>
              <a:rPr lang="mn-MN" altLang="ja-JP" dirty="0" smtClean="0">
                <a:latin typeface="Times New Roman" pitchFamily="18" charset="0"/>
                <a:cs typeface="Times New Roman" pitchFamily="18" charset="0"/>
              </a:rPr>
              <a:t>     Мөн хүний биед зэрэгцэн орших хоргүй нянг устгасанаар эрүүл арьсанд байдаггүй нян үржиж, идээллэж үрэвсэх аюултай.</a:t>
            </a:r>
            <a:r>
              <a:rPr lang="en-US" altLang="ja-JP" dirty="0" smtClean="0">
                <a:latin typeface="Times New Roman" pitchFamily="18" charset="0"/>
                <a:cs typeface="Times New Roman" pitchFamily="18" charset="0"/>
              </a:rPr>
              <a:t/>
            </a:r>
            <a:br>
              <a:rPr lang="en-US" altLang="ja-JP" dirty="0" smtClean="0">
                <a:latin typeface="Times New Roman" pitchFamily="18" charset="0"/>
                <a:cs typeface="Times New Roman" pitchFamily="18" charset="0"/>
              </a:rPr>
            </a:br>
            <a:r>
              <a:rPr lang="mn-MN" altLang="ja-JP" dirty="0" smtClean="0">
                <a:latin typeface="Times New Roman" pitchFamily="18" charset="0"/>
                <a:cs typeface="Times New Roman" pitchFamily="18" charset="0"/>
              </a:rPr>
              <a:t>Чийглэг эмчилгээ нь шархыг крантны усаар угааж, чийглэг орчинг бүрдүүлж эмчилгээ хийснээр халдвар үүсэхээс хамгаалдаг. </a:t>
            </a:r>
            <a:r>
              <a:rPr lang="ja-JP" altLang="en-US" dirty="0" smtClean="0">
                <a:latin typeface="Times New Roman" pitchFamily="18" charset="0"/>
                <a:cs typeface="Times New Roman" pitchFamily="18" charset="0"/>
              </a:rPr>
              <a:t> </a:t>
            </a:r>
            <a:r>
              <a:rPr lang="ja-JP" altLang="en-US" dirty="0" smtClean="0"/>
              <a:t> </a:t>
            </a:r>
          </a:p>
          <a:p>
            <a:endParaRPr lang="en-US" altLang="ja-JP" b="1" dirty="0" smtClean="0"/>
          </a:p>
          <a:p>
            <a:endParaRPr kumimoji="1" lang="ja-JP" altLang="en-US"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48680"/>
            <a:ext cx="8229600" cy="868958"/>
          </a:xfrm>
        </p:spPr>
        <p:txBody>
          <a:bodyPr>
            <a:normAutofit fontScale="90000"/>
          </a:bodyPr>
          <a:lstStyle/>
          <a:p>
            <a:r>
              <a:rPr lang="mn-MN" altLang="ja-JP" sz="4400" b="1" dirty="0" smtClean="0">
                <a:latin typeface="Times New Roman" pitchFamily="18" charset="0"/>
                <a:cs typeface="Times New Roman" pitchFamily="18" charset="0"/>
              </a:rPr>
              <a:t>Шархыг усаар угаах</a:t>
            </a:r>
            <a:br>
              <a:rPr lang="mn-MN" altLang="ja-JP" sz="4400" b="1" dirty="0" smtClean="0">
                <a:latin typeface="Times New Roman" pitchFamily="18" charset="0"/>
                <a:cs typeface="Times New Roman" pitchFamily="18" charset="0"/>
              </a:rPr>
            </a:br>
            <a:endParaRPr kumimoji="1" lang="ja-JP" altLang="en-US" dirty="0"/>
          </a:p>
        </p:txBody>
      </p:sp>
      <p:sp>
        <p:nvSpPr>
          <p:cNvPr id="3" name="コンテンツ プレースホルダ 2"/>
          <p:cNvSpPr>
            <a:spLocks noGrp="1"/>
          </p:cNvSpPr>
          <p:nvPr>
            <p:ph idx="1"/>
          </p:nvPr>
        </p:nvSpPr>
        <p:spPr>
          <a:xfrm>
            <a:off x="755576" y="1412776"/>
            <a:ext cx="7992888" cy="4835624"/>
          </a:xfrm>
        </p:spPr>
        <p:txBody>
          <a:bodyPr/>
          <a:lstStyle/>
          <a:p>
            <a:r>
              <a:rPr lang="mn-MN" altLang="ja-JP" sz="3600" b="1" dirty="0" smtClean="0">
                <a:latin typeface="Times New Roman" pitchFamily="18" charset="0"/>
                <a:cs typeface="Times New Roman" pitchFamily="18" charset="0"/>
              </a:rPr>
              <a:t>Яагаад?</a:t>
            </a:r>
            <a:endParaRPr lang="en-US" altLang="ja-JP" sz="3600" b="1" dirty="0" smtClean="0">
              <a:latin typeface="Times New Roman" pitchFamily="18" charset="0"/>
              <a:cs typeface="Times New Roman" pitchFamily="18" charset="0"/>
            </a:endParaRPr>
          </a:p>
          <a:p>
            <a:r>
              <a:rPr lang="mn-MN" altLang="ja-JP" sz="3600" dirty="0" smtClean="0">
                <a:latin typeface="Times New Roman" pitchFamily="18" charset="0"/>
                <a:cs typeface="Times New Roman" pitchFamily="18" charset="0"/>
              </a:rPr>
              <a:t>Крантны усаар шарханд үүссэн илүүдэл шүүс,үхжилтийг цэвэрлэн авч болно.</a:t>
            </a:r>
            <a:endParaRPr lang="ja-JP" altLang="en-US" sz="3600" b="1" dirty="0" smtClean="0"/>
          </a:p>
          <a:p>
            <a:endParaRPr kumimoji="1" lang="ja-JP"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620688"/>
            <a:ext cx="7056784" cy="522312"/>
          </a:xfrm>
        </p:spPr>
        <p:txBody>
          <a:bodyPr>
            <a:normAutofit fontScale="90000"/>
          </a:bodyPr>
          <a:lstStyle/>
          <a:p>
            <a:r>
              <a:rPr lang="en-US" altLang="ja-JP" sz="4400" b="1" dirty="0" smtClean="0">
                <a:latin typeface="Times New Roman" pitchFamily="18" charset="0"/>
                <a:cs typeface="Times New Roman" pitchFamily="18" charset="0"/>
              </a:rPr>
              <a:t/>
            </a:r>
            <a:br>
              <a:rPr lang="en-US" altLang="ja-JP" sz="4400" b="1" dirty="0" smtClean="0">
                <a:latin typeface="Times New Roman" pitchFamily="18" charset="0"/>
                <a:cs typeface="Times New Roman" pitchFamily="18" charset="0"/>
              </a:rPr>
            </a:br>
            <a:r>
              <a:rPr lang="mn-MN" altLang="ja-JP" sz="4400" b="1" dirty="0" smtClean="0">
                <a:latin typeface="Times New Roman" pitchFamily="18" charset="0"/>
                <a:cs typeface="Times New Roman" pitchFamily="18" charset="0"/>
              </a:rPr>
              <a:t>Шархаа хатаахгүй байх</a:t>
            </a:r>
            <a:r>
              <a:rPr lang="ja-JP" altLang="en-US" sz="4400" u="sng" dirty="0" smtClean="0">
                <a:latin typeface="Times New Roman" pitchFamily="18" charset="0"/>
                <a:cs typeface="Times New Roman" pitchFamily="18" charset="0"/>
              </a:rPr>
              <a:t/>
            </a:r>
            <a:br>
              <a:rPr lang="ja-JP" altLang="en-US" sz="4400" u="sng" dirty="0" smtClean="0">
                <a:latin typeface="Times New Roman" pitchFamily="18" charset="0"/>
                <a:cs typeface="Times New Roman" pitchFamily="18" charset="0"/>
              </a:rPr>
            </a:br>
            <a:endParaRPr kumimoji="1" lang="ja-JP" altLang="en-US" dirty="0"/>
          </a:p>
        </p:txBody>
      </p:sp>
      <p:sp>
        <p:nvSpPr>
          <p:cNvPr id="3" name="コンテンツ プレースホルダ 2"/>
          <p:cNvSpPr>
            <a:spLocks noGrp="1"/>
          </p:cNvSpPr>
          <p:nvPr>
            <p:ph idx="1"/>
          </p:nvPr>
        </p:nvSpPr>
        <p:spPr>
          <a:xfrm>
            <a:off x="827584" y="1628800"/>
            <a:ext cx="7488832" cy="4680520"/>
          </a:xfrm>
        </p:spPr>
        <p:txBody>
          <a:bodyPr>
            <a:normAutofit fontScale="92500" lnSpcReduction="10000"/>
          </a:bodyPr>
          <a:lstStyle/>
          <a:p>
            <a:r>
              <a:rPr lang="mn-MN" altLang="ja-JP" sz="3900" dirty="0" smtClean="0">
                <a:latin typeface="Times New Roman" pitchFamily="18" charset="0"/>
                <a:cs typeface="Times New Roman" pitchFamily="18" charset="0"/>
              </a:rPr>
              <a:t>Шархыг эмчилэхдээ “шархыг хатаахгүй”  байх нь хамгийн чухал анхаарах зүйл юм.</a:t>
            </a:r>
            <a:r>
              <a:rPr lang="ja-JP" altLang="en-US" sz="3900" dirty="0" smtClean="0">
                <a:latin typeface="Times New Roman" pitchFamily="18" charset="0"/>
                <a:cs typeface="Times New Roman" pitchFamily="18" charset="0"/>
              </a:rPr>
              <a:t> </a:t>
            </a:r>
            <a:r>
              <a:rPr lang="en-US" altLang="ja-JP" sz="3900" dirty="0" smtClean="0">
                <a:latin typeface="Times New Roman" pitchFamily="18" charset="0"/>
                <a:cs typeface="Times New Roman" pitchFamily="18" charset="0"/>
              </a:rPr>
              <a:t/>
            </a:r>
            <a:br>
              <a:rPr lang="en-US" altLang="ja-JP" sz="3900" dirty="0" smtClean="0">
                <a:latin typeface="Times New Roman" pitchFamily="18" charset="0"/>
                <a:cs typeface="Times New Roman" pitchFamily="18" charset="0"/>
              </a:rPr>
            </a:br>
            <a:r>
              <a:rPr lang="mn-MN" altLang="ja-JP" sz="3900" dirty="0" smtClean="0">
                <a:latin typeface="Times New Roman" pitchFamily="18" charset="0"/>
                <a:cs typeface="Times New Roman" pitchFamily="18" charset="0"/>
              </a:rPr>
              <a:t>Амьд эд эсийг хатаавал үхдэг. Шархыг хатаавал эдгэсэн юм шиг харагдах боловч шархны эдгэрэлтийг  удаашруулдаг.</a:t>
            </a:r>
            <a:endParaRPr lang="ja-JP" altLang="en-US" sz="3900" dirty="0">
              <a:latin typeface="Times New Roman" pitchFamily="18" charset="0"/>
              <a:cs typeface="Times New Roman" pitchFamily="18" charset="0"/>
            </a:endParaRPr>
          </a:p>
          <a:p>
            <a:endParaRPr lang="mn-MN" altLang="ja-JP" b="1" dirty="0" smtClean="0">
              <a:latin typeface="Times New Roman" pitchFamily="18" charset="0"/>
              <a:cs typeface="Times New Roman" pitchFamily="18" charset="0"/>
            </a:endParaRPr>
          </a:p>
          <a:p>
            <a:pPr>
              <a:buNone/>
            </a:pPr>
            <a:r>
              <a:rPr lang="mn-MN" altLang="ja-JP" b="1" dirty="0" smtClean="0">
                <a:latin typeface="Times New Roman" pitchFamily="18" charset="0"/>
                <a:cs typeface="Times New Roman" pitchFamily="18" charset="0"/>
              </a:rPr>
              <a:t>   </a:t>
            </a:r>
            <a:endParaRPr lang="ja-JP" altLang="en-US" b="1" dirty="0" smtClean="0"/>
          </a:p>
          <a:p>
            <a:pPr>
              <a:buNone/>
            </a:pPr>
            <a:endParaRPr kumimoji="1" lang="ja-JP"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62074"/>
          </a:xfrm>
        </p:spPr>
        <p:txBody>
          <a:bodyPr>
            <a:normAutofit fontScale="90000"/>
          </a:bodyPr>
          <a:lstStyle/>
          <a:p>
            <a:r>
              <a:rPr lang="mn-MN" altLang="ja-JP" dirty="0" smtClean="0">
                <a:latin typeface="Times New Roman" pitchFamily="18" charset="0"/>
                <a:cs typeface="Times New Roman" pitchFamily="18" charset="0"/>
              </a:rPr>
              <a:t>Бэлтгэх зүйлс</a:t>
            </a:r>
            <a:endParaRPr kumimoji="1" lang="ja-JP" altLang="en-US" dirty="0">
              <a:latin typeface="Times New Roman" pitchFamily="18" charset="0"/>
              <a:cs typeface="Times New Roman" pitchFamily="18" charset="0"/>
            </a:endParaRPr>
          </a:p>
        </p:txBody>
      </p:sp>
      <p:pic>
        <p:nvPicPr>
          <p:cNvPr id="4" name="Picture 2"/>
          <p:cNvPicPr>
            <a:picLocks noGrp="1" noChangeAspect="1" noChangeArrowheads="1"/>
          </p:cNvPicPr>
          <p:nvPr>
            <p:ph idx="1"/>
          </p:nvPr>
        </p:nvPicPr>
        <p:blipFill>
          <a:blip r:embed="rId3" cstate="print"/>
          <a:srcRect/>
          <a:stretch>
            <a:fillRect/>
          </a:stretch>
        </p:blipFill>
        <p:spPr bwMode="auto">
          <a:xfrm>
            <a:off x="323528" y="548680"/>
            <a:ext cx="2540748" cy="3456384"/>
          </a:xfrm>
          <a:prstGeom prst="rect">
            <a:avLst/>
          </a:prstGeom>
          <a:noFill/>
          <a:ln w="9525">
            <a:noFill/>
            <a:miter lim="800000"/>
            <a:headEnd/>
            <a:tailEnd/>
          </a:ln>
        </p:spPr>
      </p:pic>
      <p:sp>
        <p:nvSpPr>
          <p:cNvPr id="5" name="右矢印 4"/>
          <p:cNvSpPr/>
          <p:nvPr/>
        </p:nvSpPr>
        <p:spPr>
          <a:xfrm rot="2076721">
            <a:off x="113492" y="287653"/>
            <a:ext cx="1259632" cy="792088"/>
          </a:xfrm>
          <a:prstGeom prst="rightArrow">
            <a:avLst/>
          </a:prstGeom>
          <a:solidFill>
            <a:schemeClr val="accent6">
              <a:lumMod val="20000"/>
              <a:lumOff val="80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mn-MN" altLang="ja-JP" sz="3600" dirty="0" smtClean="0">
                <a:solidFill>
                  <a:schemeClr val="accent6">
                    <a:lumMod val="50000"/>
                  </a:schemeClr>
                </a:solidFill>
              </a:rPr>
              <a:t>нүх</a:t>
            </a:r>
            <a:endParaRPr kumimoji="1" lang="ja-JP" altLang="en-US" sz="3600" dirty="0">
              <a:solidFill>
                <a:schemeClr val="accent6">
                  <a:lumMod val="50000"/>
                </a:schemeClr>
              </a:solidFill>
            </a:endParaRPr>
          </a:p>
        </p:txBody>
      </p:sp>
      <p:sp>
        <p:nvSpPr>
          <p:cNvPr id="6" name="正方形/長方形 5"/>
          <p:cNvSpPr/>
          <p:nvPr/>
        </p:nvSpPr>
        <p:spPr>
          <a:xfrm>
            <a:off x="6588224" y="692696"/>
            <a:ext cx="2304256" cy="532859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kumimoji="1" lang="mn-MN" altLang="ja-JP" sz="2400" b="1" dirty="0" smtClean="0">
                <a:solidFill>
                  <a:schemeClr val="tx1"/>
                </a:solidFill>
                <a:latin typeface="Times New Roman" pitchFamily="18" charset="0"/>
                <a:cs typeface="Times New Roman" pitchFamily="18" charset="0"/>
              </a:rPr>
              <a:t> Нүхтэй сав</a:t>
            </a:r>
          </a:p>
          <a:p>
            <a:pPr>
              <a:buFont typeface="Arial" pitchFamily="34" charset="0"/>
              <a:buChar char="•"/>
            </a:pPr>
            <a:r>
              <a:rPr lang="mn-MN" altLang="ja-JP" sz="2400" b="1" dirty="0" smtClean="0">
                <a:solidFill>
                  <a:schemeClr val="tx1"/>
                </a:solidFill>
                <a:latin typeface="Times New Roman" pitchFamily="18" charset="0"/>
                <a:cs typeface="Times New Roman" pitchFamily="18" charset="0"/>
              </a:rPr>
              <a:t> Буцалсан    </a:t>
            </a:r>
            <a:r>
              <a:rPr lang="mn-MN" altLang="ja-JP" sz="2400" b="1" dirty="0" smtClean="0">
                <a:solidFill>
                  <a:schemeClr val="tx1"/>
                </a:solidFill>
                <a:latin typeface="Times New Roman" pitchFamily="18" charset="0"/>
                <a:cs typeface="Times New Roman" pitchFamily="18" charset="0"/>
              </a:rPr>
              <a:t>  </a:t>
            </a:r>
          </a:p>
          <a:p>
            <a:r>
              <a:rPr lang="mn-MN" altLang="ja-JP" sz="2400" b="1" smtClean="0">
                <a:solidFill>
                  <a:schemeClr val="tx1"/>
                </a:solidFill>
                <a:latin typeface="Times New Roman" pitchFamily="18" charset="0"/>
                <a:cs typeface="Times New Roman" pitchFamily="18" charset="0"/>
              </a:rPr>
              <a:t>        бүлээн </a:t>
            </a:r>
            <a:r>
              <a:rPr lang="mn-MN" altLang="ja-JP" sz="2400" b="1" dirty="0" smtClean="0">
                <a:solidFill>
                  <a:schemeClr val="tx1"/>
                </a:solidFill>
                <a:latin typeface="Times New Roman" pitchFamily="18" charset="0"/>
                <a:cs typeface="Times New Roman" pitchFamily="18" charset="0"/>
              </a:rPr>
              <a:t>ус</a:t>
            </a:r>
          </a:p>
          <a:p>
            <a:pPr>
              <a:buFont typeface="Arial" pitchFamily="34" charset="0"/>
              <a:buChar char="•"/>
            </a:pPr>
            <a:r>
              <a:rPr kumimoji="1" lang="mn-MN" altLang="ja-JP" sz="2400" b="1" dirty="0" smtClean="0">
                <a:solidFill>
                  <a:schemeClr val="tx1"/>
                </a:solidFill>
                <a:latin typeface="Times New Roman" pitchFamily="18" charset="0"/>
                <a:cs typeface="Times New Roman" pitchFamily="18" charset="0"/>
              </a:rPr>
              <a:t> Марль</a:t>
            </a:r>
          </a:p>
          <a:p>
            <a:pPr>
              <a:buFont typeface="Arial" pitchFamily="34" charset="0"/>
              <a:buChar char="•"/>
            </a:pPr>
            <a:r>
              <a:rPr kumimoji="1" lang="mn-MN" altLang="ja-JP" sz="2400" b="1" dirty="0" smtClean="0">
                <a:solidFill>
                  <a:schemeClr val="tx1"/>
                </a:solidFill>
                <a:latin typeface="Times New Roman" pitchFamily="18" charset="0"/>
                <a:cs typeface="Times New Roman" pitchFamily="18" charset="0"/>
              </a:rPr>
              <a:t> Түмпэн</a:t>
            </a:r>
          </a:p>
          <a:p>
            <a:pPr>
              <a:buFont typeface="Arial" pitchFamily="34" charset="0"/>
              <a:buChar char="•"/>
            </a:pPr>
            <a:r>
              <a:rPr lang="mn-MN" altLang="ja-JP" sz="2400" b="1" dirty="0" smtClean="0">
                <a:solidFill>
                  <a:schemeClr val="tx1"/>
                </a:solidFill>
                <a:latin typeface="Times New Roman" pitchFamily="18" charset="0"/>
                <a:cs typeface="Times New Roman" pitchFamily="18" charset="0"/>
              </a:rPr>
              <a:t> Марль</a:t>
            </a:r>
          </a:p>
          <a:p>
            <a:pPr>
              <a:buFont typeface="Arial" pitchFamily="34" charset="0"/>
              <a:buChar char="•"/>
            </a:pPr>
            <a:r>
              <a:rPr lang="mn-MN" altLang="ja-JP" sz="2400" b="1" dirty="0" smtClean="0">
                <a:solidFill>
                  <a:schemeClr val="tx1"/>
                </a:solidFill>
                <a:latin typeface="Times New Roman" pitchFamily="18" charset="0"/>
                <a:cs typeface="Times New Roman" pitchFamily="18" charset="0"/>
              </a:rPr>
              <a:t> </a:t>
            </a:r>
            <a:r>
              <a:rPr lang="mn-MN" altLang="ja-JP" sz="2400" b="1" dirty="0" smtClean="0">
                <a:solidFill>
                  <a:schemeClr val="tx1"/>
                </a:solidFill>
                <a:latin typeface="Times New Roman" pitchFamily="18" charset="0"/>
                <a:cs typeface="Times New Roman" pitchFamily="18" charset="0"/>
              </a:rPr>
              <a:t>Уут</a:t>
            </a:r>
            <a:endParaRPr lang="en-US" altLang="ja-JP" sz="2400" b="1" dirty="0" smtClean="0">
              <a:solidFill>
                <a:schemeClr val="tx1"/>
              </a:solidFill>
              <a:latin typeface="Times New Roman" pitchFamily="18" charset="0"/>
              <a:cs typeface="Times New Roman" pitchFamily="18" charset="0"/>
            </a:endParaRPr>
          </a:p>
          <a:p>
            <a:pPr>
              <a:buFont typeface="Arial" pitchFamily="34" charset="0"/>
              <a:buChar char="•"/>
            </a:pPr>
            <a:r>
              <a:rPr lang="mn-MN" altLang="ja-JP" sz="2400" b="1" dirty="0" smtClean="0">
                <a:solidFill>
                  <a:schemeClr val="tx1"/>
                </a:solidFill>
                <a:latin typeface="Times New Roman" pitchFamily="18" charset="0"/>
                <a:cs typeface="Times New Roman" pitchFamily="18" charset="0"/>
              </a:rPr>
              <a:t>Вазелин</a:t>
            </a:r>
            <a:endParaRPr lang="mn-MN" altLang="ja-JP" sz="2400" b="1" dirty="0" smtClean="0">
              <a:solidFill>
                <a:schemeClr val="tx1"/>
              </a:solidFill>
              <a:latin typeface="Times New Roman" pitchFamily="18" charset="0"/>
              <a:cs typeface="Times New Roman" pitchFamily="18" charset="0"/>
            </a:endParaRPr>
          </a:p>
          <a:p>
            <a:pPr>
              <a:buFont typeface="Arial" pitchFamily="34" charset="0"/>
              <a:buChar char="•"/>
            </a:pPr>
            <a:endParaRPr kumimoji="1" lang="ja-JP" altLang="en-US" b="1" dirty="0">
              <a:solidFill>
                <a:schemeClr val="tx1"/>
              </a:solidFill>
            </a:endParaRPr>
          </a:p>
        </p:txBody>
      </p:sp>
      <p:pic>
        <p:nvPicPr>
          <p:cNvPr id="3074" name="Picture 2"/>
          <p:cNvPicPr>
            <a:picLocks noChangeAspect="1" noChangeArrowheads="1"/>
          </p:cNvPicPr>
          <p:nvPr/>
        </p:nvPicPr>
        <p:blipFill>
          <a:blip r:embed="rId4" cstate="print"/>
          <a:srcRect/>
          <a:stretch>
            <a:fillRect/>
          </a:stretch>
        </p:blipFill>
        <p:spPr bwMode="auto">
          <a:xfrm>
            <a:off x="323528" y="4149080"/>
            <a:ext cx="2520280" cy="2390403"/>
          </a:xfrm>
          <a:prstGeom prst="rect">
            <a:avLst/>
          </a:prstGeom>
          <a:noFill/>
          <a:ln w="9525">
            <a:noFill/>
            <a:miter lim="800000"/>
            <a:headEnd/>
            <a:tailEnd/>
          </a:ln>
        </p:spPr>
      </p:pic>
      <p:pic>
        <p:nvPicPr>
          <p:cNvPr id="10" name="Picture 2"/>
          <p:cNvPicPr>
            <a:picLocks noChangeAspect="1" noChangeArrowheads="1"/>
          </p:cNvPicPr>
          <p:nvPr/>
        </p:nvPicPr>
        <p:blipFill>
          <a:blip r:embed="rId5" cstate="print"/>
          <a:srcRect/>
          <a:stretch>
            <a:fillRect/>
          </a:stretch>
        </p:blipFill>
        <p:spPr bwMode="auto">
          <a:xfrm>
            <a:off x="3203848" y="1700808"/>
            <a:ext cx="3240361" cy="47761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476672"/>
            <a:ext cx="8229600" cy="576064"/>
          </a:xfrm>
        </p:spPr>
        <p:txBody>
          <a:bodyPr>
            <a:normAutofit fontScale="90000"/>
          </a:bodyPr>
          <a:lstStyle/>
          <a:p>
            <a:r>
              <a:rPr lang="mn-MN" altLang="ja-JP" b="1" u="sng" dirty="0" smtClean="0">
                <a:latin typeface="Times New Roman" pitchFamily="18" charset="0"/>
                <a:cs typeface="Times New Roman" pitchFamily="18" charset="0"/>
              </a:rPr>
              <a:t>Наалт,Цэвэр уут </a:t>
            </a:r>
            <a:r>
              <a:rPr lang="mn-MN" altLang="ja-JP" b="1" u="sng" dirty="0" smtClean="0"/>
              <a:t/>
            </a:r>
            <a:br>
              <a:rPr lang="mn-MN" altLang="ja-JP" b="1" u="sng" dirty="0" smtClean="0"/>
            </a:br>
            <a:endParaRPr kumimoji="1" lang="ja-JP" altLang="en-US" dirty="0"/>
          </a:p>
        </p:txBody>
      </p:sp>
      <p:sp>
        <p:nvSpPr>
          <p:cNvPr id="3" name="コンテンツ プレースホルダ 2"/>
          <p:cNvSpPr>
            <a:spLocks noGrp="1"/>
          </p:cNvSpPr>
          <p:nvPr>
            <p:ph idx="1"/>
          </p:nvPr>
        </p:nvSpPr>
        <p:spPr/>
        <p:txBody>
          <a:bodyPr/>
          <a:lstStyle/>
          <a:p>
            <a:endParaRPr kumimoji="1" lang="ja-JP" altLang="en-US" dirty="0"/>
          </a:p>
        </p:txBody>
      </p:sp>
      <p:pic>
        <p:nvPicPr>
          <p:cNvPr id="5" name="Picture 3"/>
          <p:cNvPicPr>
            <a:picLocks noChangeAspect="1" noChangeArrowheads="1"/>
          </p:cNvPicPr>
          <p:nvPr/>
        </p:nvPicPr>
        <p:blipFill>
          <a:blip r:embed="rId3" cstate="print"/>
          <a:srcRect/>
          <a:stretch>
            <a:fillRect/>
          </a:stretch>
        </p:blipFill>
        <p:spPr bwMode="auto">
          <a:xfrm>
            <a:off x="395536" y="1268760"/>
            <a:ext cx="4248472" cy="4752528"/>
          </a:xfrm>
          <a:prstGeom prst="rect">
            <a:avLst/>
          </a:prstGeom>
          <a:noFill/>
          <a:ln w="9525">
            <a:noFill/>
            <a:miter lim="800000"/>
            <a:headEnd/>
            <a:tailEnd/>
          </a:ln>
        </p:spPr>
      </p:pic>
      <p:sp>
        <p:nvSpPr>
          <p:cNvPr id="6" name="四角形吹き出し 5"/>
          <p:cNvSpPr/>
          <p:nvPr/>
        </p:nvSpPr>
        <p:spPr>
          <a:xfrm>
            <a:off x="5076056" y="1196752"/>
            <a:ext cx="3600400" cy="4896544"/>
          </a:xfrm>
          <a:prstGeom prst="wedgeRectCallout">
            <a:avLst>
              <a:gd name="adj1" fmla="val -70255"/>
              <a:gd name="adj2" fmla="val -7220"/>
            </a:avLst>
          </a:prstGeom>
        </p:spPr>
        <p:style>
          <a:lnRef idx="2">
            <a:schemeClr val="accent6"/>
          </a:lnRef>
          <a:fillRef idx="1">
            <a:schemeClr val="lt1"/>
          </a:fillRef>
          <a:effectRef idx="0">
            <a:schemeClr val="accent6"/>
          </a:effectRef>
          <a:fontRef idx="minor">
            <a:schemeClr val="dk1"/>
          </a:fontRef>
        </p:style>
        <p:txBody>
          <a:bodyPr rtlCol="0" anchor="ctr"/>
          <a:lstStyle/>
          <a:p>
            <a:r>
              <a:rPr lang="mn-MN" altLang="ja-JP" sz="2400" b="1" dirty="0" smtClean="0">
                <a:solidFill>
                  <a:schemeClr val="tx1"/>
                </a:solidFill>
                <a:latin typeface="Times New Roman" pitchFamily="18" charset="0"/>
                <a:cs typeface="Times New Roman" pitchFamily="18" charset="0"/>
              </a:rPr>
              <a:t>Чийглэг орчныг бүрдүүлэхийн тулд шархны толгой дээр ямар нэг зүйл тавих ёстой. Японд энэхүү эмчилгээнд зориулсан янз бүрийн наалт зэрэг  байдаг. Гэвч энэ нь үнэтэй бөгөөд монголд ховор учир түүний оронд галгар уут хэрэглэх боломжтой.</a:t>
            </a:r>
            <a:endParaRPr lang="ja-JP" altLang="en-US" sz="2400"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8686800" cy="1143000"/>
          </a:xfrm>
        </p:spPr>
        <p:txBody>
          <a:bodyPr>
            <a:normAutofit fontScale="90000"/>
          </a:bodyPr>
          <a:lstStyle/>
          <a:p>
            <a:r>
              <a:rPr lang="mn-MN" altLang="ja-JP" dirty="0" smtClean="0">
                <a:latin typeface="Times New Roman" pitchFamily="18" charset="0"/>
                <a:cs typeface="Times New Roman" pitchFamily="18" charset="0"/>
              </a:rPr>
              <a:t>Шүүс ихээр татсан үед уутыг нүхлэнэ</a:t>
            </a:r>
            <a:endParaRPr kumimoji="1" lang="ja-JP" altLang="en-US" dirty="0">
              <a:latin typeface="Times New Roman" pitchFamily="18" charset="0"/>
              <a:cs typeface="Times New Roman" pitchFamily="18" charset="0"/>
            </a:endParaRPr>
          </a:p>
        </p:txBody>
      </p:sp>
      <p:pic>
        <p:nvPicPr>
          <p:cNvPr id="1030" name="Picture 6"/>
          <p:cNvPicPr>
            <a:picLocks noChangeAspect="1" noChangeArrowheads="1"/>
          </p:cNvPicPr>
          <p:nvPr/>
        </p:nvPicPr>
        <p:blipFill>
          <a:blip r:embed="rId3" cstate="print"/>
          <a:srcRect/>
          <a:stretch>
            <a:fillRect/>
          </a:stretch>
        </p:blipFill>
        <p:spPr bwMode="auto">
          <a:xfrm>
            <a:off x="467544" y="1556792"/>
            <a:ext cx="3420988" cy="3168352"/>
          </a:xfrm>
          <a:prstGeom prst="rect">
            <a:avLst/>
          </a:prstGeom>
          <a:noFill/>
          <a:ln w="9525">
            <a:noFill/>
            <a:miter lim="800000"/>
            <a:headEnd/>
            <a:tailEnd/>
          </a:ln>
        </p:spPr>
      </p:pic>
      <p:pic>
        <p:nvPicPr>
          <p:cNvPr id="1032" name="Picture 8"/>
          <p:cNvPicPr>
            <a:picLocks noChangeAspect="1" noChangeArrowheads="1"/>
          </p:cNvPicPr>
          <p:nvPr/>
        </p:nvPicPr>
        <p:blipFill>
          <a:blip r:embed="rId4" cstate="print"/>
          <a:srcRect/>
          <a:stretch>
            <a:fillRect/>
          </a:stretch>
        </p:blipFill>
        <p:spPr bwMode="auto">
          <a:xfrm>
            <a:off x="5148064" y="1268760"/>
            <a:ext cx="3096344" cy="3888432"/>
          </a:xfrm>
          <a:prstGeom prst="rect">
            <a:avLst/>
          </a:prstGeom>
          <a:noFill/>
          <a:ln w="9525">
            <a:noFill/>
            <a:miter lim="800000"/>
            <a:headEnd/>
            <a:tailEnd/>
          </a:ln>
        </p:spPr>
      </p:pic>
      <p:sp>
        <p:nvSpPr>
          <p:cNvPr id="14" name="右矢印 13"/>
          <p:cNvSpPr/>
          <p:nvPr/>
        </p:nvSpPr>
        <p:spPr>
          <a:xfrm rot="2076721">
            <a:off x="4949763" y="1992717"/>
            <a:ext cx="1273260" cy="712666"/>
          </a:xfrm>
          <a:prstGeom prst="rightArrow">
            <a:avLst/>
          </a:prstGeom>
          <a:solidFill>
            <a:schemeClr val="accent6">
              <a:lumMod val="20000"/>
              <a:lumOff val="80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mn-MN" altLang="ja-JP" sz="3600" dirty="0" smtClean="0">
                <a:solidFill>
                  <a:schemeClr val="accent6">
                    <a:lumMod val="50000"/>
                  </a:schemeClr>
                </a:solidFill>
              </a:rPr>
              <a:t>нүх</a:t>
            </a:r>
            <a:endParaRPr kumimoji="1" lang="ja-JP" altLang="en-US" sz="3600" dirty="0">
              <a:solidFill>
                <a:schemeClr val="accent6">
                  <a:lumMod val="50000"/>
                </a:schemeClr>
              </a:solidFill>
            </a:endParaRPr>
          </a:p>
        </p:txBody>
      </p:sp>
      <p:sp>
        <p:nvSpPr>
          <p:cNvPr id="6" name="Rectangle 5"/>
          <p:cNvSpPr/>
          <p:nvPr/>
        </p:nvSpPr>
        <p:spPr>
          <a:xfrm>
            <a:off x="395536" y="4869160"/>
            <a:ext cx="5184576" cy="1800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mn-MN" altLang="ja-JP" dirty="0" smtClean="0"/>
              <a:t>Шүүс ихээр татах нь шарханд халдвар ба харшил үүсгэж, улмаар нүх нь томорч шүүс татах орон зайг бий болгоно. </a:t>
            </a:r>
            <a:endParaRPr lang="en-US" altLang="ja-JP" dirty="0" smtClean="0"/>
          </a:p>
          <a:p>
            <a:r>
              <a:rPr lang="mn-MN" altLang="ja-JP" dirty="0" smtClean="0"/>
              <a:t>Шарх</a:t>
            </a:r>
            <a:r>
              <a:rPr lang="ja-JP" altLang="en-US" smtClean="0"/>
              <a:t>→</a:t>
            </a:r>
            <a:r>
              <a:rPr lang="mn-MN" altLang="ja-JP" dirty="0" smtClean="0"/>
              <a:t>нүхэлсэн уут</a:t>
            </a:r>
            <a:r>
              <a:rPr lang="ja-JP" altLang="en-US" smtClean="0"/>
              <a:t>→</a:t>
            </a:r>
            <a:r>
              <a:rPr lang="mn-MN" altLang="ja-JP" dirty="0" smtClean="0"/>
              <a:t>Марль гэсэн дараалалаар шархыг чийгтэй байдлаар тавьж, шүүс нь марлинд шингээнэ.</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786210"/>
          </a:xfrm>
        </p:spPr>
        <p:txBody>
          <a:bodyPr>
            <a:normAutofit fontScale="90000"/>
          </a:bodyPr>
          <a:lstStyle/>
          <a:p>
            <a:r>
              <a:rPr lang="mn-MN" altLang="ja-JP" dirty="0" smtClean="0">
                <a:latin typeface="Times New Roman" pitchFamily="18" charset="0"/>
                <a:cs typeface="Times New Roman" pitchFamily="18" charset="0"/>
              </a:rPr>
              <a:t>Шүүс маш ихээр татсан үед нүхэлсэн уутны доод хэсэгт пампарс тавина</a:t>
            </a:r>
            <a:endParaRPr kumimoji="1" lang="ja-JP" altLang="en-US" dirty="0">
              <a:latin typeface="Times New Roman" pitchFamily="18" charset="0"/>
              <a:cs typeface="Times New Roman" pitchFamily="18" charset="0"/>
            </a:endParaRPr>
          </a:p>
        </p:txBody>
      </p:sp>
      <p:pic>
        <p:nvPicPr>
          <p:cNvPr id="3074" name="Picture 2"/>
          <p:cNvPicPr>
            <a:picLocks noGrp="1" noChangeAspect="1" noChangeArrowheads="1"/>
          </p:cNvPicPr>
          <p:nvPr>
            <p:ph idx="1"/>
          </p:nvPr>
        </p:nvPicPr>
        <p:blipFill>
          <a:blip r:embed="rId3" cstate="print"/>
          <a:srcRect/>
          <a:stretch>
            <a:fillRect/>
          </a:stretch>
        </p:blipFill>
        <p:spPr bwMode="auto">
          <a:xfrm>
            <a:off x="251520" y="2780928"/>
            <a:ext cx="4104456" cy="324036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4644008" y="2708920"/>
            <a:ext cx="3670920" cy="3186286"/>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srcRect/>
          <a:stretch>
            <a:fillRect/>
          </a:stretch>
        </p:blipFill>
        <p:spPr bwMode="auto">
          <a:xfrm>
            <a:off x="683568" y="1412776"/>
            <a:ext cx="3467100" cy="4320480"/>
          </a:xfrm>
          <a:prstGeom prst="rect">
            <a:avLst/>
          </a:prstGeom>
          <a:noFill/>
          <a:ln w="9525">
            <a:noFill/>
            <a:miter lim="800000"/>
            <a:headEnd/>
            <a:tailEnd/>
          </a:ln>
        </p:spPr>
      </p:pic>
      <p:sp>
        <p:nvSpPr>
          <p:cNvPr id="10" name="右矢印 9"/>
          <p:cNvSpPr/>
          <p:nvPr/>
        </p:nvSpPr>
        <p:spPr>
          <a:xfrm>
            <a:off x="4355976" y="357301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5508104" y="1484784"/>
            <a:ext cx="3096344" cy="424847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mn-MN" altLang="ja-JP" sz="2800" b="1" dirty="0" smtClean="0">
                <a:solidFill>
                  <a:schemeClr val="tx1"/>
                </a:solidFill>
                <a:latin typeface="Times New Roman" pitchFamily="18" charset="0"/>
                <a:cs typeface="Times New Roman" pitchFamily="18" charset="0"/>
              </a:rPr>
              <a:t> Тавьж буй гялгар уутны  хэмжээг багасгах.</a:t>
            </a:r>
            <a:endParaRPr kumimoji="1" lang="en-US" altLang="ja-JP" sz="2800" b="1" dirty="0" smtClean="0">
              <a:solidFill>
                <a:schemeClr val="tx1"/>
              </a:solidFill>
              <a:latin typeface="Times New Roman" pitchFamily="18" charset="0"/>
              <a:cs typeface="Times New Roman" pitchFamily="18" charset="0"/>
            </a:endParaRPr>
          </a:p>
          <a:p>
            <a:pPr>
              <a:buFont typeface="Arial" pitchFamily="34" charset="0"/>
              <a:buChar char="•"/>
            </a:pPr>
            <a:r>
              <a:rPr lang="mn-MN" altLang="ja-JP" sz="2800" b="1" dirty="0" smtClean="0">
                <a:solidFill>
                  <a:schemeClr val="tx1"/>
                </a:solidFill>
                <a:latin typeface="Times New Roman" pitchFamily="18" charset="0"/>
                <a:cs typeface="Times New Roman" pitchFamily="18" charset="0"/>
              </a:rPr>
              <a:t>Өдөр бүр угаах</a:t>
            </a:r>
            <a:endParaRPr lang="en-US" altLang="ja-JP" sz="2800" b="1" dirty="0" smtClean="0">
              <a:solidFill>
                <a:schemeClr val="tx1"/>
              </a:solidFill>
              <a:latin typeface="Times New Roman" pitchFamily="18" charset="0"/>
              <a:cs typeface="Times New Roman" pitchFamily="18" charset="0"/>
            </a:endParaRPr>
          </a:p>
          <a:p>
            <a:pPr>
              <a:buFont typeface="Arial" pitchFamily="34" charset="0"/>
              <a:buChar char="•"/>
            </a:pPr>
            <a:r>
              <a:rPr lang="mn-MN" altLang="ja-JP" sz="2800" b="1" dirty="0" smtClean="0">
                <a:solidFill>
                  <a:schemeClr val="tx1"/>
                </a:solidFill>
                <a:latin typeface="Times New Roman" pitchFamily="18" charset="0"/>
                <a:cs typeface="Times New Roman" pitchFamily="18" charset="0"/>
              </a:rPr>
              <a:t>Халдваргүйжүүлэх уусмал хэрэглэх шаардлагагүй</a:t>
            </a:r>
            <a:endParaRPr kumimoji="1" lang="ja-JP" altLang="en-US" sz="2800" b="1" dirty="0">
              <a:solidFill>
                <a:schemeClr val="tx1"/>
              </a:solidFill>
              <a:latin typeface="Times New Roman" pitchFamily="18" charset="0"/>
              <a:cs typeface="Times New Roman" pitchFamily="18" charset="0"/>
            </a:endParaRPr>
          </a:p>
        </p:txBody>
      </p:sp>
      <p:sp>
        <p:nvSpPr>
          <p:cNvPr id="6" name="Rectangle 5"/>
          <p:cNvSpPr/>
          <p:nvPr/>
        </p:nvSpPr>
        <p:spPr>
          <a:xfrm>
            <a:off x="611560" y="548680"/>
            <a:ext cx="3240360" cy="7200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mn-MN" sz="2000" b="1" dirty="0" smtClean="0">
                <a:latin typeface="Times New Roman" pitchFamily="18" charset="0"/>
                <a:cs typeface="Times New Roman" pitchFamily="18" charset="0"/>
              </a:rPr>
              <a:t>Арьсанд тууралт үүсэх</a:t>
            </a:r>
            <a:endParaRPr lang="en-US" sz="2000" b="1" dirty="0">
              <a:latin typeface="Times New Roman" pitchFamily="18" charset="0"/>
              <a:cs typeface="Times New Roman" pitchFamily="18" charset="0"/>
            </a:endParaRPr>
          </a:p>
        </p:txBody>
      </p:sp>
      <p:sp>
        <p:nvSpPr>
          <p:cNvPr id="7" name="正方形/長方形 6"/>
          <p:cNvSpPr/>
          <p:nvPr/>
        </p:nvSpPr>
        <p:spPr>
          <a:xfrm>
            <a:off x="1115616" y="5805264"/>
            <a:ext cx="2592288" cy="9087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altLang="ja-JP" b="1" dirty="0" smtClean="0">
                <a:solidFill>
                  <a:schemeClr val="tx1"/>
                </a:solidFill>
                <a:latin typeface="Times New Roman" pitchFamily="18" charset="0"/>
                <a:cs typeface="Times New Roman" pitchFamily="18" charset="0"/>
              </a:rPr>
              <a:t>Чийгшүүлэх эмчилгээнээс үүссэн</a:t>
            </a:r>
            <a:r>
              <a:rPr lang="ja-JP" altLang="en-US" b="1" dirty="0" smtClean="0">
                <a:solidFill>
                  <a:schemeClr val="tx1"/>
                </a:solidFill>
                <a:latin typeface="Times New Roman" pitchFamily="18" charset="0"/>
                <a:cs typeface="Times New Roman" pitchFamily="18" charset="0"/>
              </a:rPr>
              <a:t>　</a:t>
            </a:r>
            <a:r>
              <a:rPr lang="mn-MN" altLang="ja-JP" b="1" dirty="0" smtClean="0">
                <a:solidFill>
                  <a:schemeClr val="tx1"/>
                </a:solidFill>
                <a:latin typeface="Times New Roman" pitchFamily="18" charset="0"/>
                <a:cs typeface="Times New Roman" pitchFamily="18" charset="0"/>
              </a:rPr>
              <a:t>тууралт </a:t>
            </a:r>
            <a:endParaRPr kumimoji="1" lang="ja-JP" altLang="en-US"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mn-MN" altLang="ja-JP" b="1" dirty="0" smtClean="0">
                <a:solidFill>
                  <a:srgbClr val="FF0000"/>
                </a:solidFill>
                <a:latin typeface="Times New Roman" pitchFamily="18" charset="0"/>
                <a:cs typeface="Times New Roman" pitchFamily="18" charset="0"/>
              </a:rPr>
              <a:t>Чийгшүүлэх эмчилгээ гэж юу вэ</a:t>
            </a:r>
            <a:r>
              <a:rPr lang="ja-JP" altLang="en-US" smtClean="0"/>
              <a:t>？</a:t>
            </a:r>
            <a:r>
              <a:rPr lang="en-US" altLang="ja-JP" dirty="0" smtClean="0"/>
              <a:t/>
            </a:r>
            <a:br>
              <a:rPr lang="en-US" altLang="ja-JP" dirty="0" smtClean="0"/>
            </a:br>
            <a:r>
              <a:rPr lang="en-US" altLang="ja-JP" dirty="0" smtClean="0"/>
              <a:t>‐</a:t>
            </a:r>
            <a:r>
              <a:rPr lang="en-US" altLang="ja-JP" dirty="0" smtClean="0">
                <a:solidFill>
                  <a:srgbClr val="FF0000"/>
                </a:solidFill>
              </a:rPr>
              <a:t>moist wound healing</a:t>
            </a:r>
            <a:r>
              <a:rPr lang="en-US" altLang="ja-JP" dirty="0" smtClean="0"/>
              <a:t>‐</a:t>
            </a:r>
            <a:endParaRPr kumimoji="1" lang="ja-JP" altLang="en-US" dirty="0"/>
          </a:p>
        </p:txBody>
      </p:sp>
      <p:sp>
        <p:nvSpPr>
          <p:cNvPr id="3" name="コンテンツ プレースホルダ 2"/>
          <p:cNvSpPr>
            <a:spLocks noGrp="1"/>
          </p:cNvSpPr>
          <p:nvPr>
            <p:ph idx="1"/>
          </p:nvPr>
        </p:nvSpPr>
        <p:spPr/>
        <p:txBody>
          <a:bodyPr>
            <a:normAutofit/>
          </a:bodyPr>
          <a:lstStyle/>
          <a:p>
            <a:r>
              <a:rPr lang="en-US" altLang="ja-JP" dirty="0" smtClean="0">
                <a:latin typeface="Times New Roman" pitchFamily="18" charset="0"/>
                <a:cs typeface="Times New Roman" pitchFamily="18" charset="0"/>
              </a:rPr>
              <a:t>1962</a:t>
            </a:r>
            <a:r>
              <a:rPr lang="mn-MN" altLang="ja-JP" dirty="0" smtClean="0">
                <a:latin typeface="Times New Roman" pitchFamily="18" charset="0"/>
                <a:cs typeface="Times New Roman" pitchFamily="18" charset="0"/>
              </a:rPr>
              <a:t> онд Английн </a:t>
            </a:r>
            <a:r>
              <a:rPr lang="ja-JP" altLang="en-US" smtClean="0">
                <a:latin typeface="Times New Roman" pitchFamily="18" charset="0"/>
                <a:cs typeface="Times New Roman" pitchFamily="18" charset="0"/>
              </a:rPr>
              <a:t>Ｄｒ</a:t>
            </a:r>
            <a:r>
              <a:rPr lang="mn-MN" altLang="ja-JP" dirty="0" smtClean="0">
                <a:latin typeface="Times New Roman" pitchFamily="18" charset="0"/>
                <a:cs typeface="Times New Roman" pitchFamily="18" charset="0"/>
              </a:rPr>
              <a:t> </a:t>
            </a:r>
            <a:r>
              <a:rPr lang="ja-JP" altLang="en-US" smtClean="0">
                <a:latin typeface="Times New Roman" pitchFamily="18" charset="0"/>
                <a:cs typeface="Times New Roman" pitchFamily="18" charset="0"/>
              </a:rPr>
              <a:t>Ｗ</a:t>
            </a:r>
            <a:r>
              <a:rPr lang="en-US" altLang="ja-JP" dirty="0" smtClean="0">
                <a:latin typeface="Times New Roman" pitchFamily="18" charset="0"/>
                <a:cs typeface="Times New Roman" pitchFamily="18" charset="0"/>
              </a:rPr>
              <a:t>inter</a:t>
            </a:r>
            <a:r>
              <a:rPr lang="mn-MN" altLang="ja-JP" dirty="0" smtClean="0">
                <a:latin typeface="Times New Roman" pitchFamily="18" charset="0"/>
                <a:cs typeface="Times New Roman" pitchFamily="18" charset="0"/>
              </a:rPr>
              <a:t> гэдэг хүн хулгана дээр хийсэн туршилт хийж,  шархыг хатааснаас илүү шүүстэй байлгах нь хурдан эдгэдэг гэсэн эмчилгээг нээж илрүүлсэн. Улмаар“</a:t>
            </a:r>
            <a:r>
              <a:rPr lang="en-US" altLang="ja-JP" dirty="0" smtClean="0">
                <a:latin typeface="Times New Roman" pitchFamily="18" charset="0"/>
                <a:cs typeface="Times New Roman" pitchFamily="18" charset="0"/>
              </a:rPr>
              <a:t>moist wound healing</a:t>
            </a:r>
            <a:r>
              <a:rPr lang="mn-MN" altLang="ja-JP" dirty="0" smtClean="0">
                <a:latin typeface="Times New Roman" pitchFamily="18" charset="0"/>
                <a:cs typeface="Times New Roman" pitchFamily="18" charset="0"/>
              </a:rPr>
              <a:t>” буюу</a:t>
            </a:r>
            <a:r>
              <a:rPr lang="mn-MN" altLang="ja-JP" b="1" dirty="0" smtClean="0">
                <a:latin typeface="Times New Roman" pitchFamily="18" charset="0"/>
                <a:cs typeface="Times New Roman" pitchFamily="18" charset="0"/>
              </a:rPr>
              <a:t> “</a:t>
            </a:r>
            <a:r>
              <a:rPr lang="mn-MN" altLang="ja-JP" dirty="0" smtClean="0">
                <a:latin typeface="Times New Roman" pitchFamily="18" charset="0"/>
                <a:cs typeface="Times New Roman" pitchFamily="18" charset="0"/>
              </a:rPr>
              <a:t>Чийгшүүлэх эмчилгээ”-ний судалгааг үргэжлүүлж, түүнийгээ баталсанаар, эмчилгээнд өргөн ашиглах болсон.</a:t>
            </a:r>
            <a:endParaRPr kumimoji="1" lang="ja-JP" altLang="en-US"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764704"/>
            <a:ext cx="8229600" cy="5361459"/>
          </a:xfrm>
        </p:spPr>
        <p:txBody>
          <a:bodyPr>
            <a:normAutofit lnSpcReduction="10000"/>
          </a:bodyPr>
          <a:lstStyle/>
          <a:p>
            <a:r>
              <a:rPr kumimoji="1" lang="mn-MN" altLang="ja-JP" dirty="0" smtClean="0">
                <a:latin typeface="Times New Roman" pitchFamily="18" charset="0"/>
                <a:cs typeface="Times New Roman" pitchFamily="18" charset="0"/>
              </a:rPr>
              <a:t>Өмнө нь Япон Улсад шарх ба түлэгдэлт, цооролтыг эмчилэхдээ ариутгаж, эмтэй марлиар боох эмчилгээг хийж байсан. Энэ нь “шархыг хатааж тав үүсгэх “эмчилгээ юм. </a:t>
            </a:r>
          </a:p>
          <a:p>
            <a:r>
              <a:rPr kumimoji="1" lang="mn-MN" altLang="ja-JP" dirty="0" smtClean="0">
                <a:latin typeface="Times New Roman" pitchFamily="18" charset="0"/>
                <a:cs typeface="Times New Roman" pitchFamily="18" charset="0"/>
              </a:rPr>
              <a:t>Гэвч сүүлийн жилүүдэд Япон Улсад үүнийг эмчилгээний буруу арга гэж үзсэн. “Шархыг халдваргүйжүүлэхгүй, хатаахгүй” эдгээх </a:t>
            </a:r>
            <a:r>
              <a:rPr lang="mn-MN" altLang="ja-JP" dirty="0" smtClean="0">
                <a:latin typeface="Times New Roman" pitchFamily="18" charset="0"/>
                <a:cs typeface="Times New Roman" pitchFamily="18" charset="0"/>
              </a:rPr>
              <a:t>“Чийгшүүлэх эмчилгээ”–ний аргыг өргөн хэрэглэх болсон.</a:t>
            </a:r>
            <a:r>
              <a:rPr lang="en-US" altLang="ja-JP" dirty="0" smtClean="0">
                <a:latin typeface="Times New Roman" pitchFamily="18" charset="0"/>
                <a:cs typeface="Times New Roman" pitchFamily="18" charset="0"/>
              </a:rPr>
              <a:t/>
            </a:r>
            <a:br>
              <a:rPr lang="en-US" altLang="ja-JP" dirty="0" smtClean="0">
                <a:latin typeface="Times New Roman" pitchFamily="18" charset="0"/>
                <a:cs typeface="Times New Roman" pitchFamily="18" charset="0"/>
              </a:rPr>
            </a:br>
            <a:endParaRPr kumimoji="1" lang="ja-JP" alt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1475656" y="620688"/>
            <a:ext cx="3528392" cy="5328592"/>
          </a:xfrm>
          <a:prstGeom prst="rect">
            <a:avLst/>
          </a:prstGeom>
          <a:noFill/>
          <a:ln w="9525">
            <a:noFill/>
            <a:miter lim="800000"/>
            <a:headEnd/>
            <a:tailEnd/>
          </a:ln>
        </p:spPr>
      </p:pic>
      <p:sp>
        <p:nvSpPr>
          <p:cNvPr id="9" name="角丸四角形吹き出し 8"/>
          <p:cNvSpPr/>
          <p:nvPr/>
        </p:nvSpPr>
        <p:spPr>
          <a:xfrm>
            <a:off x="4355976" y="332656"/>
            <a:ext cx="4320480" cy="1944216"/>
          </a:xfrm>
          <a:prstGeom prst="wedgeRoundRectCallout">
            <a:avLst>
              <a:gd name="adj1" fmla="val -65407"/>
              <a:gd name="adj2" fmla="val -74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mn-MN" altLang="ja-JP" sz="4000" b="1" dirty="0" smtClean="0">
                <a:latin typeface="Times New Roman" pitchFamily="18" charset="0"/>
                <a:cs typeface="Times New Roman" pitchFamily="18" charset="0"/>
              </a:rPr>
              <a:t>Марлийг авах үед нилээд өвдөнө</a:t>
            </a:r>
            <a:r>
              <a:rPr lang="ja-JP" altLang="en-US" sz="4000" b="1" smtClean="0">
                <a:latin typeface="Times New Roman" pitchFamily="18" charset="0"/>
                <a:cs typeface="Times New Roman" pitchFamily="18" charset="0"/>
              </a:rPr>
              <a:t>！！</a:t>
            </a:r>
            <a:endParaRPr kumimoji="1" lang="ja-JP" altLang="en-US" sz="4000" b="1" dirty="0">
              <a:latin typeface="Times New Roman" pitchFamily="18" charset="0"/>
              <a:cs typeface="Times New Roman" pitchFamily="18" charset="0"/>
            </a:endParaRPr>
          </a:p>
        </p:txBody>
      </p:sp>
      <p:sp>
        <p:nvSpPr>
          <p:cNvPr id="12" name="正方形/長方形 11"/>
          <p:cNvSpPr/>
          <p:nvPr/>
        </p:nvSpPr>
        <p:spPr>
          <a:xfrm>
            <a:off x="323528" y="5805264"/>
            <a:ext cx="2952328" cy="79208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mn-MN" altLang="ja-JP" dirty="0" smtClean="0">
                <a:latin typeface="Times New Roman" pitchFamily="18" charset="0"/>
                <a:cs typeface="Times New Roman" pitchFamily="18" charset="0"/>
              </a:rPr>
              <a:t>Нөхөн төлжиж буй арьсыг гэмтээдэг</a:t>
            </a:r>
            <a:endParaRPr kumimoji="1" lang="ja-JP" altLang="en-US" dirty="0">
              <a:latin typeface="Times New Roman" pitchFamily="18" charset="0"/>
              <a:cs typeface="Times New Roman" pitchFamily="18" charset="0"/>
            </a:endParaRPr>
          </a:p>
        </p:txBody>
      </p:sp>
      <p:pic>
        <p:nvPicPr>
          <p:cNvPr id="1030" name="Picture 6"/>
          <p:cNvPicPr>
            <a:picLocks noChangeAspect="1" noChangeArrowheads="1"/>
          </p:cNvPicPr>
          <p:nvPr/>
        </p:nvPicPr>
        <p:blipFill>
          <a:blip r:embed="rId4" cstate="print"/>
          <a:srcRect/>
          <a:stretch>
            <a:fillRect/>
          </a:stretch>
        </p:blipFill>
        <p:spPr bwMode="auto">
          <a:xfrm>
            <a:off x="6732240" y="4293096"/>
            <a:ext cx="2058938" cy="2317626"/>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179512" y="260648"/>
            <a:ext cx="2376264" cy="295232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角丸四角形吹き出し 7"/>
          <p:cNvSpPr/>
          <p:nvPr/>
        </p:nvSpPr>
        <p:spPr>
          <a:xfrm>
            <a:off x="5436096" y="2996952"/>
            <a:ext cx="3168352" cy="1440160"/>
          </a:xfrm>
          <a:prstGeom prst="wedgeRoundRectCallout">
            <a:avLst>
              <a:gd name="adj1" fmla="val -597"/>
              <a:gd name="adj2" fmla="val 9164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ja-JP" sz="3600" b="1" dirty="0" smtClean="0"/>
          </a:p>
          <a:p>
            <a:pPr algn="ctr"/>
            <a:r>
              <a:rPr lang="mn-MN" altLang="ja-JP" sz="2800" b="1" dirty="0" smtClean="0">
                <a:latin typeface="Times New Roman" pitchFamily="18" charset="0"/>
                <a:cs typeface="Times New Roman" pitchFamily="18" charset="0"/>
              </a:rPr>
              <a:t>Шарх нь хатсан бол өвдөлт ихтэй</a:t>
            </a:r>
            <a:r>
              <a:rPr lang="ja-JP" altLang="en-US" sz="2800" b="1" dirty="0" smtClean="0">
                <a:latin typeface="Times New Roman" pitchFamily="18" charset="0"/>
                <a:cs typeface="Times New Roman" pitchFamily="18" charset="0"/>
              </a:rPr>
              <a:t>！！</a:t>
            </a:r>
          </a:p>
          <a:p>
            <a:pPr algn="ctr"/>
            <a:endParaRPr lang="en-US" altLang="ja-JP" sz="4000" b="1"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a:buNone/>
            </a:pPr>
            <a:r>
              <a:rPr lang="mn-MN" altLang="ja-JP" b="1" u="sng" dirty="0" smtClean="0">
                <a:latin typeface="Times New Roman" pitchFamily="18" charset="0"/>
                <a:cs typeface="Times New Roman" pitchFamily="18" charset="0"/>
              </a:rPr>
              <a:t>Чийгшүүлэх эмчилгээний давуу тал</a:t>
            </a:r>
            <a:r>
              <a:rPr lang="ja-JP" altLang="en-US" dirty="0" smtClean="0"/>
              <a:t/>
            </a:r>
            <a:br>
              <a:rPr lang="ja-JP" altLang="en-US" dirty="0" smtClean="0"/>
            </a:br>
            <a:r>
              <a:rPr lang="ja-JP" altLang="en-US" dirty="0" smtClean="0">
                <a:latin typeface="Times New Roman" pitchFamily="18" charset="0"/>
                <a:cs typeface="Times New Roman" pitchFamily="18" charset="0"/>
              </a:rPr>
              <a:t>・ </a:t>
            </a:r>
            <a:r>
              <a:rPr lang="mn-MN" altLang="ja-JP" dirty="0" smtClean="0">
                <a:latin typeface="Times New Roman" pitchFamily="18" charset="0"/>
                <a:cs typeface="Times New Roman" pitchFamily="18" charset="0"/>
              </a:rPr>
              <a:t>Өвдөхгүй</a:t>
            </a:r>
            <a:r>
              <a:rPr lang="ja-JP" altLang="en-US" dirty="0" smtClean="0">
                <a:latin typeface="Times New Roman" pitchFamily="18" charset="0"/>
                <a:cs typeface="Times New Roman" pitchFamily="18" charset="0"/>
              </a:rPr>
              <a:t/>
            </a:r>
            <a:br>
              <a:rPr lang="ja-JP" altLang="en-US" dirty="0" smtClean="0">
                <a:latin typeface="Times New Roman" pitchFamily="18" charset="0"/>
                <a:cs typeface="Times New Roman" pitchFamily="18" charset="0"/>
              </a:rPr>
            </a:br>
            <a:r>
              <a:rPr lang="ja-JP" altLang="en-US" dirty="0" smtClean="0">
                <a:latin typeface="Times New Roman" pitchFamily="18" charset="0"/>
                <a:cs typeface="Times New Roman" pitchFamily="18" charset="0"/>
              </a:rPr>
              <a:t>・ </a:t>
            </a:r>
            <a:r>
              <a:rPr lang="mn-MN" altLang="ja-JP" dirty="0" smtClean="0">
                <a:latin typeface="Times New Roman" pitchFamily="18" charset="0"/>
                <a:cs typeface="Times New Roman" pitchFamily="18" charset="0"/>
              </a:rPr>
              <a:t>Сорви бага тогтоодог </a:t>
            </a:r>
            <a:r>
              <a:rPr lang="ja-JP" altLang="en-US" dirty="0" smtClean="0">
                <a:latin typeface="Times New Roman" pitchFamily="18" charset="0"/>
                <a:cs typeface="Times New Roman" pitchFamily="18" charset="0"/>
              </a:rPr>
              <a:t/>
            </a:r>
            <a:br>
              <a:rPr lang="ja-JP" altLang="en-US" dirty="0" smtClean="0">
                <a:latin typeface="Times New Roman" pitchFamily="18" charset="0"/>
                <a:cs typeface="Times New Roman" pitchFamily="18" charset="0"/>
              </a:rPr>
            </a:br>
            <a:r>
              <a:rPr lang="ja-JP" altLang="en-US" dirty="0" smtClean="0">
                <a:latin typeface="Times New Roman" pitchFamily="18" charset="0"/>
                <a:cs typeface="Times New Roman" pitchFamily="18" charset="0"/>
              </a:rPr>
              <a:t>・ </a:t>
            </a:r>
            <a:r>
              <a:rPr lang="mn-MN" altLang="ja-JP" dirty="0" smtClean="0">
                <a:latin typeface="Times New Roman" pitchFamily="18" charset="0"/>
                <a:cs typeface="Times New Roman" pitchFamily="18" charset="0"/>
              </a:rPr>
              <a:t>Богино хугацаанд эмчилдэг</a:t>
            </a:r>
            <a:r>
              <a:rPr lang="ja-JP" altLang="en-US" dirty="0" smtClean="0">
                <a:latin typeface="Times New Roman" pitchFamily="18" charset="0"/>
                <a:cs typeface="Times New Roman" pitchFamily="18" charset="0"/>
              </a:rPr>
              <a:t/>
            </a:r>
            <a:br>
              <a:rPr lang="ja-JP" altLang="en-US" dirty="0" smtClean="0">
                <a:latin typeface="Times New Roman" pitchFamily="18" charset="0"/>
                <a:cs typeface="Times New Roman" pitchFamily="18" charset="0"/>
              </a:rPr>
            </a:br>
            <a:r>
              <a:rPr lang="ja-JP" altLang="en-US" dirty="0" smtClean="0">
                <a:latin typeface="Times New Roman" pitchFamily="18" charset="0"/>
                <a:cs typeface="Times New Roman" pitchFamily="18" charset="0"/>
              </a:rPr>
              <a:t>・ </a:t>
            </a:r>
            <a:r>
              <a:rPr lang="mn-MN" altLang="ja-JP" dirty="0" smtClean="0">
                <a:latin typeface="Times New Roman" pitchFamily="18" charset="0"/>
                <a:cs typeface="Times New Roman" pitchFamily="18" charset="0"/>
              </a:rPr>
              <a:t>Эмчилгээний зардлыг бууруулна</a:t>
            </a:r>
            <a:endParaRPr kumimoji="1" lang="ja-JP" alt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620688"/>
            <a:ext cx="8435280" cy="792088"/>
          </a:xfrm>
        </p:spPr>
        <p:txBody>
          <a:bodyPr>
            <a:normAutofit fontScale="90000"/>
          </a:bodyPr>
          <a:lstStyle/>
          <a:p>
            <a:r>
              <a:rPr lang="mn-MN" altLang="ja-JP" b="1" dirty="0" smtClean="0">
                <a:latin typeface="Times New Roman" pitchFamily="18" charset="0"/>
                <a:cs typeface="Times New Roman" pitchFamily="18" charset="0"/>
              </a:rPr>
              <a:t>Шархыг чийгшүүлбэл яагаад өвдөхгүй байдаг вэ?</a:t>
            </a:r>
            <a:r>
              <a:rPr lang="ja-JP" altLang="en-US" b="1" smtClean="0">
                <a:latin typeface="Times New Roman" pitchFamily="18" charset="0"/>
                <a:cs typeface="Times New Roman" pitchFamily="18" charset="0"/>
              </a:rPr>
              <a:t> </a:t>
            </a:r>
            <a:r>
              <a:rPr lang="ja-JP" altLang="en-US" dirty="0" smtClean="0"/>
              <a:t/>
            </a:r>
            <a:br>
              <a:rPr lang="ja-JP" altLang="en-US" dirty="0" smtClean="0"/>
            </a:br>
            <a:endParaRPr kumimoji="1" lang="ja-JP" altLang="en-US" dirty="0"/>
          </a:p>
        </p:txBody>
      </p:sp>
      <p:sp>
        <p:nvSpPr>
          <p:cNvPr id="3" name="コンテンツ プレースホルダ 2"/>
          <p:cNvSpPr>
            <a:spLocks noGrp="1"/>
          </p:cNvSpPr>
          <p:nvPr>
            <p:ph idx="1"/>
          </p:nvPr>
        </p:nvSpPr>
        <p:spPr/>
        <p:txBody>
          <a:bodyPr>
            <a:normAutofit/>
          </a:bodyPr>
          <a:lstStyle/>
          <a:p>
            <a:pPr>
              <a:buNone/>
            </a:pPr>
            <a:r>
              <a:rPr lang="mn-MN" altLang="ja-JP" dirty="0" smtClean="0">
                <a:latin typeface="Times New Roman" pitchFamily="18" charset="0"/>
                <a:cs typeface="Times New Roman" pitchFamily="18" charset="0"/>
              </a:rPr>
              <a:t>  Гадаад хүчин зүйлс арьсаар дамжин мэдрэлд хүрч өвдөлтий үүсгэдэг. Мөн арьсны бүтэц гэмтэхэд мэдрэлийг цочроож, хүчтэй өвдөлт мэдрэгдэнэ. Улмаар шарх агаарт хатсанаар, мэдрэл цочирж, шархалж, улам хөндүүр болж өвдөнө. Иймээс шархыг хатаалгүй, зөөлөн боож өвдөлтийг намдаана.</a:t>
            </a:r>
            <a:endParaRPr lang="ja-JP" altLang="en-US" dirty="0" smtClean="0"/>
          </a:p>
          <a:p>
            <a:endParaRPr kumimoji="1" lang="ja-JP"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mn-MN" altLang="ja-JP" b="1" dirty="0" smtClean="0">
                <a:latin typeface="Times New Roman" pitchFamily="18" charset="0"/>
                <a:cs typeface="Times New Roman" pitchFamily="18" charset="0"/>
              </a:rPr>
              <a:t>Шүүс анагаах хүчтэй </a:t>
            </a:r>
            <a:r>
              <a:rPr lang="ja-JP" altLang="en-US" dirty="0" smtClean="0"/>
              <a:t/>
            </a:r>
            <a:br>
              <a:rPr lang="ja-JP" altLang="en-US" dirty="0" smtClean="0"/>
            </a:br>
            <a:endParaRPr kumimoji="1" lang="ja-JP" altLang="en-US" dirty="0"/>
          </a:p>
        </p:txBody>
      </p:sp>
      <p:sp>
        <p:nvSpPr>
          <p:cNvPr id="3" name="コンテンツ プレースホルダ 2"/>
          <p:cNvSpPr>
            <a:spLocks noGrp="1"/>
          </p:cNvSpPr>
          <p:nvPr>
            <p:ph idx="1"/>
          </p:nvPr>
        </p:nvSpPr>
        <p:spPr/>
        <p:txBody>
          <a:bodyPr>
            <a:normAutofit/>
          </a:bodyPr>
          <a:lstStyle/>
          <a:p>
            <a:r>
              <a:rPr lang="mn-MN" altLang="ja-JP" dirty="0" smtClean="0">
                <a:latin typeface="Times New Roman" pitchFamily="18" charset="0"/>
                <a:cs typeface="Times New Roman" pitchFamily="18" charset="0"/>
              </a:rPr>
              <a:t>Гэмтэж бэртсэн үед шарх шүүс татдаг.  Шүүс татах нь шарханд муу гэж үзэж байсан бол саяхан шүүсэнд шархыг анагаах чухал бүтэц байдаг болохыг тогтоосон. Улмаар эмнэлэгүүд шүүсээр шарх, түлэгдэлтийг эдгээх эмчилгээг ихээр хэрэглэдэг болсон.</a:t>
            </a:r>
            <a:endParaRPr lang="ja-JP" altLang="en-US" dirty="0" smtClean="0">
              <a:latin typeface="Times New Roman" pitchFamily="18" charset="0"/>
              <a:cs typeface="Times New Roman" pitchFamily="18" charset="0"/>
            </a:endParaRPr>
          </a:p>
          <a:p>
            <a:endParaRPr kumimoji="1" lang="ja-JP"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mn-MN" altLang="ja-JP" sz="4800" b="1" dirty="0" smtClean="0">
                <a:latin typeface="Times New Roman" pitchFamily="18" charset="0"/>
                <a:cs typeface="Times New Roman" pitchFamily="18" charset="0"/>
              </a:rPr>
              <a:t>Яагаад марль хортой вэ? </a:t>
            </a:r>
            <a:endParaRPr kumimoji="1" lang="ja-JP" altLang="en-US" sz="4800" dirty="0">
              <a:latin typeface="Times New Roman" pitchFamily="18" charset="0"/>
              <a:cs typeface="Times New Roman" pitchFamily="18" charset="0"/>
            </a:endParaRPr>
          </a:p>
        </p:txBody>
      </p:sp>
      <p:sp>
        <p:nvSpPr>
          <p:cNvPr id="3" name="コンテンツ プレースホルダ 2"/>
          <p:cNvSpPr>
            <a:spLocks noGrp="1"/>
          </p:cNvSpPr>
          <p:nvPr>
            <p:ph idx="1"/>
          </p:nvPr>
        </p:nvSpPr>
        <p:spPr>
          <a:xfrm>
            <a:off x="457200" y="1412776"/>
            <a:ext cx="8229600" cy="5184576"/>
          </a:xfrm>
        </p:spPr>
        <p:txBody>
          <a:bodyPr>
            <a:normAutofit/>
          </a:bodyPr>
          <a:lstStyle/>
          <a:p>
            <a:pPr fontAlgn="base"/>
            <a:r>
              <a:rPr lang="mn-MN" altLang="ja-JP" dirty="0" smtClean="0">
                <a:latin typeface="Times New Roman" pitchFamily="18" charset="0"/>
                <a:cs typeface="Times New Roman" pitchFamily="18" charset="0"/>
              </a:rPr>
              <a:t>Марль нь шархыг эдгээх гэж гарч буй шүүсийг шингээж, ууршуулдаг. Үүний улмаас шарх хатаж, эд эс үхэж, тав болдог. Нэгэнт үхсэн эд эсээс шинэ эд эс бий болж чадахгүй. Тав үүсэх нь шархыг эдгээсэн юм шиг харагдуулавч, тав нь шарх эдгээгүй үед бий болдог. Тав нь  нянг өсгөн үржүүлэх орон зайг бий болгож, шарх идээллэх шалтгаан болдог.</a:t>
            </a:r>
            <a:endParaRPr lang="ja-JP" altLang="en-US" dirty="0" smtClean="0">
              <a:latin typeface="Times New Roman" pitchFamily="18" charset="0"/>
              <a:cs typeface="Times New Roman" pitchFamily="18" charset="0"/>
            </a:endParaRPr>
          </a:p>
          <a:p>
            <a:endParaRPr kumimoji="1" lang="ja-JP"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normAutofit/>
          </a:bodyPr>
          <a:lstStyle/>
          <a:p>
            <a:r>
              <a:rPr lang="mn-MN" altLang="ja-JP" dirty="0" smtClean="0">
                <a:latin typeface="Times New Roman" pitchFamily="18" charset="0"/>
                <a:cs typeface="Times New Roman" pitchFamily="18" charset="0"/>
              </a:rPr>
              <a:t>Марль нь шарханд наалдаж,марлийг авах үед шинээр арьсанд бий болсон эд эсийг хамтад нь хуулж авдаг. Өөрөөр хэлбэл марлийг солих бүрт шархны эдгэрэлтэнд муугаар нөлөөлдөг.Шархыг марлиар биш, шархан дээр юм тавьж, чийглэг орчныг бүрдүүлэх нь чухал.</a:t>
            </a:r>
            <a:endParaRPr lang="ja-JP" altLang="en-US" dirty="0" smtClean="0">
              <a:latin typeface="Times New Roman" pitchFamily="18" charset="0"/>
              <a:cs typeface="Times New Roman" pitchFamily="18" charset="0"/>
            </a:endParaRPr>
          </a:p>
          <a:p>
            <a:endParaRPr kumimoji="1" lang="ja-JP"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1839</TotalTime>
  <Words>604</Words>
  <Application>Microsoft Office PowerPoint</Application>
  <PresentationFormat>画面に合わせる (4:3)</PresentationFormat>
  <Paragraphs>81</Paragraphs>
  <Slides>19</Slides>
  <Notes>19</Notes>
  <HiddenSlides>0</HiddenSlides>
  <MMClips>0</MMClips>
  <ScaleCrop>false</ScaleCrop>
  <HeadingPairs>
    <vt:vector size="4" baseType="variant">
      <vt:variant>
        <vt:lpstr>テーマ</vt:lpstr>
      </vt:variant>
      <vt:variant>
        <vt:i4>1</vt:i4>
      </vt:variant>
      <vt:variant>
        <vt:lpstr>スライド タイトル</vt:lpstr>
      </vt:variant>
      <vt:variant>
        <vt:i4>19</vt:i4>
      </vt:variant>
    </vt:vector>
  </HeadingPairs>
  <TitlesOfParts>
    <vt:vector size="20" baseType="lpstr">
      <vt:lpstr>Office テーマ</vt:lpstr>
      <vt:lpstr>Чийгшүүлэх эмчилгээ  ‐moist wound healing‐</vt:lpstr>
      <vt:lpstr>Чийгшүүлэх эмчилгээ гэж юу вэ？ ‐moist wound healing‐</vt:lpstr>
      <vt:lpstr>スライド 3</vt:lpstr>
      <vt:lpstr>スライド 4</vt:lpstr>
      <vt:lpstr>スライド 5</vt:lpstr>
      <vt:lpstr>Шархыг чийгшүүлбэл яагаад өвдөхгүй байдаг вэ?  </vt:lpstr>
      <vt:lpstr>Шүүс анагаах хүчтэй  </vt:lpstr>
      <vt:lpstr>Яагаад марль хортой вэ? </vt:lpstr>
      <vt:lpstr>スライド 9</vt:lpstr>
      <vt:lpstr>スライド 10</vt:lpstr>
      <vt:lpstr>スライド 11</vt:lpstr>
      <vt:lpstr>Шархыг халдваргүйжүүлэх уусмалаар цэвэрлэхгүй  </vt:lpstr>
      <vt:lpstr>Шархыг усаар угаах </vt:lpstr>
      <vt:lpstr> Шархаа хатаахгүй байх </vt:lpstr>
      <vt:lpstr>Бэлтгэх зүйлс</vt:lpstr>
      <vt:lpstr>Наалт,Цэвэр уут  </vt:lpstr>
      <vt:lpstr>Шүүс ихээр татсан үед уутыг нүхлэнэ</vt:lpstr>
      <vt:lpstr>Шүүс маш ихээр татсан үед нүхэлсэн уутны доод хэсэгт пампарс тавина</vt:lpstr>
      <vt:lpstr>スライド 19</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Чийгтэй эмчилгээ</dc:title>
  <dc:creator>USER</dc:creator>
  <cp:lastModifiedBy>USER</cp:lastModifiedBy>
  <cp:revision>83</cp:revision>
  <dcterms:created xsi:type="dcterms:W3CDTF">2014-09-02T03:48:37Z</dcterms:created>
  <dcterms:modified xsi:type="dcterms:W3CDTF">2014-10-02T08:34:54Z</dcterms:modified>
</cp:coreProperties>
</file>