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81"/>
  </p:notesMasterIdLst>
  <p:sldIdLst>
    <p:sldId id="293" r:id="rId2"/>
    <p:sldId id="532" r:id="rId3"/>
    <p:sldId id="533" r:id="rId4"/>
    <p:sldId id="636" r:id="rId5"/>
    <p:sldId id="637" r:id="rId6"/>
    <p:sldId id="638" r:id="rId7"/>
    <p:sldId id="639" r:id="rId8"/>
    <p:sldId id="534" r:id="rId9"/>
    <p:sldId id="660" r:id="rId10"/>
    <p:sldId id="661" r:id="rId11"/>
    <p:sldId id="662" r:id="rId12"/>
    <p:sldId id="663" r:id="rId13"/>
    <p:sldId id="664" r:id="rId14"/>
    <p:sldId id="588" r:id="rId15"/>
    <p:sldId id="527" r:id="rId16"/>
    <p:sldId id="665" r:id="rId17"/>
    <p:sldId id="542" r:id="rId18"/>
    <p:sldId id="543" r:id="rId19"/>
    <p:sldId id="666" r:id="rId20"/>
    <p:sldId id="658" r:id="rId21"/>
    <p:sldId id="659" r:id="rId22"/>
    <p:sldId id="548" r:id="rId23"/>
    <p:sldId id="550" r:id="rId24"/>
    <p:sldId id="528" r:id="rId25"/>
    <p:sldId id="551" r:id="rId26"/>
    <p:sldId id="573" r:id="rId27"/>
    <p:sldId id="552" r:id="rId28"/>
    <p:sldId id="554" r:id="rId29"/>
    <p:sldId id="553" r:id="rId30"/>
    <p:sldId id="555" r:id="rId31"/>
    <p:sldId id="580" r:id="rId32"/>
    <p:sldId id="642" r:id="rId33"/>
    <p:sldId id="643" r:id="rId34"/>
    <p:sldId id="649" r:id="rId35"/>
    <p:sldId id="650" r:id="rId36"/>
    <p:sldId id="651" r:id="rId37"/>
    <p:sldId id="579" r:id="rId38"/>
    <p:sldId id="558" r:id="rId39"/>
    <p:sldId id="559" r:id="rId40"/>
    <p:sldId id="560" r:id="rId41"/>
    <p:sldId id="563" r:id="rId42"/>
    <p:sldId id="564" r:id="rId43"/>
    <p:sldId id="575" r:id="rId44"/>
    <p:sldId id="676" r:id="rId45"/>
    <p:sldId id="668" r:id="rId46"/>
    <p:sldId id="566" r:id="rId47"/>
    <p:sldId id="567" r:id="rId48"/>
    <p:sldId id="569" r:id="rId49"/>
    <p:sldId id="570" r:id="rId50"/>
    <p:sldId id="571" r:id="rId51"/>
    <p:sldId id="611" r:id="rId52"/>
    <p:sldId id="597" r:id="rId53"/>
    <p:sldId id="598" r:id="rId54"/>
    <p:sldId id="599" r:id="rId55"/>
    <p:sldId id="641" r:id="rId56"/>
    <p:sldId id="601" r:id="rId57"/>
    <p:sldId id="653" r:id="rId58"/>
    <p:sldId id="605" r:id="rId59"/>
    <p:sldId id="655" r:id="rId60"/>
    <p:sldId id="656" r:id="rId61"/>
    <p:sldId id="657" r:id="rId62"/>
    <p:sldId id="529" r:id="rId63"/>
    <p:sldId id="612" r:id="rId64"/>
    <p:sldId id="669" r:id="rId65"/>
    <p:sldId id="614" r:id="rId66"/>
    <p:sldId id="615" r:id="rId67"/>
    <p:sldId id="618" r:id="rId68"/>
    <p:sldId id="619" r:id="rId69"/>
    <p:sldId id="670" r:id="rId70"/>
    <p:sldId id="620" r:id="rId71"/>
    <p:sldId id="621" r:id="rId72"/>
    <p:sldId id="623" r:id="rId73"/>
    <p:sldId id="624" r:id="rId74"/>
    <p:sldId id="671" r:id="rId75"/>
    <p:sldId id="628" r:id="rId76"/>
    <p:sldId id="672" r:id="rId77"/>
    <p:sldId id="622" r:id="rId78"/>
    <p:sldId id="673" r:id="rId79"/>
    <p:sldId id="525" r:id="rId8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D43"/>
    <a:srgbClr val="EAEA36"/>
    <a:srgbClr val="E1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4FB6D-6453-464C-A0B7-80B6740761CB}" type="datetimeFigureOut">
              <a:rPr kumimoji="1" lang="ja-JP" altLang="en-US" smtClean="0"/>
              <a:t>2019/6/13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8184-2078-4DB2-A0A4-73F76938BEA8}" type="slidenum">
              <a:rPr kumimoji="1" lang="ja-JP" altLang="en-US" smtClean="0"/>
              <a:t>‹#›</a:t>
            </a:fld>
            <a:endParaRPr kumimoji="1" lang="ja-JP" altLang="en-US"/>
          </a:p>
        </p:txBody>
      </p:sp>
    </p:spTree>
    <p:extLst>
      <p:ext uri="{BB962C8B-B14F-4D97-AF65-F5344CB8AC3E}">
        <p14:creationId xmlns:p14="http://schemas.microsoft.com/office/powerpoint/2010/main" val="3957672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25BB2C-D036-4B10-9925-6E5506D58C2D}"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9455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E617399-DD16-463F-B9AF-E2D223340AF3}"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17044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3117EFE0-E0EA-4CF7-9F5A-198E3E75ABEA}"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99113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128184-2078-4DB2-A0A4-73F76938BEA8}" type="slidenum">
              <a:rPr kumimoji="1" lang="ja-JP" altLang="en-US" smtClean="0"/>
              <a:t>72</a:t>
            </a:fld>
            <a:endParaRPr kumimoji="1" lang="ja-JP" altLang="en-US"/>
          </a:p>
        </p:txBody>
      </p:sp>
    </p:spTree>
    <p:extLst>
      <p:ext uri="{BB962C8B-B14F-4D97-AF65-F5344CB8AC3E}">
        <p14:creationId xmlns:p14="http://schemas.microsoft.com/office/powerpoint/2010/main" val="307111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アンファミエ，ヴェレダ，カネボウ，クレ・ド・ポーボーデ，コスメデコルテ，コラージュ，資生堂，ソフティモ，ドクターシーラボ，ノブ，ファンケル，ポール＆ジョー，ママ＆キッズ，ロレアルパリ</a:t>
            </a:r>
          </a:p>
        </p:txBody>
      </p:sp>
      <p:sp>
        <p:nvSpPr>
          <p:cNvPr id="4" name="スライド番号プレースホルダー 3"/>
          <p:cNvSpPr>
            <a:spLocks noGrp="1"/>
          </p:cNvSpPr>
          <p:nvPr>
            <p:ph type="sldNum" sz="quarter" idx="10"/>
          </p:nvPr>
        </p:nvSpPr>
        <p:spPr/>
        <p:txBody>
          <a:bodyPr/>
          <a:lstStyle/>
          <a:p>
            <a:fld id="{AD128184-2078-4DB2-A0A4-73F76938BEA8}" type="slidenum">
              <a:rPr kumimoji="1" lang="ja-JP" altLang="en-US" smtClean="0"/>
              <a:t>73</a:t>
            </a:fld>
            <a:endParaRPr kumimoji="1" lang="ja-JP" altLang="en-US"/>
          </a:p>
        </p:txBody>
      </p:sp>
    </p:spTree>
    <p:extLst>
      <p:ext uri="{BB962C8B-B14F-4D97-AF65-F5344CB8AC3E}">
        <p14:creationId xmlns:p14="http://schemas.microsoft.com/office/powerpoint/2010/main" val="27924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369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4179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050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2455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469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9675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152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69820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38809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03441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89923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98456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90190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2880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4159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2019/6/13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1192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24C64A4-F594-4E6A-92FA-2F7C0F124A15}" type="datetimeFigureOut">
              <a:rPr kumimoji="1" lang="ja-JP" altLang="en-US" smtClean="0"/>
              <a:t>2019/6/13</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224572624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10" Type="http://schemas.openxmlformats.org/officeDocument/2006/relationships/image" Target="../media/image57.jpg"/><Relationship Id="rId4" Type="http://schemas.openxmlformats.org/officeDocument/2006/relationships/image" Target="../media/image51.jpg"/><Relationship Id="rId9" Type="http://schemas.openxmlformats.org/officeDocument/2006/relationships/image" Target="../media/image56.jpg"/></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jpeg"/><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6.xml"/><Relationship Id="rId5" Type="http://schemas.openxmlformats.org/officeDocument/2006/relationships/image" Target="../media/image85.jpg"/><Relationship Id="rId4" Type="http://schemas.openxmlformats.org/officeDocument/2006/relationships/image" Target="../media/image84.jpg"/></Relationships>
</file>

<file path=ppt/slides/_rels/slide4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6.xml"/><Relationship Id="rId5" Type="http://schemas.openxmlformats.org/officeDocument/2006/relationships/image" Target="../media/image89.jpg"/><Relationship Id="rId4" Type="http://schemas.openxmlformats.org/officeDocument/2006/relationships/image" Target="../media/image88.jpg"/></Relationships>
</file>

<file path=ppt/slides/_rels/slide4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90.jpg"/><Relationship Id="rId1" Type="http://schemas.openxmlformats.org/officeDocument/2006/relationships/slideLayout" Target="../slideLayouts/slideLayout6.xml"/><Relationship Id="rId5" Type="http://schemas.openxmlformats.org/officeDocument/2006/relationships/image" Target="../media/image93.jpg"/><Relationship Id="rId4" Type="http://schemas.openxmlformats.org/officeDocument/2006/relationships/image" Target="../media/image9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100.jpg"/><Relationship Id="rId3" Type="http://schemas.openxmlformats.org/officeDocument/2006/relationships/image" Target="../media/image95.jpg"/><Relationship Id="rId7" Type="http://schemas.openxmlformats.org/officeDocument/2006/relationships/image" Target="../media/image99.jpg"/><Relationship Id="rId2" Type="http://schemas.openxmlformats.org/officeDocument/2006/relationships/image" Target="../media/image94.jpg"/><Relationship Id="rId1" Type="http://schemas.openxmlformats.org/officeDocument/2006/relationships/slideLayout" Target="../slideLayouts/slideLayout7.xml"/><Relationship Id="rId6" Type="http://schemas.openxmlformats.org/officeDocument/2006/relationships/image" Target="../media/image98.jpg"/><Relationship Id="rId5" Type="http://schemas.openxmlformats.org/officeDocument/2006/relationships/image" Target="../media/image97.jpg"/><Relationship Id="rId4" Type="http://schemas.openxmlformats.org/officeDocument/2006/relationships/image" Target="../media/image9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56.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g"/><Relationship Id="rId1" Type="http://schemas.openxmlformats.org/officeDocument/2006/relationships/slideLayout" Target="../slideLayouts/slideLayout7.xml"/><Relationship Id="rId5" Type="http://schemas.openxmlformats.org/officeDocument/2006/relationships/image" Target="../media/image113.jpg"/><Relationship Id="rId4" Type="http://schemas.openxmlformats.org/officeDocument/2006/relationships/image" Target="../media/image112.jpg"/></Relationships>
</file>

<file path=ppt/slides/_rels/slide5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1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7.xml"/><Relationship Id="rId5" Type="http://schemas.openxmlformats.org/officeDocument/2006/relationships/image" Target="../media/image121.jpeg"/><Relationship Id="rId4" Type="http://schemas.openxmlformats.org/officeDocument/2006/relationships/image" Target="../media/image12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122.jpg"/><Relationship Id="rId1" Type="http://schemas.openxmlformats.org/officeDocument/2006/relationships/slideLayout" Target="../slideLayouts/slideLayout6.xml"/><Relationship Id="rId5" Type="http://schemas.openxmlformats.org/officeDocument/2006/relationships/image" Target="../media/image125.JPG"/><Relationship Id="rId4" Type="http://schemas.openxmlformats.org/officeDocument/2006/relationships/image" Target="../media/image12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126.jpg"/><Relationship Id="rId1" Type="http://schemas.openxmlformats.org/officeDocument/2006/relationships/slideLayout" Target="../slideLayouts/slideLayout6.xml"/><Relationship Id="rId4" Type="http://schemas.openxmlformats.org/officeDocument/2006/relationships/image" Target="../media/image128.jpg"/></Relationships>
</file>

<file path=ppt/slides/_rels/slide72.xml.rels><?xml version="1.0" encoding="UTF-8" standalone="yes"?>
<Relationships xmlns="http://schemas.openxmlformats.org/package/2006/relationships"><Relationship Id="rId8" Type="http://schemas.openxmlformats.org/officeDocument/2006/relationships/image" Target="../media/image134.jpg"/><Relationship Id="rId3" Type="http://schemas.openxmlformats.org/officeDocument/2006/relationships/image" Target="../media/image129.jpg"/><Relationship Id="rId7" Type="http://schemas.openxmlformats.org/officeDocument/2006/relationships/image" Target="../media/image133.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2.jpg"/><Relationship Id="rId5" Type="http://schemas.openxmlformats.org/officeDocument/2006/relationships/image" Target="../media/image131.jpg"/><Relationship Id="rId10" Type="http://schemas.openxmlformats.org/officeDocument/2006/relationships/image" Target="../media/image136.jpg"/><Relationship Id="rId4" Type="http://schemas.openxmlformats.org/officeDocument/2006/relationships/image" Target="../media/image130.jpg"/><Relationship Id="rId9" Type="http://schemas.openxmlformats.org/officeDocument/2006/relationships/image" Target="../media/image135.jpg"/></Relationships>
</file>

<file path=ppt/slides/_rels/slide73.xml.rels><?xml version="1.0" encoding="UTF-8" standalone="yes"?>
<Relationships xmlns="http://schemas.openxmlformats.org/package/2006/relationships"><Relationship Id="rId8" Type="http://schemas.openxmlformats.org/officeDocument/2006/relationships/image" Target="../media/image142.jpeg"/><Relationship Id="rId13" Type="http://schemas.openxmlformats.org/officeDocument/2006/relationships/image" Target="../media/image147.jpeg"/><Relationship Id="rId3" Type="http://schemas.openxmlformats.org/officeDocument/2006/relationships/image" Target="../media/image137.jpeg"/><Relationship Id="rId7" Type="http://schemas.openxmlformats.org/officeDocument/2006/relationships/image" Target="../media/image141.jpeg"/><Relationship Id="rId12" Type="http://schemas.openxmlformats.org/officeDocument/2006/relationships/image" Target="../media/image14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0.jpeg"/><Relationship Id="rId11" Type="http://schemas.openxmlformats.org/officeDocument/2006/relationships/image" Target="../media/image145.jpeg"/><Relationship Id="rId5" Type="http://schemas.openxmlformats.org/officeDocument/2006/relationships/image" Target="../media/image139.jpeg"/><Relationship Id="rId10" Type="http://schemas.openxmlformats.org/officeDocument/2006/relationships/image" Target="../media/image144.jpeg"/><Relationship Id="rId4" Type="http://schemas.openxmlformats.org/officeDocument/2006/relationships/image" Target="../media/image138.jpeg"/><Relationship Id="rId9" Type="http://schemas.openxmlformats.org/officeDocument/2006/relationships/image" Target="../media/image143.jpeg"/><Relationship Id="rId14" Type="http://schemas.openxmlformats.org/officeDocument/2006/relationships/image" Target="../media/image14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55.jpeg"/><Relationship Id="rId3" Type="http://schemas.openxmlformats.org/officeDocument/2006/relationships/image" Target="../media/image150.jpg"/><Relationship Id="rId7" Type="http://schemas.openxmlformats.org/officeDocument/2006/relationships/image" Target="../media/image154.jpeg"/><Relationship Id="rId2" Type="http://schemas.openxmlformats.org/officeDocument/2006/relationships/image" Target="../media/image149.jpg"/><Relationship Id="rId1" Type="http://schemas.openxmlformats.org/officeDocument/2006/relationships/slideLayout" Target="../slideLayouts/slideLayout6.xml"/><Relationship Id="rId6" Type="http://schemas.openxmlformats.org/officeDocument/2006/relationships/image" Target="../media/image153.jpeg"/><Relationship Id="rId5" Type="http://schemas.openxmlformats.org/officeDocument/2006/relationships/image" Target="../media/image152.jpeg"/><Relationship Id="rId10" Type="http://schemas.openxmlformats.org/officeDocument/2006/relationships/image" Target="../media/image157.jpeg"/><Relationship Id="rId4" Type="http://schemas.openxmlformats.org/officeDocument/2006/relationships/image" Target="../media/image151.jpg"/><Relationship Id="rId9" Type="http://schemas.openxmlformats.org/officeDocument/2006/relationships/image" Target="../media/image156.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164.jpg"/><Relationship Id="rId3" Type="http://schemas.openxmlformats.org/officeDocument/2006/relationships/image" Target="../media/image159.jpg"/><Relationship Id="rId7" Type="http://schemas.openxmlformats.org/officeDocument/2006/relationships/image" Target="../media/image163.jpg"/><Relationship Id="rId2" Type="http://schemas.openxmlformats.org/officeDocument/2006/relationships/image" Target="../media/image158.jpg"/><Relationship Id="rId1" Type="http://schemas.openxmlformats.org/officeDocument/2006/relationships/slideLayout" Target="../slideLayouts/slideLayout6.xml"/><Relationship Id="rId6" Type="http://schemas.openxmlformats.org/officeDocument/2006/relationships/image" Target="../media/image162.jpg"/><Relationship Id="rId5" Type="http://schemas.openxmlformats.org/officeDocument/2006/relationships/image" Target="../media/image161.jpg"/><Relationship Id="rId4" Type="http://schemas.openxmlformats.org/officeDocument/2006/relationships/image" Target="../media/image16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844980" y="1180475"/>
            <a:ext cx="6600451" cy="2262781"/>
          </a:xfrm>
        </p:spPr>
        <p:txBody>
          <a:bodyPr>
            <a:normAutofit/>
          </a:bodyPr>
          <a:lstStyle/>
          <a:p>
            <a:pPr algn="ctr"/>
            <a:r>
              <a:rPr kumimoji="1" lang="ja-JP" altLang="en-US" dirty="0"/>
              <a:t>外傷・熱傷の</a:t>
            </a:r>
            <a:br>
              <a:rPr kumimoji="1" lang="en-US" altLang="ja-JP" dirty="0"/>
            </a:br>
            <a:r>
              <a:rPr kumimoji="1" lang="ja-JP" altLang="en-US" dirty="0"/>
              <a:t>湿潤治療</a:t>
            </a:r>
          </a:p>
        </p:txBody>
      </p:sp>
      <p:sp>
        <p:nvSpPr>
          <p:cNvPr id="7" name="サブタイトル 6"/>
          <p:cNvSpPr>
            <a:spLocks noGrp="1"/>
          </p:cNvSpPr>
          <p:nvPr>
            <p:ph type="subTitle" idx="1"/>
          </p:nvPr>
        </p:nvSpPr>
        <p:spPr>
          <a:xfrm>
            <a:off x="1424067" y="4077326"/>
            <a:ext cx="7111306" cy="2083632"/>
          </a:xfrm>
        </p:spPr>
        <p:txBody>
          <a:bodyPr>
            <a:normAutofit fontScale="62500" lnSpcReduction="20000"/>
          </a:bodyPr>
          <a:lstStyle/>
          <a:p>
            <a:pPr algn="ctr"/>
            <a:r>
              <a:rPr lang="ja-JP" altLang="en-US" sz="5100" dirty="0"/>
              <a:t>なつい キズとやけどのクリニック</a:t>
            </a:r>
            <a:br>
              <a:rPr kumimoji="1" lang="en-US" altLang="ja-JP" sz="5100" dirty="0"/>
            </a:br>
            <a:br>
              <a:rPr kumimoji="1" lang="en-US" altLang="ja-JP" sz="5100" dirty="0"/>
            </a:br>
            <a:r>
              <a:rPr kumimoji="1" lang="ja-JP" altLang="en-US" sz="5100" dirty="0"/>
              <a:t>夏井 睦</a:t>
            </a:r>
            <a:br>
              <a:rPr kumimoji="1" lang="en-US" altLang="ja-JP" sz="4000" dirty="0"/>
            </a:br>
            <a:r>
              <a:rPr kumimoji="1" lang="ja-JP" altLang="en-US" sz="3800" dirty="0"/>
              <a:t>（なつい　まこと）</a:t>
            </a:r>
          </a:p>
        </p:txBody>
      </p:sp>
    </p:spTree>
    <p:extLst>
      <p:ext uri="{BB962C8B-B14F-4D97-AF65-F5344CB8AC3E}">
        <p14:creationId xmlns:p14="http://schemas.microsoft.com/office/powerpoint/2010/main" val="145515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この傷をガーゼで覆うと・・・</a:t>
            </a:r>
          </a:p>
        </p:txBody>
      </p:sp>
      <p:sp>
        <p:nvSpPr>
          <p:cNvPr id="3" name="コンテンツ プレースホルダー 2"/>
          <p:cNvSpPr>
            <a:spLocks noGrp="1"/>
          </p:cNvSpPr>
          <p:nvPr>
            <p:ph idx="1"/>
          </p:nvPr>
        </p:nvSpPr>
        <p:spPr>
          <a:xfrm>
            <a:off x="3729824" y="1566824"/>
            <a:ext cx="4731929" cy="3199428"/>
          </a:xfrm>
        </p:spPr>
        <p:txBody>
          <a:bodyPr>
            <a:normAutofit/>
          </a:bodyPr>
          <a:lstStyle/>
          <a:p>
            <a:r>
              <a:rPr kumimoji="1" lang="ja-JP" altLang="en-US" sz="2000" dirty="0"/>
              <a:t>ガーゼは空気を通す。</a:t>
            </a:r>
            <a:endParaRPr kumimoji="1" lang="en-US" altLang="ja-JP" sz="2000" dirty="0"/>
          </a:p>
          <a:p>
            <a:r>
              <a:rPr lang="ja-JP" altLang="en-US" sz="2000" dirty="0"/>
              <a:t>創面が乾燥する。</a:t>
            </a:r>
            <a:endParaRPr lang="en-US" altLang="ja-JP" sz="2000" dirty="0"/>
          </a:p>
          <a:p>
            <a:r>
              <a:rPr kumimoji="1" lang="ja-JP" altLang="en-US" sz="2000" dirty="0"/>
              <a:t>だから痛い！</a:t>
            </a:r>
            <a:endParaRPr kumimoji="1" lang="en-US" altLang="ja-JP" sz="2000" dirty="0"/>
          </a:p>
          <a:p>
            <a:r>
              <a:rPr lang="ja-JP" altLang="en-US" sz="2000" dirty="0"/>
              <a:t>乾いたガーゼは創面に固着。</a:t>
            </a:r>
            <a:endParaRPr lang="en-US" altLang="ja-JP" sz="2000" dirty="0"/>
          </a:p>
          <a:p>
            <a:r>
              <a:rPr kumimoji="1" lang="ja-JP" altLang="en-US" sz="2000" dirty="0"/>
              <a:t>固着したガーゼを剥がすと拷問級に痛い！</a:t>
            </a:r>
            <a:endParaRPr kumimoji="1" lang="en-US" altLang="ja-JP" sz="2000" dirty="0"/>
          </a:p>
          <a:p>
            <a:r>
              <a:rPr kumimoji="1" lang="ja-JP" altLang="en-US" sz="2000" dirty="0"/>
              <a:t>固着したガーゼを剥がすと出血し，キズは深くなる。</a:t>
            </a:r>
            <a:endParaRPr kumimoji="1" lang="en-US" altLang="ja-JP"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537383"/>
            <a:ext cx="1959109" cy="4340903"/>
          </a:xfrm>
          <a:prstGeom prst="rect">
            <a:avLst/>
          </a:prstGeom>
        </p:spPr>
      </p:pic>
      <p:sp>
        <p:nvSpPr>
          <p:cNvPr id="5" name="テキスト ボックス 4"/>
          <p:cNvSpPr txBox="1"/>
          <p:nvPr/>
        </p:nvSpPr>
        <p:spPr>
          <a:xfrm>
            <a:off x="3553691" y="5113242"/>
            <a:ext cx="5164282" cy="1077218"/>
          </a:xfrm>
          <a:prstGeom prst="rect">
            <a:avLst/>
          </a:prstGeom>
          <a:noFill/>
          <a:ln w="38100">
            <a:solidFill>
              <a:srgbClr val="FF0000"/>
            </a:solidFill>
          </a:ln>
        </p:spPr>
        <p:txBody>
          <a:bodyPr wrap="square" rtlCol="0">
            <a:spAutoFit/>
          </a:bodyPr>
          <a:lstStyle/>
          <a:p>
            <a:pPr algn="ctr"/>
            <a:r>
              <a:rPr lang="ja-JP" altLang="en-US" sz="3200" dirty="0">
                <a:solidFill>
                  <a:srgbClr val="FF0000"/>
                </a:solidFill>
              </a:rPr>
              <a:t>傷にガーゼを当てる医者は</a:t>
            </a:r>
            <a:br>
              <a:rPr lang="en-US" altLang="ja-JP" sz="3200" dirty="0">
                <a:solidFill>
                  <a:srgbClr val="FF0000"/>
                </a:solidFill>
              </a:rPr>
            </a:br>
            <a:r>
              <a:rPr lang="en-US" altLang="ja-JP" sz="3200" dirty="0">
                <a:solidFill>
                  <a:srgbClr val="FF0000"/>
                </a:solidFill>
              </a:rPr>
              <a:t>19</a:t>
            </a:r>
            <a:r>
              <a:rPr lang="ja-JP" altLang="en-US" sz="3200" dirty="0">
                <a:solidFill>
                  <a:srgbClr val="FF0000"/>
                </a:solidFill>
              </a:rPr>
              <a:t>世紀生まれの医者か？</a:t>
            </a:r>
          </a:p>
        </p:txBody>
      </p:sp>
    </p:spTree>
    <p:extLst>
      <p:ext uri="{BB962C8B-B14F-4D97-AF65-F5344CB8AC3E}">
        <p14:creationId xmlns:p14="http://schemas.microsoft.com/office/powerpoint/2010/main" val="26000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この傷を消毒すると・・・</a:t>
            </a:r>
          </a:p>
        </p:txBody>
      </p:sp>
      <p:sp>
        <p:nvSpPr>
          <p:cNvPr id="3" name="コンテンツ プレースホルダー 2"/>
          <p:cNvSpPr>
            <a:spLocks noGrp="1"/>
          </p:cNvSpPr>
          <p:nvPr>
            <p:ph idx="1"/>
          </p:nvPr>
        </p:nvSpPr>
        <p:spPr>
          <a:xfrm>
            <a:off x="3548630" y="1905000"/>
            <a:ext cx="4928916" cy="2428009"/>
          </a:xfrm>
        </p:spPr>
        <p:txBody>
          <a:bodyPr>
            <a:normAutofit/>
          </a:bodyPr>
          <a:lstStyle/>
          <a:p>
            <a:r>
              <a:rPr lang="ja-JP" altLang="en-US" sz="2000" dirty="0"/>
              <a:t>消毒薬は細胞膜を破壊し，細胞を破壊する薬剤。</a:t>
            </a:r>
            <a:endParaRPr lang="en-US" altLang="ja-JP" sz="2000" dirty="0"/>
          </a:p>
          <a:p>
            <a:r>
              <a:rPr lang="ja-JP" altLang="en-US" sz="2000" dirty="0"/>
              <a:t>イソジン</a:t>
            </a:r>
            <a:r>
              <a:rPr lang="en-US" altLang="ja-JP" sz="2000" baseline="30000" dirty="0"/>
              <a:t>®</a:t>
            </a:r>
            <a:r>
              <a:rPr lang="ja-JP" altLang="en-US" sz="2000" dirty="0"/>
              <a:t>には「台所用洗剤」より強力な合成界面活性剤が含まれている。</a:t>
            </a:r>
            <a:endParaRPr lang="en-US" altLang="ja-JP" sz="2000" dirty="0"/>
          </a:p>
          <a:p>
            <a:r>
              <a:rPr kumimoji="1" lang="ja-JP" altLang="en-US" sz="2000" dirty="0"/>
              <a:t>だから，傷を消毒すると痛いし，</a:t>
            </a:r>
            <a:r>
              <a:rPr lang="ja-JP" altLang="en-US" sz="2000" dirty="0"/>
              <a:t>傷が深くなる。</a:t>
            </a:r>
            <a:endParaRPr lang="en-US" altLang="ja-JP"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98" y="1636877"/>
            <a:ext cx="1959109" cy="4340903"/>
          </a:xfrm>
          <a:prstGeom prst="rect">
            <a:avLst/>
          </a:prstGeom>
        </p:spPr>
      </p:pic>
      <p:sp>
        <p:nvSpPr>
          <p:cNvPr id="5" name="テキスト ボックス 4"/>
          <p:cNvSpPr txBox="1"/>
          <p:nvPr/>
        </p:nvSpPr>
        <p:spPr>
          <a:xfrm>
            <a:off x="3548630" y="4619673"/>
            <a:ext cx="5164282" cy="1077218"/>
          </a:xfrm>
          <a:prstGeom prst="rect">
            <a:avLst/>
          </a:prstGeom>
          <a:noFill/>
          <a:ln w="38100">
            <a:solidFill>
              <a:srgbClr val="FF0000"/>
            </a:solidFill>
          </a:ln>
        </p:spPr>
        <p:txBody>
          <a:bodyPr wrap="square" rtlCol="0">
            <a:spAutoFit/>
          </a:bodyPr>
          <a:lstStyle/>
          <a:p>
            <a:pPr algn="ctr"/>
            <a:r>
              <a:rPr lang="ja-JP" altLang="en-US" sz="3200" dirty="0">
                <a:solidFill>
                  <a:srgbClr val="FF0000"/>
                </a:solidFill>
              </a:rPr>
              <a:t>傷を消毒する医者は</a:t>
            </a:r>
            <a:br>
              <a:rPr lang="en-US" altLang="ja-JP" sz="3200" dirty="0">
                <a:solidFill>
                  <a:srgbClr val="FF0000"/>
                </a:solidFill>
              </a:rPr>
            </a:br>
            <a:r>
              <a:rPr lang="en-US" altLang="ja-JP" sz="3200" dirty="0">
                <a:solidFill>
                  <a:srgbClr val="FF0000"/>
                </a:solidFill>
              </a:rPr>
              <a:t>19</a:t>
            </a:r>
            <a:r>
              <a:rPr lang="ja-JP" altLang="en-US" sz="3200" dirty="0">
                <a:solidFill>
                  <a:srgbClr val="FF0000"/>
                </a:solidFill>
              </a:rPr>
              <a:t>世紀生まれの医者か？</a:t>
            </a:r>
          </a:p>
        </p:txBody>
      </p:sp>
    </p:spTree>
    <p:extLst>
      <p:ext uri="{BB962C8B-B14F-4D97-AF65-F5344CB8AC3E}">
        <p14:creationId xmlns:p14="http://schemas.microsoft.com/office/powerpoint/2010/main" val="40542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この傷を石鹸で洗うと・・・</a:t>
            </a:r>
          </a:p>
        </p:txBody>
      </p:sp>
      <p:sp>
        <p:nvSpPr>
          <p:cNvPr id="3" name="コンテンツ プレースホルダー 2"/>
          <p:cNvSpPr>
            <a:spLocks noGrp="1"/>
          </p:cNvSpPr>
          <p:nvPr>
            <p:ph idx="1"/>
          </p:nvPr>
        </p:nvSpPr>
        <p:spPr>
          <a:xfrm>
            <a:off x="3379630" y="1636876"/>
            <a:ext cx="5074227" cy="4825515"/>
          </a:xfrm>
        </p:spPr>
        <p:txBody>
          <a:bodyPr>
            <a:normAutofit/>
          </a:bodyPr>
          <a:lstStyle/>
          <a:p>
            <a:r>
              <a:rPr kumimoji="1" lang="ja-JP" altLang="en-US" sz="2000" dirty="0"/>
              <a:t>猛烈に痛い！</a:t>
            </a:r>
            <a:endParaRPr kumimoji="1" lang="en-US" altLang="ja-JP" sz="2000" dirty="0"/>
          </a:p>
          <a:p>
            <a:r>
              <a:rPr kumimoji="1" lang="ja-JP" altLang="en-US" sz="2000" dirty="0"/>
              <a:t>［ボディーソープ</a:t>
            </a:r>
            <a:r>
              <a:rPr lang="ja-JP" altLang="en-US" sz="2000" dirty="0"/>
              <a:t>，ベビーソープ］＝［合成</a:t>
            </a:r>
            <a:r>
              <a:rPr kumimoji="1" lang="ja-JP" altLang="en-US" sz="2000" dirty="0"/>
              <a:t>界面活性剤</a:t>
            </a:r>
            <a:r>
              <a:rPr lang="ja-JP" altLang="en-US" sz="2000" dirty="0"/>
              <a:t>］＝［</a:t>
            </a:r>
            <a:r>
              <a:rPr kumimoji="1" lang="ja-JP" altLang="en-US" sz="2000" dirty="0"/>
              <a:t>台所の洗剤</a:t>
            </a:r>
            <a:r>
              <a:rPr lang="ja-JP" altLang="en-US" sz="2000" dirty="0"/>
              <a:t>］</a:t>
            </a:r>
            <a:endParaRPr kumimoji="1" lang="en-US" altLang="ja-JP" sz="2000" dirty="0"/>
          </a:p>
          <a:p>
            <a:r>
              <a:rPr lang="ja-JP" altLang="en-US" sz="2000" dirty="0"/>
              <a:t>台所の洗剤で傷を洗うと猛烈に痛い。</a:t>
            </a:r>
            <a:endParaRPr kumimoji="1" lang="en-US" altLang="ja-JP" sz="2000" dirty="0"/>
          </a:p>
          <a:p>
            <a:r>
              <a:rPr lang="ja-JP" altLang="en-US" sz="2000" dirty="0"/>
              <a:t>弱酸性ボディソープも合成界面活性剤</a:t>
            </a:r>
            <a:endParaRPr lang="en-US" altLang="ja-JP" sz="2000" dirty="0"/>
          </a:p>
          <a:p>
            <a:r>
              <a:rPr lang="ja-JP" altLang="en-US" sz="2000" dirty="0"/>
              <a:t>水（ぬるま湯）が最も安全で痛くない。</a:t>
            </a:r>
            <a:endParaRPr lang="en-US" altLang="ja-JP" sz="2000" dirty="0"/>
          </a:p>
          <a:p>
            <a:r>
              <a:rPr kumimoji="1" lang="ja-JP" altLang="en-US" sz="2000" dirty="0"/>
              <a:t>石鹸で洗っていい傷は「油まみれの傷」だけ</a:t>
            </a:r>
            <a:r>
              <a:rPr kumimoji="1" lang="ja-JP" altLang="en-US" dirty="0"/>
              <a:t>（・・・そんなのあるか？）</a:t>
            </a:r>
            <a:r>
              <a:rPr kumimoji="1" lang="ja-JP" altLang="en-US" sz="2000" dirty="0"/>
              <a:t>。</a:t>
            </a:r>
            <a:endParaRPr kumimoji="1" lang="en-US" altLang="ja-JP" sz="2000" dirty="0"/>
          </a:p>
          <a:p>
            <a:pPr marL="0" indent="0">
              <a:buNone/>
            </a:pPr>
            <a:endParaRPr kumimoji="1" lang="ja-JP" altLang="en-US"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98" y="1636877"/>
            <a:ext cx="1959109" cy="4340903"/>
          </a:xfrm>
          <a:prstGeom prst="rect">
            <a:avLst/>
          </a:prstGeom>
        </p:spPr>
      </p:pic>
    </p:spTree>
    <p:extLst>
      <p:ext uri="{BB962C8B-B14F-4D97-AF65-F5344CB8AC3E}">
        <p14:creationId xmlns:p14="http://schemas.microsoft.com/office/powerpoint/2010/main" val="242027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640889"/>
          </a:xfrm>
        </p:spPr>
        <p:txBody>
          <a:bodyPr/>
          <a:lstStyle/>
          <a:p>
            <a:r>
              <a:rPr kumimoji="1" lang="ja-JP" altLang="en-US" dirty="0"/>
              <a:t>湿潤</a:t>
            </a:r>
            <a:r>
              <a:rPr kumimoji="1" lang="ja-JP" altLang="en-US" sz="2400" dirty="0"/>
              <a:t>（しつじゅん）</a:t>
            </a:r>
            <a:r>
              <a:rPr kumimoji="1" lang="ja-JP" altLang="en-US" dirty="0"/>
              <a:t>治療とは</a:t>
            </a:r>
          </a:p>
        </p:txBody>
      </p:sp>
      <p:sp>
        <p:nvSpPr>
          <p:cNvPr id="3" name="フローチャート: 代替処理 2"/>
          <p:cNvSpPr/>
          <p:nvPr/>
        </p:nvSpPr>
        <p:spPr>
          <a:xfrm>
            <a:off x="3444586" y="1766167"/>
            <a:ext cx="2499013" cy="1191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3200" dirty="0"/>
              <a:t>傷を</a:t>
            </a:r>
            <a:br>
              <a:rPr lang="en-US" altLang="ja-JP" sz="3200" dirty="0"/>
            </a:br>
            <a:r>
              <a:rPr kumimoji="1" lang="ja-JP" altLang="en-US" sz="3200" dirty="0"/>
              <a:t>消毒しない</a:t>
            </a:r>
          </a:p>
        </p:txBody>
      </p:sp>
      <p:sp>
        <p:nvSpPr>
          <p:cNvPr id="4" name="フローチャート: 代替処理 3"/>
          <p:cNvSpPr/>
          <p:nvPr/>
        </p:nvSpPr>
        <p:spPr>
          <a:xfrm>
            <a:off x="2089380" y="3788949"/>
            <a:ext cx="2467034" cy="1191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200" dirty="0"/>
              <a:t>傷は</a:t>
            </a:r>
            <a:br>
              <a:rPr kumimoji="1" lang="en-US" altLang="ja-JP" sz="3200" dirty="0"/>
            </a:br>
            <a:r>
              <a:rPr kumimoji="1" lang="ja-JP" altLang="en-US" sz="3200" dirty="0"/>
              <a:t>乾かさない</a:t>
            </a:r>
          </a:p>
        </p:txBody>
      </p:sp>
      <p:sp>
        <p:nvSpPr>
          <p:cNvPr id="5" name="フローチャート: 代替処理 4"/>
          <p:cNvSpPr/>
          <p:nvPr/>
        </p:nvSpPr>
        <p:spPr>
          <a:xfrm>
            <a:off x="5887256" y="3788949"/>
            <a:ext cx="2529379" cy="1191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200" dirty="0"/>
              <a:t>組織破壊薬を使わない</a:t>
            </a:r>
          </a:p>
        </p:txBody>
      </p:sp>
      <p:sp>
        <p:nvSpPr>
          <p:cNvPr id="6" name="吹き出し: 角を丸めた四角形 5"/>
          <p:cNvSpPr/>
          <p:nvPr/>
        </p:nvSpPr>
        <p:spPr>
          <a:xfrm>
            <a:off x="6515100" y="1419334"/>
            <a:ext cx="1776845" cy="1021556"/>
          </a:xfrm>
          <a:prstGeom prst="wedgeRoundRectCallout">
            <a:avLst>
              <a:gd name="adj1" fmla="val -93640"/>
              <a:gd name="adj2" fmla="val 268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創面の細菌は水道水で</a:t>
            </a:r>
            <a:br>
              <a:rPr kumimoji="1" lang="en-US" altLang="ja-JP" dirty="0">
                <a:solidFill>
                  <a:srgbClr val="FF0000"/>
                </a:solidFill>
              </a:rPr>
            </a:br>
            <a:r>
              <a:rPr kumimoji="1" lang="ja-JP" altLang="en-US" dirty="0">
                <a:solidFill>
                  <a:srgbClr val="FF0000"/>
                </a:solidFill>
              </a:rPr>
              <a:t>洗い落とす</a:t>
            </a:r>
          </a:p>
        </p:txBody>
      </p:sp>
      <p:sp>
        <p:nvSpPr>
          <p:cNvPr id="7" name="吹き出し: 角を丸めた四角形 6"/>
          <p:cNvSpPr/>
          <p:nvPr/>
        </p:nvSpPr>
        <p:spPr>
          <a:xfrm>
            <a:off x="618259" y="3189886"/>
            <a:ext cx="1776845" cy="1021556"/>
          </a:xfrm>
          <a:prstGeom prst="wedgeRoundRectCallout">
            <a:avLst>
              <a:gd name="adj1" fmla="val 40278"/>
              <a:gd name="adj2" fmla="val 808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通気性のないもので</a:t>
            </a:r>
            <a:br>
              <a:rPr kumimoji="1" lang="en-US" altLang="ja-JP" dirty="0">
                <a:solidFill>
                  <a:srgbClr val="FF0000"/>
                </a:solidFill>
              </a:rPr>
            </a:br>
            <a:r>
              <a:rPr kumimoji="1" lang="ja-JP" altLang="en-US" dirty="0">
                <a:solidFill>
                  <a:srgbClr val="FF0000"/>
                </a:solidFill>
              </a:rPr>
              <a:t>傷を覆う</a:t>
            </a:r>
          </a:p>
        </p:txBody>
      </p:sp>
      <p:sp>
        <p:nvSpPr>
          <p:cNvPr id="8" name="吹き出し: 角を丸めた四角形 7"/>
          <p:cNvSpPr/>
          <p:nvPr/>
        </p:nvSpPr>
        <p:spPr>
          <a:xfrm>
            <a:off x="1272885" y="2095965"/>
            <a:ext cx="1776845" cy="715089"/>
          </a:xfrm>
          <a:prstGeom prst="wedgeRoundRectCallout">
            <a:avLst>
              <a:gd name="adj1" fmla="val -45394"/>
              <a:gd name="adj2" fmla="val 10740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創傷被覆材</a:t>
            </a:r>
            <a:br>
              <a:rPr kumimoji="1" lang="en-US" altLang="ja-JP" dirty="0">
                <a:solidFill>
                  <a:srgbClr val="FF0000"/>
                </a:solidFill>
              </a:rPr>
            </a:br>
            <a:r>
              <a:rPr kumimoji="1" lang="ja-JP" altLang="en-US" dirty="0">
                <a:solidFill>
                  <a:srgbClr val="FF0000"/>
                </a:solidFill>
              </a:rPr>
              <a:t>などで覆う</a:t>
            </a:r>
          </a:p>
        </p:txBody>
      </p:sp>
      <p:sp>
        <p:nvSpPr>
          <p:cNvPr id="9" name="吹き出し: 角を丸めた四角形 8"/>
          <p:cNvSpPr/>
          <p:nvPr/>
        </p:nvSpPr>
        <p:spPr>
          <a:xfrm>
            <a:off x="3834245" y="5322342"/>
            <a:ext cx="2145722" cy="715089"/>
          </a:xfrm>
          <a:prstGeom prst="wedgeRoundRectCallout">
            <a:avLst>
              <a:gd name="adj1" fmla="val 57511"/>
              <a:gd name="adj2" fmla="val -203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消毒薬含有薬剤</a:t>
            </a:r>
            <a:br>
              <a:rPr kumimoji="1" lang="en-US" altLang="ja-JP" dirty="0">
                <a:solidFill>
                  <a:srgbClr val="FF0000"/>
                </a:solidFill>
              </a:rPr>
            </a:br>
            <a:r>
              <a:rPr lang="ja-JP" altLang="en-US" dirty="0">
                <a:solidFill>
                  <a:srgbClr val="FF0000"/>
                </a:solidFill>
              </a:rPr>
              <a:t>合成界面活性剤</a:t>
            </a:r>
            <a:endParaRPr kumimoji="1" lang="ja-JP" altLang="en-US" dirty="0">
              <a:solidFill>
                <a:srgbClr val="FF0000"/>
              </a:solidFill>
            </a:endParaRPr>
          </a:p>
        </p:txBody>
      </p:sp>
      <p:sp>
        <p:nvSpPr>
          <p:cNvPr id="10" name="吹き出し: 角を丸めた四角形 9"/>
          <p:cNvSpPr/>
          <p:nvPr/>
        </p:nvSpPr>
        <p:spPr>
          <a:xfrm>
            <a:off x="6466610" y="5526653"/>
            <a:ext cx="2145722" cy="715089"/>
          </a:xfrm>
          <a:prstGeom prst="wedgeRoundRectCallout">
            <a:avLst>
              <a:gd name="adj1" fmla="val -86072"/>
              <a:gd name="adj2" fmla="val -5135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消毒薬すべて</a:t>
            </a:r>
            <a:br>
              <a:rPr kumimoji="1" lang="en-US" altLang="ja-JP" dirty="0">
                <a:solidFill>
                  <a:srgbClr val="FF0000"/>
                </a:solidFill>
              </a:rPr>
            </a:br>
            <a:r>
              <a:rPr kumimoji="1" lang="ja-JP" altLang="en-US" dirty="0">
                <a:solidFill>
                  <a:srgbClr val="FF0000"/>
                </a:solidFill>
              </a:rPr>
              <a:t>消毒薬含有軟膏</a:t>
            </a:r>
          </a:p>
        </p:txBody>
      </p:sp>
      <p:sp>
        <p:nvSpPr>
          <p:cNvPr id="11" name="吹き出し: 角を丸めた四角形 10"/>
          <p:cNvSpPr/>
          <p:nvPr/>
        </p:nvSpPr>
        <p:spPr>
          <a:xfrm>
            <a:off x="1506681" y="5857474"/>
            <a:ext cx="2145722" cy="715089"/>
          </a:xfrm>
          <a:prstGeom prst="wedgeRoundRectCallout">
            <a:avLst>
              <a:gd name="adj1" fmla="val 69618"/>
              <a:gd name="adj2" fmla="val -509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ボディーソープ</a:t>
            </a:r>
            <a:br>
              <a:rPr kumimoji="1" lang="en-US" altLang="ja-JP" dirty="0">
                <a:solidFill>
                  <a:srgbClr val="FF0000"/>
                </a:solidFill>
              </a:rPr>
            </a:br>
            <a:r>
              <a:rPr kumimoji="1" lang="ja-JP" altLang="en-US" dirty="0">
                <a:solidFill>
                  <a:srgbClr val="FF0000"/>
                </a:solidFill>
              </a:rPr>
              <a:t>クリーム製剤</a:t>
            </a:r>
          </a:p>
        </p:txBody>
      </p:sp>
    </p:spTree>
    <p:extLst>
      <p:ext uri="{BB962C8B-B14F-4D97-AF65-F5344CB8AC3E}">
        <p14:creationId xmlns:p14="http://schemas.microsoft.com/office/powerpoint/2010/main" val="20073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湿潤治療の原理</a:t>
            </a:r>
          </a:p>
        </p:txBody>
      </p:sp>
      <p:sp>
        <p:nvSpPr>
          <p:cNvPr id="3" name="正方形/長方形 2"/>
          <p:cNvSpPr/>
          <p:nvPr/>
        </p:nvSpPr>
        <p:spPr>
          <a:xfrm>
            <a:off x="3032910" y="1629624"/>
            <a:ext cx="1801639" cy="1240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30851" y="2869950"/>
            <a:ext cx="1303698" cy="1611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32911" y="4481466"/>
            <a:ext cx="1801638" cy="796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40729" y="1703913"/>
            <a:ext cx="814812" cy="369332"/>
          </a:xfrm>
          <a:prstGeom prst="rect">
            <a:avLst/>
          </a:prstGeom>
          <a:noFill/>
        </p:spPr>
        <p:txBody>
          <a:bodyPr wrap="square" rtlCol="0">
            <a:spAutoFit/>
          </a:bodyPr>
          <a:lstStyle/>
          <a:p>
            <a:r>
              <a:rPr kumimoji="1" lang="ja-JP" altLang="en-US" dirty="0"/>
              <a:t>皮膚</a:t>
            </a:r>
          </a:p>
        </p:txBody>
      </p:sp>
      <p:sp>
        <p:nvSpPr>
          <p:cNvPr id="12" name="正方形/長方形 11"/>
          <p:cNvSpPr/>
          <p:nvPr/>
        </p:nvSpPr>
        <p:spPr>
          <a:xfrm>
            <a:off x="3032911" y="1629624"/>
            <a:ext cx="217283" cy="124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032909" y="4481466"/>
            <a:ext cx="217285"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3440317" y="4481465"/>
            <a:ext cx="611109" cy="796706"/>
            <a:chOff x="3440317" y="4481465"/>
            <a:chExt cx="611109" cy="796706"/>
          </a:xfrm>
        </p:grpSpPr>
        <p:sp>
          <p:nvSpPr>
            <p:cNvPr id="7" name="テキスト ボックス 6"/>
            <p:cNvSpPr txBox="1"/>
            <p:nvPr/>
          </p:nvSpPr>
          <p:spPr>
            <a:xfrm>
              <a:off x="3644020" y="4908839"/>
              <a:ext cx="407406" cy="369332"/>
            </a:xfrm>
            <a:prstGeom prst="rect">
              <a:avLst/>
            </a:prstGeom>
            <a:noFill/>
          </p:spPr>
          <p:txBody>
            <a:bodyPr wrap="square" rtlCol="0">
              <a:spAutoFit/>
            </a:bodyPr>
            <a:lstStyle/>
            <a:p>
              <a:r>
                <a:rPr kumimoji="1" lang="ja-JP" altLang="en-US" dirty="0"/>
                <a:t>傷</a:t>
              </a:r>
            </a:p>
          </p:txBody>
        </p:sp>
        <p:cxnSp>
          <p:nvCxnSpPr>
            <p:cNvPr id="15" name="直線矢印コネクタ 14"/>
            <p:cNvCxnSpPr/>
            <p:nvPr/>
          </p:nvCxnSpPr>
          <p:spPr>
            <a:xfrm flipH="1" flipV="1">
              <a:off x="3440317" y="4481465"/>
              <a:ext cx="307818" cy="3983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3530849" y="2062025"/>
            <a:ext cx="1094014" cy="3152109"/>
            <a:chOff x="3530849" y="2062025"/>
            <a:chExt cx="1094014" cy="3152109"/>
          </a:xfrm>
        </p:grpSpPr>
        <p:sp>
          <p:nvSpPr>
            <p:cNvPr id="17" name="右矢印 16"/>
            <p:cNvSpPr/>
            <p:nvPr/>
          </p:nvSpPr>
          <p:spPr>
            <a:xfrm rot="10800000">
              <a:off x="3530849" y="3422210"/>
              <a:ext cx="653832" cy="40740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163198" y="2062025"/>
              <a:ext cx="461665" cy="3152109"/>
            </a:xfrm>
            <a:prstGeom prst="rect">
              <a:avLst/>
            </a:prstGeom>
            <a:noFill/>
          </p:spPr>
          <p:txBody>
            <a:bodyPr vert="eaVert" wrap="square" rtlCol="0">
              <a:spAutoFit/>
            </a:bodyPr>
            <a:lstStyle/>
            <a:p>
              <a:r>
                <a:rPr kumimoji="1" lang="ja-JP" altLang="en-US" dirty="0"/>
                <a:t>細胞分裂を促すサイトカイン</a:t>
              </a:r>
            </a:p>
          </p:txBody>
        </p:sp>
      </p:grpSp>
      <p:grpSp>
        <p:nvGrpSpPr>
          <p:cNvPr id="24" name="グループ化 23"/>
          <p:cNvGrpSpPr/>
          <p:nvPr/>
        </p:nvGrpSpPr>
        <p:grpSpPr>
          <a:xfrm>
            <a:off x="985179" y="3535380"/>
            <a:ext cx="2455140" cy="1742791"/>
            <a:chOff x="985179" y="3535380"/>
            <a:chExt cx="2455140" cy="1742791"/>
          </a:xfrm>
        </p:grpSpPr>
        <p:sp>
          <p:nvSpPr>
            <p:cNvPr id="19" name="曲折矢印 18"/>
            <p:cNvSpPr/>
            <p:nvPr/>
          </p:nvSpPr>
          <p:spPr>
            <a:xfrm rot="5400000" flipV="1">
              <a:off x="2338059" y="3777559"/>
              <a:ext cx="1344440" cy="860081"/>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四角形吹き出し 21"/>
            <p:cNvSpPr/>
            <p:nvPr/>
          </p:nvSpPr>
          <p:spPr>
            <a:xfrm>
              <a:off x="985179" y="4908839"/>
              <a:ext cx="1555277" cy="369332"/>
            </a:xfrm>
            <a:prstGeom prst="wedgeRectCallout">
              <a:avLst>
                <a:gd name="adj1" fmla="val 55424"/>
                <a:gd name="adj2" fmla="val -155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こぼれ落ちる</a:t>
              </a:r>
            </a:p>
          </p:txBody>
        </p:sp>
      </p:grpSp>
      <p:sp>
        <p:nvSpPr>
          <p:cNvPr id="23" name="四角形吹き出し 22"/>
          <p:cNvSpPr/>
          <p:nvPr/>
        </p:nvSpPr>
        <p:spPr>
          <a:xfrm>
            <a:off x="1207197" y="2533260"/>
            <a:ext cx="1186964" cy="373859"/>
          </a:xfrm>
          <a:prstGeom prst="wedgeRectCallout">
            <a:avLst>
              <a:gd name="adj1" fmla="val 139325"/>
              <a:gd name="adj2" fmla="val 144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乾燥する</a:t>
            </a:r>
          </a:p>
        </p:txBody>
      </p:sp>
      <p:grpSp>
        <p:nvGrpSpPr>
          <p:cNvPr id="37" name="グループ化 36"/>
          <p:cNvGrpSpPr/>
          <p:nvPr/>
        </p:nvGrpSpPr>
        <p:grpSpPr>
          <a:xfrm>
            <a:off x="4626321" y="1224446"/>
            <a:ext cx="1978723" cy="3744793"/>
            <a:chOff x="4626321" y="1224446"/>
            <a:chExt cx="1978723" cy="3744793"/>
          </a:xfrm>
          <a:solidFill>
            <a:schemeClr val="accent1">
              <a:lumMod val="60000"/>
              <a:lumOff val="40000"/>
            </a:schemeClr>
          </a:solidFill>
        </p:grpSpPr>
        <p:sp>
          <p:nvSpPr>
            <p:cNvPr id="32" name="正方形/長方形 31"/>
            <p:cNvSpPr/>
            <p:nvPr/>
          </p:nvSpPr>
          <p:spPr>
            <a:xfrm>
              <a:off x="6396816" y="2073245"/>
              <a:ext cx="208228" cy="28959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吹き出し 32"/>
            <p:cNvSpPr/>
            <p:nvPr/>
          </p:nvSpPr>
          <p:spPr>
            <a:xfrm>
              <a:off x="4626321" y="1224446"/>
              <a:ext cx="1637574" cy="646331"/>
            </a:xfrm>
            <a:prstGeom prst="wedgeRectCallout">
              <a:avLst>
                <a:gd name="adj1" fmla="val 56088"/>
                <a:gd name="adj2" fmla="val 11265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空気を通さないもので覆う</a:t>
              </a:r>
            </a:p>
          </p:txBody>
        </p:sp>
      </p:grpSp>
      <p:grpSp>
        <p:nvGrpSpPr>
          <p:cNvPr id="40" name="グループ化 39"/>
          <p:cNvGrpSpPr/>
          <p:nvPr/>
        </p:nvGrpSpPr>
        <p:grpSpPr>
          <a:xfrm>
            <a:off x="6614107" y="1629624"/>
            <a:ext cx="1801639" cy="3648547"/>
            <a:chOff x="6614107" y="1629624"/>
            <a:chExt cx="1801639" cy="3648547"/>
          </a:xfrm>
        </p:grpSpPr>
        <p:grpSp>
          <p:nvGrpSpPr>
            <p:cNvPr id="30" name="グループ化 29"/>
            <p:cNvGrpSpPr/>
            <p:nvPr/>
          </p:nvGrpSpPr>
          <p:grpSpPr>
            <a:xfrm>
              <a:off x="6614107" y="1629624"/>
              <a:ext cx="1801639" cy="3648547"/>
              <a:chOff x="6941021" y="1611519"/>
              <a:chExt cx="1801639" cy="3648547"/>
            </a:xfrm>
          </p:grpSpPr>
          <p:sp>
            <p:nvSpPr>
              <p:cNvPr id="25" name="正方形/長方形 24"/>
              <p:cNvSpPr/>
              <p:nvPr/>
            </p:nvSpPr>
            <p:spPr>
              <a:xfrm>
                <a:off x="6941021" y="1611519"/>
                <a:ext cx="1801639" cy="1240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438962" y="2851845"/>
                <a:ext cx="1303698" cy="16115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941022" y="4463361"/>
                <a:ext cx="1801638" cy="796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941023" y="1611519"/>
                <a:ext cx="217283" cy="124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941021" y="4463361"/>
                <a:ext cx="217285" cy="796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7102983" y="2891146"/>
              <a:ext cx="1064327" cy="1640536"/>
              <a:chOff x="3340729" y="2840929"/>
              <a:chExt cx="1285592" cy="1640536"/>
            </a:xfrm>
          </p:grpSpPr>
          <p:sp>
            <p:nvSpPr>
              <p:cNvPr id="35" name="右矢印 34"/>
              <p:cNvSpPr/>
              <p:nvPr/>
            </p:nvSpPr>
            <p:spPr>
              <a:xfrm rot="10800000">
                <a:off x="3340729" y="3422210"/>
                <a:ext cx="710697" cy="40740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068680" y="2840929"/>
                <a:ext cx="557641" cy="1640536"/>
              </a:xfrm>
              <a:prstGeom prst="rect">
                <a:avLst/>
              </a:prstGeom>
              <a:noFill/>
            </p:spPr>
            <p:txBody>
              <a:bodyPr vert="eaVert" wrap="square" rtlCol="0">
                <a:spAutoFit/>
              </a:bodyPr>
              <a:lstStyle/>
              <a:p>
                <a:r>
                  <a:rPr kumimoji="1" lang="ja-JP" altLang="en-US" dirty="0"/>
                  <a:t>サイトカイン</a:t>
                </a:r>
              </a:p>
            </p:txBody>
          </p:sp>
        </p:grpSp>
      </p:grpSp>
      <p:grpSp>
        <p:nvGrpSpPr>
          <p:cNvPr id="39" name="グループ化 38"/>
          <p:cNvGrpSpPr/>
          <p:nvPr/>
        </p:nvGrpSpPr>
        <p:grpSpPr>
          <a:xfrm>
            <a:off x="3644021" y="2869949"/>
            <a:ext cx="3468027" cy="3517271"/>
            <a:chOff x="3644021" y="2869949"/>
            <a:chExt cx="3468027" cy="3517271"/>
          </a:xfrm>
        </p:grpSpPr>
        <p:sp>
          <p:nvSpPr>
            <p:cNvPr id="31" name="正方形/長方形 30"/>
            <p:cNvSpPr/>
            <p:nvPr/>
          </p:nvSpPr>
          <p:spPr>
            <a:xfrm>
              <a:off x="6614107" y="2869949"/>
              <a:ext cx="497941" cy="16115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吹き出し 37"/>
            <p:cNvSpPr/>
            <p:nvPr/>
          </p:nvSpPr>
          <p:spPr>
            <a:xfrm>
              <a:off x="3644021" y="5472820"/>
              <a:ext cx="3124038" cy="914400"/>
            </a:xfrm>
            <a:prstGeom prst="wedgeRectCallout">
              <a:avLst>
                <a:gd name="adj1" fmla="val 50496"/>
                <a:gd name="adj2" fmla="val -205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創面は細胞培養液で覆われ</a:t>
              </a:r>
              <a:br>
                <a:rPr kumimoji="1" lang="en-US" altLang="ja-JP" dirty="0"/>
              </a:br>
              <a:r>
                <a:rPr lang="ja-JP" altLang="en-US" dirty="0"/>
                <a:t> </a:t>
              </a:r>
              <a:r>
                <a:rPr kumimoji="1" lang="ja-JP" altLang="en-US" dirty="0"/>
                <a:t>●湿潤に保たれ</a:t>
              </a:r>
              <a:br>
                <a:rPr kumimoji="1" lang="en-US" altLang="ja-JP" dirty="0"/>
              </a:br>
              <a:r>
                <a:rPr kumimoji="1" lang="ja-JP" altLang="en-US" dirty="0"/>
                <a:t> ●細胞増殖も活発化</a:t>
              </a:r>
            </a:p>
          </p:txBody>
        </p:sp>
      </p:grpSp>
    </p:spTree>
    <p:extLst>
      <p:ext uri="{BB962C8B-B14F-4D97-AF65-F5344CB8AC3E}">
        <p14:creationId xmlns:p14="http://schemas.microsoft.com/office/powerpoint/2010/main" val="9542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3408" y="2406210"/>
            <a:ext cx="6591985" cy="1468800"/>
          </a:xfrm>
        </p:spPr>
        <p:txBody>
          <a:bodyPr/>
          <a:lstStyle/>
          <a:p>
            <a:r>
              <a:rPr kumimoji="1" lang="ja-JP" altLang="en-US" dirty="0"/>
              <a:t>治療材料（創傷被覆材）</a:t>
            </a:r>
          </a:p>
        </p:txBody>
      </p:sp>
      <p:sp>
        <p:nvSpPr>
          <p:cNvPr id="3" name="テキスト プレースホルダー 2"/>
          <p:cNvSpPr>
            <a:spLocks noGrp="1"/>
          </p:cNvSpPr>
          <p:nvPr>
            <p:ph type="body" idx="1"/>
          </p:nvPr>
        </p:nvSpPr>
        <p:spPr>
          <a:xfrm>
            <a:off x="1942415" y="3818291"/>
            <a:ext cx="6591985" cy="860400"/>
          </a:xfrm>
        </p:spPr>
        <p:txBody>
          <a:bodyPr/>
          <a:lstStyle/>
          <a:p>
            <a:endParaRPr kumimoji="1" lang="ja-JP" altLang="en-US" dirty="0"/>
          </a:p>
        </p:txBody>
      </p:sp>
    </p:spTree>
    <p:extLst>
      <p:ext uri="{BB962C8B-B14F-4D97-AF65-F5344CB8AC3E}">
        <p14:creationId xmlns:p14="http://schemas.microsoft.com/office/powerpoint/2010/main" val="260911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治療材料の種類</a:t>
            </a:r>
          </a:p>
        </p:txBody>
      </p:sp>
      <p:sp>
        <p:nvSpPr>
          <p:cNvPr id="8" name="コンテンツ プレースホルダー 7"/>
          <p:cNvSpPr>
            <a:spLocks noGrp="1"/>
          </p:cNvSpPr>
          <p:nvPr>
            <p:ph idx="1"/>
          </p:nvPr>
        </p:nvSpPr>
        <p:spPr>
          <a:xfrm>
            <a:off x="1714999" y="1565061"/>
            <a:ext cx="6819401" cy="4269434"/>
          </a:xfrm>
        </p:spPr>
        <p:txBody>
          <a:bodyPr>
            <a:normAutofit/>
          </a:bodyPr>
          <a:lstStyle/>
          <a:p>
            <a:r>
              <a:rPr kumimoji="1" lang="ja-JP" altLang="en-US" sz="2000" dirty="0">
                <a:solidFill>
                  <a:srgbClr val="FF0000"/>
                </a:solidFill>
              </a:rPr>
              <a:t>特定保険医療材料</a:t>
            </a:r>
            <a:endParaRPr kumimoji="1" lang="en-US" altLang="ja-JP" sz="2000" dirty="0">
              <a:solidFill>
                <a:srgbClr val="FF0000"/>
              </a:solidFill>
            </a:endParaRPr>
          </a:p>
          <a:p>
            <a:pPr lvl="1"/>
            <a:r>
              <a:rPr lang="ja-JP" altLang="en-US" sz="1800" dirty="0"/>
              <a:t>病院での治療に使う治療材料</a:t>
            </a:r>
            <a:endParaRPr lang="en-US" altLang="ja-JP" sz="1800" dirty="0"/>
          </a:p>
          <a:p>
            <a:pPr lvl="1"/>
            <a:r>
              <a:rPr kumimoji="1" lang="ja-JP" altLang="en-US" sz="1800" dirty="0"/>
              <a:t>使用した分は保険償還あり</a:t>
            </a:r>
            <a:r>
              <a:rPr kumimoji="1" lang="ja-JP" altLang="en-US" dirty="0"/>
              <a:t>（病名必要）</a:t>
            </a:r>
            <a:endParaRPr kumimoji="1" lang="en-US" altLang="ja-JP" dirty="0"/>
          </a:p>
          <a:p>
            <a:pPr lvl="1"/>
            <a:r>
              <a:rPr lang="ja-JP" altLang="en-US" sz="1800" dirty="0"/>
              <a:t>使用量や使用期間に制限あり</a:t>
            </a:r>
            <a:endParaRPr kumimoji="1" lang="en-US" altLang="ja-JP" sz="1800" dirty="0"/>
          </a:p>
          <a:p>
            <a:r>
              <a:rPr lang="ja-JP" altLang="en-US" sz="2000" dirty="0">
                <a:solidFill>
                  <a:srgbClr val="FF0000"/>
                </a:solidFill>
              </a:rPr>
              <a:t>一般向け医療材料</a:t>
            </a:r>
            <a:endParaRPr lang="en-US" altLang="ja-JP" sz="2000" dirty="0">
              <a:solidFill>
                <a:srgbClr val="FF0000"/>
              </a:solidFill>
            </a:endParaRPr>
          </a:p>
          <a:p>
            <a:pPr lvl="1"/>
            <a:r>
              <a:rPr lang="ja-JP" altLang="en-US" sz="1800" dirty="0"/>
              <a:t>ドラッグストア等で売っているもの</a:t>
            </a:r>
            <a:endParaRPr lang="en-US" altLang="ja-JP" sz="1800" dirty="0"/>
          </a:p>
          <a:p>
            <a:pPr lvl="1"/>
            <a:r>
              <a:rPr lang="ja-JP" altLang="en-US" sz="1800" dirty="0"/>
              <a:t>特定医療材料と成分は同じ（＝治療効果同じ）</a:t>
            </a:r>
            <a:endParaRPr lang="en-US" altLang="ja-JP" sz="1800" dirty="0"/>
          </a:p>
          <a:p>
            <a:pPr lvl="1"/>
            <a:r>
              <a:rPr lang="ja-JP" altLang="en-US" sz="1800" dirty="0"/>
              <a:t>病院で治療に使用しても保険償還なし</a:t>
            </a:r>
            <a:r>
              <a:rPr lang="ja-JP" altLang="en-US" dirty="0"/>
              <a:t>（＝病院持ち出し）</a:t>
            </a:r>
            <a:endParaRPr lang="en-US" altLang="ja-JP" dirty="0"/>
          </a:p>
          <a:p>
            <a:r>
              <a:rPr kumimoji="1" lang="ja-JP" altLang="en-US" sz="2000" dirty="0">
                <a:solidFill>
                  <a:srgbClr val="FF0000"/>
                </a:solidFill>
              </a:rPr>
              <a:t>それ以外</a:t>
            </a:r>
            <a:endParaRPr kumimoji="1" lang="en-US" altLang="ja-JP" sz="2000" dirty="0">
              <a:solidFill>
                <a:srgbClr val="FF0000"/>
              </a:solidFill>
            </a:endParaRPr>
          </a:p>
          <a:p>
            <a:pPr lvl="1"/>
            <a:r>
              <a:rPr kumimoji="1" lang="ja-JP" altLang="en-US" sz="1800" dirty="0"/>
              <a:t>医療用の用途でないものを治療に応用</a:t>
            </a:r>
          </a:p>
        </p:txBody>
      </p:sp>
    </p:spTree>
    <p:extLst>
      <p:ext uri="{BB962C8B-B14F-4D97-AF65-F5344CB8AC3E}">
        <p14:creationId xmlns:p14="http://schemas.microsoft.com/office/powerpoint/2010/main" val="197275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0191" y="646595"/>
            <a:ext cx="6589199" cy="717510"/>
          </a:xfrm>
        </p:spPr>
        <p:txBody>
          <a:bodyPr/>
          <a:lstStyle/>
          <a:p>
            <a:r>
              <a:rPr kumimoji="1" lang="ja-JP" altLang="en-US" dirty="0"/>
              <a:t>治療材料</a:t>
            </a:r>
          </a:p>
        </p:txBody>
      </p:sp>
      <p:graphicFrame>
        <p:nvGraphicFramePr>
          <p:cNvPr id="4" name="コンテンツ プレースホルダー 3"/>
          <p:cNvGraphicFramePr>
            <a:graphicFrameLocks noGrp="1"/>
          </p:cNvGraphicFramePr>
          <p:nvPr>
            <p:ph idx="1"/>
          </p:nvPr>
        </p:nvGraphicFramePr>
        <p:xfrm>
          <a:off x="1266669" y="1281659"/>
          <a:ext cx="7562538" cy="4815840"/>
        </p:xfrm>
        <a:graphic>
          <a:graphicData uri="http://schemas.openxmlformats.org/drawingml/2006/table">
            <a:tbl>
              <a:tblPr firstRow="1" bandRow="1">
                <a:tableStyleId>{5C22544A-7EE6-4342-B048-85BDC9FD1C3A}</a:tableStyleId>
              </a:tblPr>
              <a:tblGrid>
                <a:gridCol w="2136098">
                  <a:extLst>
                    <a:ext uri="{9D8B030D-6E8A-4147-A177-3AD203B41FA5}">
                      <a16:colId xmlns:a16="http://schemas.microsoft.com/office/drawing/2014/main" val="20000"/>
                    </a:ext>
                  </a:extLst>
                </a:gridCol>
                <a:gridCol w="2451768">
                  <a:extLst>
                    <a:ext uri="{9D8B030D-6E8A-4147-A177-3AD203B41FA5}">
                      <a16:colId xmlns:a16="http://schemas.microsoft.com/office/drawing/2014/main" val="20001"/>
                    </a:ext>
                  </a:extLst>
                </a:gridCol>
                <a:gridCol w="2974672">
                  <a:extLst>
                    <a:ext uri="{9D8B030D-6E8A-4147-A177-3AD203B41FA5}">
                      <a16:colId xmlns:a16="http://schemas.microsoft.com/office/drawing/2014/main" val="20002"/>
                    </a:ext>
                  </a:extLst>
                </a:gridCol>
              </a:tblGrid>
              <a:tr h="281316">
                <a:tc>
                  <a:txBody>
                    <a:bodyPr/>
                    <a:lstStyle/>
                    <a:p>
                      <a:pPr algn="ctr"/>
                      <a:r>
                        <a:rPr kumimoji="1" lang="ja-JP" altLang="en-US" sz="2000" dirty="0"/>
                        <a:t>一般名</a:t>
                      </a:r>
                    </a:p>
                  </a:txBody>
                  <a:tcPr>
                    <a:solidFill>
                      <a:schemeClr val="accent2"/>
                    </a:solidFill>
                  </a:tcPr>
                </a:tc>
                <a:tc>
                  <a:txBody>
                    <a:bodyPr/>
                    <a:lstStyle/>
                    <a:p>
                      <a:pPr algn="ctr"/>
                      <a:r>
                        <a:rPr kumimoji="1" lang="ja-JP" altLang="en-US" sz="2000" dirty="0"/>
                        <a:t>特定保険医療材料</a:t>
                      </a:r>
                    </a:p>
                  </a:txBody>
                  <a:tcPr/>
                </a:tc>
                <a:tc>
                  <a:txBody>
                    <a:bodyPr/>
                    <a:lstStyle/>
                    <a:p>
                      <a:pPr algn="ctr"/>
                      <a:r>
                        <a:rPr kumimoji="1" lang="ja-JP" altLang="en-US" sz="2000" dirty="0"/>
                        <a:t>それ以外</a:t>
                      </a:r>
                    </a:p>
                  </a:txBody>
                  <a:tcPr/>
                </a:tc>
                <a:extLst>
                  <a:ext uri="{0D108BD9-81ED-4DB2-BD59-A6C34878D82A}">
                    <a16:rowId xmlns:a16="http://schemas.microsoft.com/office/drawing/2014/main" val="10000"/>
                  </a:ext>
                </a:extLst>
              </a:tr>
              <a:tr h="370840">
                <a:tc>
                  <a:txBody>
                    <a:bodyPr/>
                    <a:lstStyle/>
                    <a:p>
                      <a:pPr algn="l"/>
                      <a:r>
                        <a:rPr kumimoji="1" lang="ja-JP" altLang="en-US" sz="2000" dirty="0"/>
                        <a:t>ハイドロコロイド被覆材</a:t>
                      </a:r>
                    </a:p>
                  </a:txBody>
                  <a:tcPr anchor="ctr"/>
                </a:tc>
                <a:tc>
                  <a:txBody>
                    <a:bodyPr/>
                    <a:lstStyle/>
                    <a:p>
                      <a:pPr algn="l"/>
                      <a:r>
                        <a:rPr kumimoji="1" lang="ja-JP" altLang="en-US" sz="2000" dirty="0"/>
                        <a:t>デュオアクティブ</a:t>
                      </a:r>
                      <a:r>
                        <a:rPr kumimoji="1" lang="en-US" altLang="ja-JP" sz="2000" baseline="30000" dirty="0"/>
                        <a:t>®</a:t>
                      </a:r>
                      <a:endParaRPr kumimoji="1" lang="ja-JP" altLang="en-US" sz="2000" dirty="0"/>
                    </a:p>
                  </a:txBody>
                  <a:tcPr anchor="ctr"/>
                </a:tc>
                <a:tc>
                  <a:txBody>
                    <a:bodyPr/>
                    <a:lstStyle/>
                    <a:p>
                      <a:pPr algn="l"/>
                      <a:r>
                        <a:rPr kumimoji="1" lang="ja-JP" altLang="en-US" sz="2000" dirty="0"/>
                        <a:t>ハイドロコロイド包帯</a:t>
                      </a:r>
                      <a:r>
                        <a:rPr kumimoji="1" lang="en-US" altLang="ja-JP" sz="2000" baseline="30000" dirty="0"/>
                        <a:t>®</a:t>
                      </a:r>
                      <a:br>
                        <a:rPr kumimoji="1" lang="en-US" altLang="ja-JP" sz="2000" dirty="0"/>
                      </a:br>
                      <a:r>
                        <a:rPr kumimoji="1" lang="ja-JP" altLang="en-US" sz="2000" dirty="0"/>
                        <a:t>キズパワーパッド</a:t>
                      </a:r>
                      <a:r>
                        <a:rPr kumimoji="1" lang="en-US" altLang="ja-JP" sz="2000" baseline="30000" dirty="0"/>
                        <a:t>®</a:t>
                      </a:r>
                      <a:endParaRPr kumimoji="1" lang="ja-JP" altLang="en-US" sz="2000" dirty="0"/>
                    </a:p>
                  </a:txBody>
                  <a:tcPr anchor="ctr"/>
                </a:tc>
                <a:extLst>
                  <a:ext uri="{0D108BD9-81ED-4DB2-BD59-A6C34878D82A}">
                    <a16:rowId xmlns:a16="http://schemas.microsoft.com/office/drawing/2014/main" val="10001"/>
                  </a:ext>
                </a:extLst>
              </a:tr>
              <a:tr h="370840">
                <a:tc>
                  <a:txBody>
                    <a:bodyPr/>
                    <a:lstStyle/>
                    <a:p>
                      <a:pPr algn="l"/>
                      <a:r>
                        <a:rPr kumimoji="1" lang="ja-JP" altLang="en-US" sz="2000" dirty="0"/>
                        <a:t>アルギン酸塩被覆材</a:t>
                      </a:r>
                    </a:p>
                  </a:txBody>
                  <a:tcPr anchor="ctr"/>
                </a:tc>
                <a:tc>
                  <a:txBody>
                    <a:bodyPr/>
                    <a:lstStyle/>
                    <a:p>
                      <a:pPr algn="l"/>
                      <a:r>
                        <a:rPr kumimoji="1" lang="ja-JP" altLang="en-US" sz="2000" dirty="0"/>
                        <a:t>カルトスタット</a:t>
                      </a:r>
                      <a:r>
                        <a:rPr kumimoji="1" lang="en-US" altLang="ja-JP" sz="2000" baseline="30000" dirty="0"/>
                        <a:t>®</a:t>
                      </a:r>
                      <a:br>
                        <a:rPr kumimoji="1" lang="en-US" altLang="ja-JP" sz="2000" dirty="0"/>
                      </a:br>
                      <a:r>
                        <a:rPr kumimoji="1" lang="ja-JP" altLang="en-US" sz="2000" dirty="0"/>
                        <a:t>ソーブサン</a:t>
                      </a:r>
                      <a:r>
                        <a:rPr kumimoji="1" lang="en-US" altLang="ja-JP" sz="2000" baseline="30000" dirty="0"/>
                        <a:t>®</a:t>
                      </a:r>
                      <a:endParaRPr kumimoji="1" lang="ja-JP" altLang="en-US" sz="2000" dirty="0"/>
                    </a:p>
                  </a:txBody>
                  <a:tcPr anchor="ctr"/>
                </a:tc>
                <a:tc>
                  <a:txBody>
                    <a:bodyPr/>
                    <a:lstStyle/>
                    <a:p>
                      <a:pPr algn="l"/>
                      <a:r>
                        <a:rPr kumimoji="1" lang="ja-JP" altLang="en-US" sz="2000" dirty="0"/>
                        <a:t>ヘモスタパッド</a:t>
                      </a:r>
                      <a:r>
                        <a:rPr kumimoji="1" lang="en-US" altLang="ja-JP" sz="2000" baseline="30000" dirty="0"/>
                        <a:t>®</a:t>
                      </a:r>
                      <a:endParaRPr kumimoji="1" lang="ja-JP" altLang="en-US" sz="2000" dirty="0"/>
                    </a:p>
                  </a:txBody>
                  <a:tcPr anchor="ctr"/>
                </a:tc>
                <a:extLst>
                  <a:ext uri="{0D108BD9-81ED-4DB2-BD59-A6C34878D82A}">
                    <a16:rowId xmlns:a16="http://schemas.microsoft.com/office/drawing/2014/main" val="10002"/>
                  </a:ext>
                </a:extLst>
              </a:tr>
              <a:tr h="370840">
                <a:tc>
                  <a:txBody>
                    <a:bodyPr/>
                    <a:lstStyle/>
                    <a:p>
                      <a:pPr algn="l"/>
                      <a:r>
                        <a:rPr kumimoji="1" lang="ja-JP" altLang="en-US" sz="2000" dirty="0"/>
                        <a:t>ポリウレタンフォーム</a:t>
                      </a:r>
                    </a:p>
                  </a:txBody>
                  <a:tcPr anchor="ctr"/>
                </a:tc>
                <a:tc>
                  <a:txBody>
                    <a:bodyPr/>
                    <a:lstStyle/>
                    <a:p>
                      <a:pPr algn="l"/>
                      <a:r>
                        <a:rPr kumimoji="1" lang="ja-JP" altLang="en-US" sz="2000" dirty="0"/>
                        <a:t>ハイドロサイト</a:t>
                      </a:r>
                      <a:r>
                        <a:rPr kumimoji="1" lang="en-US" altLang="ja-JP" sz="2000" baseline="30000" dirty="0"/>
                        <a:t>®</a:t>
                      </a:r>
                      <a:endParaRPr kumimoji="1" lang="ja-JP" altLang="en-US" sz="2000" dirty="0"/>
                    </a:p>
                  </a:txBody>
                  <a:tcPr anchor="ctr"/>
                </a:tc>
                <a:tc>
                  <a:txBody>
                    <a:bodyPr/>
                    <a:lstStyle/>
                    <a:p>
                      <a:pPr algn="l"/>
                      <a:endParaRPr kumimoji="1" lang="ja-JP" altLang="en-US" sz="2000" dirty="0"/>
                    </a:p>
                  </a:txBody>
                  <a:tcPr anchor="ctr"/>
                </a:tc>
                <a:extLst>
                  <a:ext uri="{0D108BD9-81ED-4DB2-BD59-A6C34878D82A}">
                    <a16:rowId xmlns:a16="http://schemas.microsoft.com/office/drawing/2014/main" val="10003"/>
                  </a:ext>
                </a:extLst>
              </a:tr>
              <a:tr h="370840">
                <a:tc>
                  <a:txBody>
                    <a:bodyPr/>
                    <a:lstStyle/>
                    <a:p>
                      <a:pPr algn="l"/>
                      <a:r>
                        <a:rPr kumimoji="1" lang="ja-JP" altLang="en-US" sz="2000" dirty="0"/>
                        <a:t>ハイドロファイバー</a:t>
                      </a:r>
                    </a:p>
                  </a:txBody>
                  <a:tcPr anchor="ctr"/>
                </a:tc>
                <a:tc>
                  <a:txBody>
                    <a:bodyPr/>
                    <a:lstStyle/>
                    <a:p>
                      <a:pPr algn="l"/>
                      <a:r>
                        <a:rPr kumimoji="1" lang="ja-JP" altLang="en-US" sz="2000" dirty="0"/>
                        <a:t>アクアセル</a:t>
                      </a:r>
                      <a:r>
                        <a:rPr kumimoji="1" lang="en-US" altLang="ja-JP" sz="2000" baseline="30000" dirty="0"/>
                        <a:t>®</a:t>
                      </a:r>
                      <a:endParaRPr kumimoji="1" lang="ja-JP" altLang="en-US" sz="2000" baseline="30000" dirty="0"/>
                    </a:p>
                  </a:txBody>
                  <a:tcPr anchor="ctr"/>
                </a:tc>
                <a:tc>
                  <a:txBody>
                    <a:bodyPr/>
                    <a:lstStyle/>
                    <a:p>
                      <a:pPr algn="l"/>
                      <a:endParaRPr kumimoji="1" lang="ja-JP" altLang="en-US" sz="2000" dirty="0"/>
                    </a:p>
                  </a:txBody>
                  <a:tcPr anchor="ctr"/>
                </a:tc>
                <a:extLst>
                  <a:ext uri="{0D108BD9-81ED-4DB2-BD59-A6C34878D82A}">
                    <a16:rowId xmlns:a16="http://schemas.microsoft.com/office/drawing/2014/main" val="10004"/>
                  </a:ext>
                </a:extLst>
              </a:tr>
              <a:tr h="370840">
                <a:tc>
                  <a:txBody>
                    <a:bodyPr/>
                    <a:lstStyle/>
                    <a:p>
                      <a:pPr algn="l"/>
                      <a:r>
                        <a:rPr kumimoji="1" lang="ja-JP" altLang="en-US" sz="2000" dirty="0"/>
                        <a:t>その他</a:t>
                      </a:r>
                    </a:p>
                  </a:txBody>
                  <a:tcPr anchor="ctr"/>
                </a:tc>
                <a:tc>
                  <a:txBody>
                    <a:bodyPr/>
                    <a:lstStyle/>
                    <a:p>
                      <a:pPr algn="l"/>
                      <a:endParaRPr kumimoji="1" lang="ja-JP" altLang="en-US" sz="2000" dirty="0"/>
                    </a:p>
                  </a:txBody>
                  <a:tcPr anchor="ctr"/>
                </a:tc>
                <a:tc>
                  <a:txBody>
                    <a:bodyPr/>
                    <a:lstStyle/>
                    <a:p>
                      <a:pPr algn="l"/>
                      <a:r>
                        <a:rPr kumimoji="1" lang="ja-JP" altLang="en-US" sz="2000" dirty="0"/>
                        <a:t>プラスモイスト</a:t>
                      </a:r>
                      <a:r>
                        <a:rPr kumimoji="1" lang="en-US" altLang="ja-JP" sz="2000" baseline="30000" dirty="0"/>
                        <a:t>®</a:t>
                      </a:r>
                      <a:br>
                        <a:rPr kumimoji="1" lang="en-US" altLang="ja-JP" sz="2000" dirty="0"/>
                      </a:br>
                      <a:r>
                        <a:rPr kumimoji="1" lang="ja-JP" altLang="en-US" sz="2000" dirty="0"/>
                        <a:t>ズイコウパッド</a:t>
                      </a:r>
                      <a:r>
                        <a:rPr kumimoji="1" lang="en-US" altLang="ja-JP" sz="2000" baseline="30000" dirty="0"/>
                        <a:t>®</a:t>
                      </a:r>
                      <a:br>
                        <a:rPr kumimoji="1" lang="en-US" altLang="ja-JP" sz="2000" dirty="0"/>
                      </a:br>
                      <a:r>
                        <a:rPr kumimoji="1" lang="ja-JP" altLang="en-US" sz="2000" dirty="0"/>
                        <a:t>モイスキンパッド</a:t>
                      </a:r>
                      <a:r>
                        <a:rPr kumimoji="1" lang="en-US" altLang="ja-JP" sz="2000" baseline="30000" dirty="0"/>
                        <a:t>®</a:t>
                      </a:r>
                      <a:endParaRPr kumimoji="1" lang="en-US" altLang="ja-JP" sz="2000" dirty="0"/>
                    </a:p>
                    <a:p>
                      <a:pPr algn="l"/>
                      <a:r>
                        <a:rPr kumimoji="1" lang="ja-JP" altLang="en-US" sz="2000" dirty="0"/>
                        <a:t>褥瘡パッド（穴あきポリ袋）</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85573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ハイドロコロイド被覆材</a:t>
            </a:r>
          </a:p>
        </p:txBody>
      </p:sp>
      <p:sp>
        <p:nvSpPr>
          <p:cNvPr id="7" name="コンテンツ プレースホルダー 6"/>
          <p:cNvSpPr>
            <a:spLocks noGrp="1"/>
          </p:cNvSpPr>
          <p:nvPr>
            <p:ph idx="1"/>
          </p:nvPr>
        </p:nvSpPr>
        <p:spPr>
          <a:xfrm>
            <a:off x="1551181" y="4429692"/>
            <a:ext cx="6696075" cy="2026374"/>
          </a:xfrm>
        </p:spPr>
        <p:txBody>
          <a:bodyPr>
            <a:normAutofit/>
          </a:bodyPr>
          <a:lstStyle/>
          <a:p>
            <a:r>
              <a:rPr lang="ja-JP" altLang="en-US" sz="2000" dirty="0"/>
              <a:t>浅い傷に最適。浸出液の多い傷には不向き。</a:t>
            </a:r>
            <a:endParaRPr lang="en-US" altLang="ja-JP" sz="2000" dirty="0"/>
          </a:p>
          <a:p>
            <a:r>
              <a:rPr lang="ja-JP" altLang="en-US" sz="2000" dirty="0"/>
              <a:t>感染創には使ってはいけない。</a:t>
            </a:r>
            <a:endParaRPr lang="en-US" altLang="ja-JP" sz="2000" dirty="0"/>
          </a:p>
          <a:p>
            <a:r>
              <a:rPr lang="ja-JP" altLang="en-US" sz="2000" dirty="0"/>
              <a:t>目立たないので露出部の傷に最適。</a:t>
            </a:r>
            <a:endParaRPr lang="en-US" altLang="ja-JP" sz="2000" dirty="0"/>
          </a:p>
          <a:p>
            <a:r>
              <a:rPr lang="ja-JP" altLang="en-US" sz="2000" dirty="0"/>
              <a:t>「</a:t>
            </a:r>
            <a:r>
              <a:rPr lang="en-US" altLang="ja-JP" sz="2000" dirty="0"/>
              <a:t>5</a:t>
            </a:r>
            <a:r>
              <a:rPr lang="ja-JP" altLang="en-US" sz="2000" dirty="0"/>
              <a:t>日間張りっぱなしで</a:t>
            </a:r>
            <a:r>
              <a:rPr lang="en-US" altLang="ja-JP" sz="2000" dirty="0"/>
              <a:t>OK</a:t>
            </a:r>
            <a:r>
              <a:rPr lang="ja-JP" altLang="en-US" sz="2000" dirty="0"/>
              <a:t>」としている市販品があるが，これは間違い。毎日交換しないとアセモができる。</a:t>
            </a:r>
            <a:endParaRPr kumimoji="1" lang="ja-JP" altLang="en-US" sz="2000" dirty="0"/>
          </a:p>
        </p:txBody>
      </p:sp>
      <p:pic>
        <p:nvPicPr>
          <p:cNvPr id="4" name="Picture 2" descr="C:\Users\nm\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695" y="1264554"/>
            <a:ext cx="1975246" cy="302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189" y="1264555"/>
            <a:ext cx="4030178" cy="3022633"/>
          </a:xfrm>
          <a:prstGeom prst="rect">
            <a:avLst/>
          </a:prstGeom>
        </p:spPr>
      </p:pic>
    </p:spTree>
    <p:extLst>
      <p:ext uri="{BB962C8B-B14F-4D97-AF65-F5344CB8AC3E}">
        <p14:creationId xmlns:p14="http://schemas.microsoft.com/office/powerpoint/2010/main" val="29795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376" y="509810"/>
            <a:ext cx="6589199" cy="1280890"/>
          </a:xfrm>
        </p:spPr>
        <p:txBody>
          <a:bodyPr/>
          <a:lstStyle/>
          <a:p>
            <a:r>
              <a:rPr kumimoji="1" lang="ja-JP" altLang="en-US" dirty="0"/>
              <a:t>アルギン酸塩被覆材</a:t>
            </a:r>
          </a:p>
        </p:txBody>
      </p:sp>
      <p:sp>
        <p:nvSpPr>
          <p:cNvPr id="3" name="コンテンツ プレースホルダー 2"/>
          <p:cNvSpPr>
            <a:spLocks noGrp="1"/>
          </p:cNvSpPr>
          <p:nvPr>
            <p:ph idx="1"/>
          </p:nvPr>
        </p:nvSpPr>
        <p:spPr>
          <a:xfrm>
            <a:off x="1634008" y="4117884"/>
            <a:ext cx="7179749" cy="2153029"/>
          </a:xfrm>
        </p:spPr>
        <p:txBody>
          <a:bodyPr>
            <a:normAutofit/>
          </a:bodyPr>
          <a:lstStyle/>
          <a:p>
            <a:r>
              <a:rPr lang="ja-JP" altLang="en-US" sz="2000" dirty="0"/>
              <a:t>カルトスタット</a:t>
            </a:r>
            <a:r>
              <a:rPr lang="en-US" altLang="ja-JP" sz="2000" baseline="30000" dirty="0"/>
              <a:t>®</a:t>
            </a:r>
            <a:r>
              <a:rPr lang="ja-JP" altLang="en-US" sz="2000" baseline="30000" dirty="0" err="1"/>
              <a:t>，</a:t>
            </a:r>
            <a:r>
              <a:rPr lang="ja-JP" altLang="en-US" sz="2000" dirty="0"/>
              <a:t>ソーブサン</a:t>
            </a:r>
            <a:r>
              <a:rPr lang="en-US" altLang="ja-JP" sz="2000" baseline="30000" dirty="0"/>
              <a:t>®</a:t>
            </a:r>
            <a:r>
              <a:rPr lang="ja-JP" altLang="en-US" sz="2000" dirty="0"/>
              <a:t>など</a:t>
            </a:r>
            <a:endParaRPr lang="en-US" altLang="ja-JP" sz="2000" dirty="0"/>
          </a:p>
          <a:p>
            <a:r>
              <a:rPr kumimoji="1" lang="ja-JP" altLang="en-US" sz="2000" dirty="0"/>
              <a:t>強力な止血作用あり</a:t>
            </a:r>
            <a:r>
              <a:rPr kumimoji="1" lang="ja-JP" altLang="en-US" sz="1600" dirty="0"/>
              <a:t>（鼻出血が止まる）</a:t>
            </a:r>
            <a:endParaRPr kumimoji="1" lang="en-US" altLang="ja-JP" sz="1600" dirty="0"/>
          </a:p>
          <a:p>
            <a:r>
              <a:rPr lang="ja-JP" altLang="en-US" sz="2000" dirty="0"/>
              <a:t>フィルム材で密封する</a:t>
            </a:r>
            <a:endParaRPr lang="en-US" altLang="ja-JP" sz="2000" dirty="0"/>
          </a:p>
          <a:p>
            <a:r>
              <a:rPr kumimoji="1" lang="ja-JP" altLang="en-US" sz="2000" dirty="0"/>
              <a:t>皮膚穿破した乳がん，末期頭頸部がんの出血コントロールができる</a:t>
            </a:r>
          </a:p>
        </p:txBody>
      </p:sp>
      <p:pic>
        <p:nvPicPr>
          <p:cNvPr id="4" name="Picture 3"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043" y="1435213"/>
            <a:ext cx="2009235" cy="25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00" y="1435213"/>
            <a:ext cx="2544505" cy="2544505"/>
          </a:xfrm>
          <a:prstGeom prst="rect">
            <a:avLst/>
          </a:prstGeom>
        </p:spPr>
      </p:pic>
    </p:spTree>
    <p:extLst>
      <p:ext uri="{BB962C8B-B14F-4D97-AF65-F5344CB8AC3E}">
        <p14:creationId xmlns:p14="http://schemas.microsoft.com/office/powerpoint/2010/main" val="6239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416" y="3420855"/>
            <a:ext cx="1906626" cy="2511166"/>
          </a:xfrm>
          <a:prstGeom prst="rect">
            <a:avLst/>
          </a:prstGeom>
        </p:spPr>
      </p:pic>
      <p:grpSp>
        <p:nvGrpSpPr>
          <p:cNvPr id="26" name="グループ化 25"/>
          <p:cNvGrpSpPr/>
          <p:nvPr/>
        </p:nvGrpSpPr>
        <p:grpSpPr>
          <a:xfrm>
            <a:off x="4303042" y="3459397"/>
            <a:ext cx="4415348" cy="2511166"/>
            <a:chOff x="4303042" y="3459397"/>
            <a:chExt cx="4415348" cy="2511166"/>
          </a:xfrm>
        </p:grpSpPr>
        <p:sp>
          <p:nvSpPr>
            <p:cNvPr id="8" name="矢印: 右 7"/>
            <p:cNvSpPr/>
            <p:nvPr/>
          </p:nvSpPr>
          <p:spPr>
            <a:xfrm>
              <a:off x="4303042" y="4276319"/>
              <a:ext cx="1429230"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585626" y="3613286"/>
              <a:ext cx="1132764" cy="369332"/>
            </a:xfrm>
            <a:prstGeom prst="rect">
              <a:avLst/>
            </a:prstGeom>
            <a:noFill/>
          </p:spPr>
          <p:txBody>
            <a:bodyPr wrap="square" rtlCol="0">
              <a:spAutoFit/>
            </a:bodyPr>
            <a:lstStyle/>
            <a:p>
              <a:r>
                <a:rPr lang="en-US" altLang="ja-JP" dirty="0"/>
                <a:t>7</a:t>
              </a:r>
              <a:r>
                <a:rPr kumimoji="1" lang="ja-JP" altLang="en-US" dirty="0"/>
                <a:t>日後</a:t>
              </a: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374" y="3459397"/>
              <a:ext cx="1795019" cy="2511166"/>
            </a:xfrm>
            <a:prstGeom prst="rect">
              <a:avLst/>
            </a:prstGeom>
          </p:spPr>
        </p:pic>
      </p:grpSp>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966" y="299533"/>
            <a:ext cx="1757076" cy="2873722"/>
          </a:xfrm>
          <a:prstGeom prst="rect">
            <a:avLst/>
          </a:prstGeom>
        </p:spPr>
      </p:pic>
      <p:grpSp>
        <p:nvGrpSpPr>
          <p:cNvPr id="25" name="グループ化 24"/>
          <p:cNvGrpSpPr/>
          <p:nvPr/>
        </p:nvGrpSpPr>
        <p:grpSpPr>
          <a:xfrm>
            <a:off x="4303042" y="299533"/>
            <a:ext cx="4369115" cy="2873722"/>
            <a:chOff x="4303042" y="299533"/>
            <a:chExt cx="4369115" cy="2873722"/>
          </a:xfrm>
        </p:grpSpPr>
        <p:sp>
          <p:nvSpPr>
            <p:cNvPr id="10" name="テキスト ボックス 9"/>
            <p:cNvSpPr txBox="1"/>
            <p:nvPr/>
          </p:nvSpPr>
          <p:spPr>
            <a:xfrm>
              <a:off x="7539393" y="473874"/>
              <a:ext cx="1132764" cy="369332"/>
            </a:xfrm>
            <a:prstGeom prst="rect">
              <a:avLst/>
            </a:prstGeom>
            <a:noFill/>
          </p:spPr>
          <p:txBody>
            <a:bodyPr wrap="square" rtlCol="0">
              <a:spAutoFit/>
            </a:bodyPr>
            <a:lstStyle/>
            <a:p>
              <a:r>
                <a:rPr kumimoji="1" lang="en-US" altLang="ja-JP" dirty="0"/>
                <a:t>4</a:t>
              </a:r>
              <a:r>
                <a:rPr kumimoji="1" lang="ja-JP" altLang="en-US" dirty="0"/>
                <a:t>日後</a:t>
              </a:r>
            </a:p>
          </p:txBody>
        </p:sp>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476" y="299533"/>
              <a:ext cx="1789918" cy="2873722"/>
            </a:xfrm>
            <a:prstGeom prst="rect">
              <a:avLst/>
            </a:prstGeom>
          </p:spPr>
        </p:pic>
        <p:sp>
          <p:nvSpPr>
            <p:cNvPr id="22" name="矢印: 右 21"/>
            <p:cNvSpPr/>
            <p:nvPr/>
          </p:nvSpPr>
          <p:spPr>
            <a:xfrm>
              <a:off x="4303042" y="1440558"/>
              <a:ext cx="1429230"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961907" y="305933"/>
            <a:ext cx="1584059" cy="369332"/>
          </a:xfrm>
          <a:prstGeom prst="rect">
            <a:avLst/>
          </a:prstGeom>
          <a:noFill/>
        </p:spPr>
        <p:txBody>
          <a:bodyPr wrap="square" rtlCol="0">
            <a:spAutoFit/>
          </a:bodyPr>
          <a:lstStyle/>
          <a:p>
            <a:r>
              <a:rPr lang="en-US" altLang="ja-JP" dirty="0"/>
              <a:t>30</a:t>
            </a:r>
            <a:r>
              <a:rPr lang="ja-JP" altLang="en-US" dirty="0"/>
              <a:t>歳男：前腕</a:t>
            </a:r>
            <a:endParaRPr kumimoji="1" lang="ja-JP" altLang="en-US" dirty="0"/>
          </a:p>
        </p:txBody>
      </p:sp>
      <p:sp>
        <p:nvSpPr>
          <p:cNvPr id="24" name="テキスト ボックス 23"/>
          <p:cNvSpPr txBox="1"/>
          <p:nvPr/>
        </p:nvSpPr>
        <p:spPr>
          <a:xfrm>
            <a:off x="812357" y="3545846"/>
            <a:ext cx="1584059" cy="369332"/>
          </a:xfrm>
          <a:prstGeom prst="rect">
            <a:avLst/>
          </a:prstGeom>
          <a:noFill/>
        </p:spPr>
        <p:txBody>
          <a:bodyPr wrap="square" rtlCol="0">
            <a:spAutoFit/>
          </a:bodyPr>
          <a:lstStyle/>
          <a:p>
            <a:r>
              <a:rPr kumimoji="1" lang="en-US" altLang="ja-JP" dirty="0"/>
              <a:t>10</a:t>
            </a:r>
            <a:r>
              <a:rPr kumimoji="1" lang="ja-JP" altLang="en-US" dirty="0"/>
              <a:t>歳男：顔面</a:t>
            </a:r>
          </a:p>
        </p:txBody>
      </p:sp>
    </p:spTree>
    <p:extLst>
      <p:ext uri="{BB962C8B-B14F-4D97-AF65-F5344CB8AC3E}">
        <p14:creationId xmlns:p14="http://schemas.microsoft.com/office/powerpoint/2010/main" val="30707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プラスモイスト</a:t>
            </a:r>
            <a:r>
              <a:rPr lang="en-US" altLang="ja-JP" baseline="30000" dirty="0"/>
              <a:t>®</a:t>
            </a:r>
            <a:endParaRPr kumimoji="1" lang="ja-JP" altLang="en-US" dirty="0"/>
          </a:p>
        </p:txBody>
      </p:sp>
      <p:sp>
        <p:nvSpPr>
          <p:cNvPr id="3" name="コンテンツ プレースホルダー 2"/>
          <p:cNvSpPr>
            <a:spLocks noGrp="1"/>
          </p:cNvSpPr>
          <p:nvPr>
            <p:ph idx="1"/>
          </p:nvPr>
        </p:nvSpPr>
        <p:spPr>
          <a:xfrm>
            <a:off x="4981165" y="2307409"/>
            <a:ext cx="3404260" cy="2655846"/>
          </a:xfrm>
        </p:spPr>
        <p:txBody>
          <a:bodyPr>
            <a:noAutofit/>
          </a:bodyPr>
          <a:lstStyle/>
          <a:p>
            <a:r>
              <a:rPr lang="ja-JP" altLang="en-US" sz="2000" dirty="0"/>
              <a:t>私が開発</a:t>
            </a:r>
            <a:endParaRPr lang="en-US" altLang="ja-JP" sz="2000" dirty="0"/>
          </a:p>
          <a:p>
            <a:r>
              <a:rPr lang="ja-JP" altLang="en-US" sz="2000" dirty="0"/>
              <a:t>薄くて柔軟，吸収力あり，自由に切って使える</a:t>
            </a:r>
            <a:endParaRPr lang="en-US" altLang="ja-JP" sz="2000" dirty="0"/>
          </a:p>
          <a:p>
            <a:r>
              <a:rPr kumimoji="1" lang="ja-JP" altLang="en-US" sz="2000" dirty="0"/>
              <a:t>薄いので吸収力は高くない。</a:t>
            </a:r>
            <a:endParaRPr kumimoji="1" lang="en-US" altLang="ja-JP" sz="2000" dirty="0"/>
          </a:p>
          <a:p>
            <a:r>
              <a:rPr lang="en-US" altLang="ja-JP" sz="2000" dirty="0"/>
              <a:t>A4</a:t>
            </a:r>
            <a:r>
              <a:rPr lang="ja-JP" altLang="en-US" sz="2000" dirty="0"/>
              <a:t>サイズで</a:t>
            </a:r>
            <a:r>
              <a:rPr lang="en-US" altLang="ja-JP" sz="2000" dirty="0"/>
              <a:t>1,000</a:t>
            </a:r>
            <a:r>
              <a:rPr lang="ja-JP" altLang="en-US" sz="2000" dirty="0"/>
              <a:t>円</a:t>
            </a:r>
            <a:endParaRPr kumimoji="1" lang="ja-JP" altLang="en-US" sz="2000" dirty="0"/>
          </a:p>
        </p:txBody>
      </p:sp>
      <p:pic>
        <p:nvPicPr>
          <p:cNvPr id="4" name="Picture 2"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09" y="1570507"/>
            <a:ext cx="2943024" cy="41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2209026" y="5834177"/>
            <a:ext cx="1838390" cy="369332"/>
          </a:xfrm>
          <a:prstGeom prst="rect">
            <a:avLst/>
          </a:prstGeom>
          <a:noFill/>
        </p:spPr>
        <p:txBody>
          <a:bodyPr wrap="square" rtlCol="0">
            <a:spAutoFit/>
          </a:bodyPr>
          <a:lstStyle/>
          <a:p>
            <a:pPr algn="ctr"/>
            <a:r>
              <a:rPr lang="ja-JP" altLang="en-US" dirty="0"/>
              <a:t>瑞光メディカル</a:t>
            </a:r>
            <a:endParaRPr kumimoji="1" lang="ja-JP" altLang="en-US" dirty="0"/>
          </a:p>
        </p:txBody>
      </p:sp>
    </p:spTree>
    <p:extLst>
      <p:ext uri="{BB962C8B-B14F-4D97-AF65-F5344CB8AC3E}">
        <p14:creationId xmlns:p14="http://schemas.microsoft.com/office/powerpoint/2010/main" val="35274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3960" y="665207"/>
            <a:ext cx="6589199" cy="1280890"/>
          </a:xfrm>
        </p:spPr>
        <p:txBody>
          <a:bodyPr>
            <a:normAutofit/>
          </a:bodyPr>
          <a:lstStyle/>
          <a:p>
            <a:r>
              <a:rPr kumimoji="1" lang="ja-JP" altLang="en-US" sz="2800" dirty="0"/>
              <a:t>その他のプラスモイスト</a:t>
            </a:r>
            <a:r>
              <a:rPr kumimoji="1" lang="ja-JP" altLang="en-US" sz="2000" dirty="0"/>
              <a:t>（瑞光メディカル）</a:t>
            </a:r>
            <a:r>
              <a:rPr kumimoji="1" lang="en-US" altLang="ja-JP" sz="2000" dirty="0"/>
              <a:t>__</a:t>
            </a:r>
            <a:endParaRPr kumimoji="1" lang="ja-JP" altLang="en-US" sz="2000" dirty="0"/>
          </a:p>
        </p:txBody>
      </p:sp>
      <p:sp>
        <p:nvSpPr>
          <p:cNvPr id="3" name="コンテンツ プレースホルダー 2"/>
          <p:cNvSpPr>
            <a:spLocks noGrp="1"/>
          </p:cNvSpPr>
          <p:nvPr>
            <p:ph idx="1"/>
          </p:nvPr>
        </p:nvSpPr>
        <p:spPr>
          <a:xfrm>
            <a:off x="4875911" y="1767232"/>
            <a:ext cx="3497527" cy="1525635"/>
          </a:xfrm>
        </p:spPr>
        <p:txBody>
          <a:bodyPr/>
          <a:lstStyle/>
          <a:p>
            <a:pPr marL="0" indent="0">
              <a:buNone/>
            </a:pPr>
            <a:r>
              <a:rPr kumimoji="1" lang="ja-JP" altLang="en-US" dirty="0"/>
              <a:t>プラスモイスト</a:t>
            </a:r>
            <a:r>
              <a:rPr kumimoji="1" lang="en-US" altLang="ja-JP" dirty="0"/>
              <a:t>TOP</a:t>
            </a:r>
            <a:r>
              <a:rPr kumimoji="1" lang="en-US" altLang="ja-JP" baseline="30000" dirty="0"/>
              <a:t>®</a:t>
            </a:r>
          </a:p>
          <a:p>
            <a:pPr lvl="1">
              <a:buFont typeface="Wingdings" panose="05000000000000000000" pitchFamily="2" charset="2"/>
              <a:buChar char="Ø"/>
            </a:pPr>
            <a:r>
              <a:rPr lang="ja-JP" altLang="en-US" dirty="0"/>
              <a:t>オムツ，ナプキンなどに貼り付けて使用。</a:t>
            </a:r>
            <a:endParaRPr lang="en-US" altLang="ja-JP" dirty="0"/>
          </a:p>
          <a:p>
            <a:pPr lvl="1">
              <a:buFont typeface="Wingdings" panose="05000000000000000000" pitchFamily="2" charset="2"/>
              <a:buChar char="Ø"/>
            </a:pPr>
            <a:r>
              <a:rPr kumimoji="1" lang="en-US" altLang="ja-JP" dirty="0"/>
              <a:t>A4</a:t>
            </a:r>
            <a:r>
              <a:rPr kumimoji="1" lang="ja-JP" altLang="en-US" dirty="0"/>
              <a:t>サイズで</a:t>
            </a:r>
            <a:r>
              <a:rPr kumimoji="1" lang="en-US" altLang="ja-JP" dirty="0"/>
              <a:t>250</a:t>
            </a:r>
            <a:r>
              <a:rPr kumimoji="1" lang="ja-JP" altLang="en-US" dirty="0"/>
              <a:t>円</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80" y="1459008"/>
            <a:ext cx="2679618" cy="2251780"/>
          </a:xfrm>
          <a:prstGeom prst="rect">
            <a:avLst/>
          </a:prstGeom>
        </p:spPr>
      </p:pic>
      <p:grpSp>
        <p:nvGrpSpPr>
          <p:cNvPr id="7" name="グループ化 6"/>
          <p:cNvGrpSpPr/>
          <p:nvPr/>
        </p:nvGrpSpPr>
        <p:grpSpPr>
          <a:xfrm>
            <a:off x="1897080" y="3778963"/>
            <a:ext cx="6476358" cy="2668071"/>
            <a:chOff x="1897080" y="3778963"/>
            <a:chExt cx="6476358" cy="266807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080" y="3778963"/>
              <a:ext cx="2668071" cy="2668071"/>
            </a:xfrm>
            <a:prstGeom prst="rect">
              <a:avLst/>
            </a:prstGeom>
          </p:spPr>
        </p:pic>
        <p:sp>
          <p:nvSpPr>
            <p:cNvPr id="6" name="コンテンツ プレースホルダー 2"/>
            <p:cNvSpPr txBox="1">
              <a:spLocks/>
            </p:cNvSpPr>
            <p:nvPr/>
          </p:nvSpPr>
          <p:spPr>
            <a:xfrm>
              <a:off x="4875911" y="4073780"/>
              <a:ext cx="3497527" cy="19417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dirty="0"/>
                <a:t>ズイコウパッド</a:t>
              </a:r>
              <a:r>
                <a:rPr lang="en-US" altLang="ja-JP" baseline="30000" dirty="0"/>
                <a:t>®</a:t>
              </a:r>
              <a:endParaRPr lang="en-US" altLang="ja-JP" dirty="0"/>
            </a:p>
            <a:p>
              <a:pPr lvl="1">
                <a:buFont typeface="Wingdings" panose="05000000000000000000" pitchFamily="2" charset="2"/>
                <a:buChar char="Ø"/>
              </a:pPr>
              <a:r>
                <a:rPr lang="ja-JP" altLang="en-US" dirty="0"/>
                <a:t>高吸収型</a:t>
              </a:r>
              <a:endParaRPr lang="en-US" altLang="ja-JP" dirty="0"/>
            </a:p>
            <a:p>
              <a:pPr lvl="1">
                <a:buFont typeface="Wingdings" panose="05000000000000000000" pitchFamily="2" charset="2"/>
                <a:buChar char="Ø"/>
              </a:pPr>
              <a:r>
                <a:rPr lang="en-US" altLang="ja-JP" dirty="0"/>
                <a:t>15</a:t>
              </a:r>
              <a:r>
                <a:rPr lang="ja-JP" altLang="en-US" dirty="0"/>
                <a:t>✕</a:t>
              </a:r>
              <a:r>
                <a:rPr lang="en-US" altLang="ja-JP" dirty="0"/>
                <a:t>15cm</a:t>
              </a:r>
              <a:r>
                <a:rPr lang="ja-JP" altLang="en-US" dirty="0"/>
                <a:t>で</a:t>
              </a:r>
              <a:r>
                <a:rPr lang="en-US" altLang="ja-JP" dirty="0"/>
                <a:t>100</a:t>
              </a:r>
              <a:r>
                <a:rPr lang="ja-JP" altLang="en-US" dirty="0"/>
                <a:t>円と極めて安価</a:t>
              </a:r>
              <a:endParaRPr lang="en-US" altLang="ja-JP" dirty="0"/>
            </a:p>
            <a:p>
              <a:pPr lvl="1">
                <a:buFont typeface="Wingdings" panose="05000000000000000000" pitchFamily="2" charset="2"/>
                <a:buChar char="Ø"/>
              </a:pPr>
              <a:r>
                <a:rPr lang="ja-JP" altLang="en-US" dirty="0"/>
                <a:t>感染創にも使える</a:t>
              </a:r>
            </a:p>
          </p:txBody>
        </p:sp>
      </p:grpSp>
    </p:spTree>
    <p:extLst>
      <p:ext uri="{BB962C8B-B14F-4D97-AF65-F5344CB8AC3E}">
        <p14:creationId xmlns:p14="http://schemas.microsoft.com/office/powerpoint/2010/main" val="42349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945201" y="624110"/>
            <a:ext cx="6589199" cy="783024"/>
          </a:xfrm>
        </p:spPr>
        <p:txBody>
          <a:bodyPr>
            <a:normAutofit/>
          </a:bodyPr>
          <a:lstStyle/>
          <a:p>
            <a:r>
              <a:rPr kumimoji="1" lang="ja-JP" altLang="en-US" dirty="0"/>
              <a:t>食品包装用ラップ</a:t>
            </a:r>
          </a:p>
        </p:txBody>
      </p:sp>
      <p:sp>
        <p:nvSpPr>
          <p:cNvPr id="9" name="コンテンツ プレースホルダー 8"/>
          <p:cNvSpPr>
            <a:spLocks noGrp="1"/>
          </p:cNvSpPr>
          <p:nvPr>
            <p:ph idx="1"/>
          </p:nvPr>
        </p:nvSpPr>
        <p:spPr>
          <a:xfrm>
            <a:off x="5127913" y="1407134"/>
            <a:ext cx="3553692" cy="4875220"/>
          </a:xfrm>
        </p:spPr>
        <p:txBody>
          <a:bodyPr/>
          <a:lstStyle/>
          <a:p>
            <a:r>
              <a:rPr kumimoji="1" lang="ja-JP" altLang="en-US" dirty="0"/>
              <a:t>薄くて柔軟な方が鎮痛効果が高い。</a:t>
            </a:r>
            <a:endParaRPr kumimoji="1" lang="en-US" altLang="ja-JP" dirty="0"/>
          </a:p>
          <a:p>
            <a:r>
              <a:rPr lang="ja-JP" altLang="en-US" dirty="0"/>
              <a:t>ワセリンをラップに塗ると更に鎮痛効果アップ。</a:t>
            </a:r>
            <a:endParaRPr lang="en-US" altLang="ja-JP" dirty="0"/>
          </a:p>
          <a:p>
            <a:r>
              <a:rPr lang="ja-JP" altLang="en-US" dirty="0"/>
              <a:t>吸収力がないので蒸れやすく，アセモを作ることが多い。</a:t>
            </a:r>
            <a:endParaRPr lang="en-US" altLang="ja-JP" dirty="0"/>
          </a:p>
          <a:p>
            <a:r>
              <a:rPr kumimoji="1" lang="ja-JP" altLang="en-US" dirty="0"/>
              <a:t>暑い日は頻回に取り替えたほうがいい。</a:t>
            </a:r>
            <a:endParaRPr kumimoji="1" lang="en-US" altLang="ja-JP" dirty="0"/>
          </a:p>
          <a:p>
            <a:r>
              <a:rPr lang="ja-JP" altLang="en-US" dirty="0"/>
              <a:t>「背中全体が日焼けで痛い」場合は，ワセリン＋ラップが最強。</a:t>
            </a:r>
            <a:endParaRPr lang="en-US" altLang="ja-JP" dirty="0"/>
          </a:p>
          <a:p>
            <a:r>
              <a:rPr kumimoji="1" lang="ja-JP" altLang="en-US" dirty="0"/>
              <a:t>アセモができたら，水でよく洗い，ステロイド軟膏塗布。</a:t>
            </a:r>
            <a:endParaRPr kumimoji="1" lang="en-US" altLang="ja-JP" dirty="0"/>
          </a:p>
          <a:p>
            <a:r>
              <a:rPr lang="ja-JP" altLang="en-US" dirty="0"/>
              <a:t>感染創には使わない。</a:t>
            </a:r>
            <a:endParaRPr kumimoji="1" lang="ja-JP" altLang="en-US" dirty="0"/>
          </a:p>
        </p:txBody>
      </p:sp>
      <p:pic>
        <p:nvPicPr>
          <p:cNvPr id="4100" name="Picture 4" descr="http://image.rakuten.co.jp/fujinami/cabinet/shohin01/490253431510900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95" y="1581912"/>
            <a:ext cx="3979430" cy="284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7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 判断 2"/>
          <p:cNvSpPr>
            <a:spLocks noChangeArrowheads="1"/>
          </p:cNvSpPr>
          <p:nvPr/>
        </p:nvSpPr>
        <p:spPr bwMode="auto">
          <a:xfrm>
            <a:off x="1740390" y="1363108"/>
            <a:ext cx="3529013" cy="920750"/>
          </a:xfrm>
          <a:prstGeom prst="flowChartDecision">
            <a:avLst/>
          </a:prstGeom>
          <a:solidFill>
            <a:schemeClr val="accent6">
              <a:lumMod val="20000"/>
              <a:lumOff val="80000"/>
            </a:schemeClr>
          </a:solidFill>
          <a:ln w="22225" algn="ctr">
            <a:solidFill>
              <a:schemeClr val="tx1"/>
            </a:solidFill>
            <a:round/>
            <a:headEnd/>
            <a:tailEnd/>
          </a:ln>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出血している？</a:t>
            </a:r>
          </a:p>
        </p:txBody>
      </p:sp>
      <p:sp>
        <p:nvSpPr>
          <p:cNvPr id="2" name="タイトル 1"/>
          <p:cNvSpPr>
            <a:spLocks noGrp="1"/>
          </p:cNvSpPr>
          <p:nvPr>
            <p:ph type="title"/>
          </p:nvPr>
        </p:nvSpPr>
        <p:spPr/>
        <p:txBody>
          <a:bodyPr/>
          <a:lstStyle/>
          <a:p>
            <a:r>
              <a:rPr lang="ja-JP" altLang="en-US" dirty="0"/>
              <a:t>治療材料の選択</a:t>
            </a:r>
            <a:endParaRPr kumimoji="1" lang="ja-JP" altLang="en-US" dirty="0"/>
          </a:p>
        </p:txBody>
      </p:sp>
      <p:grpSp>
        <p:nvGrpSpPr>
          <p:cNvPr id="22" name="グループ化 21"/>
          <p:cNvGrpSpPr/>
          <p:nvPr/>
        </p:nvGrpSpPr>
        <p:grpSpPr>
          <a:xfrm>
            <a:off x="894069" y="1823483"/>
            <a:ext cx="1687781" cy="2038502"/>
            <a:chOff x="885077" y="2246002"/>
            <a:chExt cx="1687781" cy="2745503"/>
          </a:xfrm>
        </p:grpSpPr>
        <p:sp>
          <p:nvSpPr>
            <p:cNvPr id="59419" name="角丸四角形 5"/>
            <p:cNvSpPr>
              <a:spLocks noChangeArrowheads="1"/>
            </p:cNvSpPr>
            <p:nvPr/>
          </p:nvSpPr>
          <p:spPr bwMode="auto">
            <a:xfrm>
              <a:off x="885077" y="4480727"/>
              <a:ext cx="1687781" cy="510778"/>
            </a:xfrm>
            <a:prstGeom prst="roundRect">
              <a:avLst>
                <a:gd name="adj" fmla="val 16667"/>
              </a:avLst>
            </a:prstGeom>
            <a:solidFill>
              <a:srgbClr val="FFFF00"/>
            </a:solidFill>
            <a:ln w="22225" algn="ctr">
              <a:solidFill>
                <a:srgbClr val="C00000"/>
              </a:solidFill>
              <a:round/>
              <a:headEnd/>
              <a:tailEnd/>
            </a:ln>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アルギン酸</a:t>
              </a:r>
            </a:p>
          </p:txBody>
        </p:sp>
        <p:cxnSp>
          <p:nvCxnSpPr>
            <p:cNvPr id="38" name="直線矢印コネクタ 37"/>
            <p:cNvCxnSpPr/>
            <p:nvPr/>
          </p:nvCxnSpPr>
          <p:spPr>
            <a:xfrm>
              <a:off x="1728968" y="2246002"/>
              <a:ext cx="0" cy="22538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28"/>
            <p:cNvSpPr txBox="1">
              <a:spLocks noChangeArrowheads="1"/>
            </p:cNvSpPr>
            <p:nvPr/>
          </p:nvSpPr>
          <p:spPr bwMode="auto">
            <a:xfrm>
              <a:off x="981975" y="2399524"/>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3" name="グループ化 22"/>
          <p:cNvGrpSpPr/>
          <p:nvPr/>
        </p:nvGrpSpPr>
        <p:grpSpPr>
          <a:xfrm>
            <a:off x="3504897" y="1823483"/>
            <a:ext cx="3529012" cy="1605733"/>
            <a:chOff x="3504897" y="1823483"/>
            <a:chExt cx="3529012" cy="1605733"/>
          </a:xfrm>
          <a:solidFill>
            <a:schemeClr val="accent6">
              <a:lumMod val="20000"/>
              <a:lumOff val="80000"/>
            </a:schemeClr>
          </a:solidFill>
        </p:grpSpPr>
        <p:sp>
          <p:nvSpPr>
            <p:cNvPr id="59416" name="フローチャート : 判断 3"/>
            <p:cNvSpPr>
              <a:spLocks noChangeArrowheads="1"/>
            </p:cNvSpPr>
            <p:nvPr/>
          </p:nvSpPr>
          <p:spPr bwMode="auto">
            <a:xfrm>
              <a:off x="3504897" y="2507898"/>
              <a:ext cx="3529012" cy="921318"/>
            </a:xfrm>
            <a:prstGeom prst="flowChartDecision">
              <a:avLst/>
            </a:prstGeom>
            <a:grpFill/>
            <a:ln w="22225" algn="ctr">
              <a:solidFill>
                <a:schemeClr val="tx1"/>
              </a:solidFill>
              <a:round/>
              <a:headEnd/>
              <a:tailEnd/>
            </a:ln>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顔面 </a:t>
              </a:r>
              <a:r>
                <a:rPr lang="en-US" altLang="ja-JP" sz="2400" dirty="0">
                  <a:latin typeface="Times New Roman" panose="02020603050405020304" pitchFamily="18" charset="0"/>
                </a:rPr>
                <a:t>or </a:t>
              </a:r>
              <a:r>
                <a:rPr lang="ja-JP" altLang="en-US" sz="2400" dirty="0">
                  <a:latin typeface="Times New Roman" panose="02020603050405020304" pitchFamily="18" charset="0"/>
                </a:rPr>
                <a:t>指尖部？</a:t>
              </a:r>
            </a:p>
          </p:txBody>
        </p:sp>
        <p:cxnSp>
          <p:nvCxnSpPr>
            <p:cNvPr id="9" name="直線矢印コネクタ 8"/>
            <p:cNvCxnSpPr>
              <a:stCxn id="3" idx="3"/>
              <a:endCxn id="59416" idx="0"/>
            </p:cNvCxnSpPr>
            <p:nvPr/>
          </p:nvCxnSpPr>
          <p:spPr>
            <a:xfrm>
              <a:off x="5269403" y="1823483"/>
              <a:ext cx="0" cy="684415"/>
            </a:xfrm>
            <a:prstGeom prst="straightConnector1">
              <a:avLst/>
            </a:prstGeom>
            <a:grpFill/>
            <a:ln w="50800">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25"/>
            <p:cNvSpPr txBox="1">
              <a:spLocks noChangeArrowheads="1"/>
            </p:cNvSpPr>
            <p:nvPr/>
          </p:nvSpPr>
          <p:spPr bwMode="auto">
            <a:xfrm>
              <a:off x="5264541" y="1958453"/>
              <a:ext cx="59665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25" name="グループ化 24"/>
          <p:cNvGrpSpPr/>
          <p:nvPr/>
        </p:nvGrpSpPr>
        <p:grpSpPr>
          <a:xfrm>
            <a:off x="5239800" y="2987094"/>
            <a:ext cx="3527425" cy="1628335"/>
            <a:chOff x="5258774" y="3413816"/>
            <a:chExt cx="3527425" cy="1628335"/>
          </a:xfrm>
          <a:solidFill>
            <a:schemeClr val="accent6">
              <a:lumMod val="20000"/>
              <a:lumOff val="80000"/>
            </a:schemeClr>
          </a:solidFill>
        </p:grpSpPr>
        <p:sp>
          <p:nvSpPr>
            <p:cNvPr id="59413" name="フローチャート : 判断 4"/>
            <p:cNvSpPr>
              <a:spLocks noChangeArrowheads="1"/>
            </p:cNvSpPr>
            <p:nvPr/>
          </p:nvSpPr>
          <p:spPr bwMode="auto">
            <a:xfrm>
              <a:off x="5258774" y="4121109"/>
              <a:ext cx="3527425" cy="921042"/>
            </a:xfrm>
            <a:prstGeom prst="flowChartDecision">
              <a:avLst/>
            </a:prstGeom>
            <a:grpFill/>
            <a:ln w="22225" algn="ctr">
              <a:solidFill>
                <a:schemeClr val="tx1"/>
              </a:solidFill>
              <a:round/>
              <a:headEnd/>
              <a:tailEnd/>
            </a:ln>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広範</a:t>
              </a:r>
              <a:r>
                <a:rPr lang="en-US" altLang="ja-JP" sz="2400">
                  <a:latin typeface="Times New Roman" panose="02020603050405020304" pitchFamily="18" charset="0"/>
                </a:rPr>
                <a:t> or </a:t>
              </a:r>
              <a:r>
                <a:rPr lang="ja-JP" altLang="en-US" sz="2400">
                  <a:latin typeface="Times New Roman" panose="02020603050405020304" pitchFamily="18" charset="0"/>
                </a:rPr>
                <a:t>慢性創？</a:t>
              </a:r>
            </a:p>
          </p:txBody>
        </p:sp>
        <p:cxnSp>
          <p:nvCxnSpPr>
            <p:cNvPr id="39" name="直線矢印コネクタ 38"/>
            <p:cNvCxnSpPr/>
            <p:nvPr/>
          </p:nvCxnSpPr>
          <p:spPr>
            <a:xfrm>
              <a:off x="7022487" y="3413816"/>
              <a:ext cx="0" cy="707155"/>
            </a:xfrm>
            <a:prstGeom prst="straightConnector1">
              <a:avLst/>
            </a:prstGeom>
            <a:grpFill/>
            <a:ln w="50800">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25"/>
            <p:cNvSpPr txBox="1">
              <a:spLocks noChangeArrowheads="1"/>
            </p:cNvSpPr>
            <p:nvPr/>
          </p:nvSpPr>
          <p:spPr bwMode="auto">
            <a:xfrm>
              <a:off x="7076916" y="3453153"/>
              <a:ext cx="59665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24" name="グループ化 23"/>
          <p:cNvGrpSpPr/>
          <p:nvPr/>
        </p:nvGrpSpPr>
        <p:grpSpPr>
          <a:xfrm>
            <a:off x="2374043" y="2968557"/>
            <a:ext cx="2255259" cy="1795984"/>
            <a:chOff x="2377267" y="3413816"/>
            <a:chExt cx="2255259" cy="1795984"/>
          </a:xfrm>
        </p:grpSpPr>
        <p:sp>
          <p:nvSpPr>
            <p:cNvPr id="59410" name="角丸四角形 6"/>
            <p:cNvSpPr>
              <a:spLocks noChangeArrowheads="1"/>
            </p:cNvSpPr>
            <p:nvPr/>
          </p:nvSpPr>
          <p:spPr bwMode="auto">
            <a:xfrm>
              <a:off x="2377267" y="4699022"/>
              <a:ext cx="2255259" cy="510778"/>
            </a:xfrm>
            <a:prstGeom prst="roundRect">
              <a:avLst>
                <a:gd name="adj" fmla="val 16667"/>
              </a:avLst>
            </a:prstGeom>
            <a:solidFill>
              <a:srgbClr val="FFFF00"/>
            </a:solidFill>
            <a:ln w="22225" algn="ctr">
              <a:solidFill>
                <a:srgbClr val="C00000"/>
              </a:solidFill>
              <a:round/>
              <a:headEnd/>
              <a:tailEnd/>
            </a:ln>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ハイドロコロイド</a:t>
              </a:r>
            </a:p>
          </p:txBody>
        </p:sp>
        <p:cxnSp>
          <p:nvCxnSpPr>
            <p:cNvPr id="40" name="直線矢印コネクタ 39"/>
            <p:cNvCxnSpPr>
              <a:endCxn id="59410" idx="0"/>
            </p:cNvCxnSpPr>
            <p:nvPr/>
          </p:nvCxnSpPr>
          <p:spPr>
            <a:xfrm>
              <a:off x="3504897" y="3413816"/>
              <a:ext cx="0" cy="128520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8"/>
            <p:cNvSpPr txBox="1">
              <a:spLocks noChangeArrowheads="1"/>
            </p:cNvSpPr>
            <p:nvPr/>
          </p:nvSpPr>
          <p:spPr bwMode="auto">
            <a:xfrm>
              <a:off x="2816165" y="3535258"/>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6" name="グループ化 25"/>
          <p:cNvGrpSpPr/>
          <p:nvPr/>
        </p:nvGrpSpPr>
        <p:grpSpPr>
          <a:xfrm>
            <a:off x="3761137" y="4166654"/>
            <a:ext cx="3006808" cy="1649702"/>
            <a:chOff x="3761137" y="4588962"/>
            <a:chExt cx="3006808" cy="1649702"/>
          </a:xfrm>
        </p:grpSpPr>
        <p:sp>
          <p:nvSpPr>
            <p:cNvPr id="59407" name="角丸四角形 7"/>
            <p:cNvSpPr>
              <a:spLocks noChangeArrowheads="1"/>
            </p:cNvSpPr>
            <p:nvPr/>
          </p:nvSpPr>
          <p:spPr bwMode="auto">
            <a:xfrm>
              <a:off x="3761137" y="5727886"/>
              <a:ext cx="3006808" cy="510778"/>
            </a:xfrm>
            <a:prstGeom prst="roundRect">
              <a:avLst>
                <a:gd name="adj" fmla="val 16667"/>
              </a:avLst>
            </a:prstGeom>
            <a:solidFill>
              <a:srgbClr val="FFFF00"/>
            </a:solidFill>
            <a:ln w="22225" algn="ctr">
              <a:solidFill>
                <a:srgbClr val="C00000"/>
              </a:solidFill>
              <a:round/>
              <a:headEnd/>
              <a:tailEnd/>
            </a:ln>
          </p:spPr>
          <p:txBody>
            <a:bodyPr wrap="squar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SzTx/>
                <a:buNone/>
              </a:pPr>
              <a:r>
                <a:rPr lang="ja-JP" altLang="en-US" sz="2400" dirty="0">
                  <a:solidFill>
                    <a:srgbClr val="FF0000"/>
                  </a:solidFill>
                  <a:latin typeface="Times New Roman" panose="02020603050405020304" pitchFamily="18" charset="0"/>
                </a:rPr>
                <a:t>褥瘡パッド，ラップ</a:t>
              </a:r>
            </a:p>
          </p:txBody>
        </p:sp>
        <p:cxnSp>
          <p:nvCxnSpPr>
            <p:cNvPr id="42" name="直線矢印コネクタ 41"/>
            <p:cNvCxnSpPr/>
            <p:nvPr/>
          </p:nvCxnSpPr>
          <p:spPr>
            <a:xfrm>
              <a:off x="5257981" y="4588962"/>
              <a:ext cx="0" cy="11389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8"/>
            <p:cNvSpPr txBox="1">
              <a:spLocks noChangeArrowheads="1"/>
            </p:cNvSpPr>
            <p:nvPr/>
          </p:nvSpPr>
          <p:spPr bwMode="auto">
            <a:xfrm>
              <a:off x="4569543" y="4642042"/>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6" name="グループ化 5"/>
          <p:cNvGrpSpPr/>
          <p:nvPr/>
        </p:nvGrpSpPr>
        <p:grpSpPr>
          <a:xfrm>
            <a:off x="6682154" y="4154908"/>
            <a:ext cx="2351124" cy="2592086"/>
            <a:chOff x="6682154" y="4154908"/>
            <a:chExt cx="2351124" cy="2592086"/>
          </a:xfrm>
        </p:grpSpPr>
        <p:sp>
          <p:nvSpPr>
            <p:cNvPr id="59402" name="角丸四角形 8"/>
            <p:cNvSpPr>
              <a:spLocks noChangeArrowheads="1"/>
            </p:cNvSpPr>
            <p:nvPr/>
          </p:nvSpPr>
          <p:spPr bwMode="auto">
            <a:xfrm>
              <a:off x="6682154" y="5827593"/>
              <a:ext cx="2351124" cy="919401"/>
            </a:xfrm>
            <a:prstGeom prst="roundRect">
              <a:avLst>
                <a:gd name="adj" fmla="val 16667"/>
              </a:avLst>
            </a:prstGeom>
            <a:solidFill>
              <a:srgbClr val="FFFF00"/>
            </a:solidFill>
            <a:ln w="22225" algn="ctr">
              <a:solidFill>
                <a:srgbClr val="C00000"/>
              </a:solidFill>
              <a:round/>
              <a:headEnd/>
              <a:tailEnd/>
            </a:ln>
          </p:spPr>
          <p:txBody>
            <a:bodyPr wrap="squar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プラスモイスト</a:t>
              </a:r>
              <a:br>
                <a:rPr lang="en-US" altLang="ja-JP" sz="2400" dirty="0">
                  <a:solidFill>
                    <a:srgbClr val="FF0000"/>
                  </a:solidFill>
                  <a:latin typeface="Times New Roman" panose="02020603050405020304" pitchFamily="18" charset="0"/>
                </a:rPr>
              </a:br>
              <a:r>
                <a:rPr lang="ja-JP" altLang="en-US" sz="2400" dirty="0">
                  <a:solidFill>
                    <a:srgbClr val="FF0000"/>
                  </a:solidFill>
                  <a:latin typeface="Times New Roman" panose="02020603050405020304" pitchFamily="18" charset="0"/>
                </a:rPr>
                <a:t>ズイコウパッド</a:t>
              </a:r>
            </a:p>
          </p:txBody>
        </p:sp>
        <p:cxnSp>
          <p:nvCxnSpPr>
            <p:cNvPr id="14" name="カギ線コネクタ 13"/>
            <p:cNvCxnSpPr>
              <a:stCxn id="59413" idx="3"/>
              <a:endCxn id="59402" idx="0"/>
            </p:cNvCxnSpPr>
            <p:nvPr/>
          </p:nvCxnSpPr>
          <p:spPr>
            <a:xfrm flipH="1">
              <a:off x="7857716" y="4154908"/>
              <a:ext cx="909509" cy="1672685"/>
            </a:xfrm>
            <a:prstGeom prst="bentConnector4">
              <a:avLst>
                <a:gd name="adj1" fmla="val -25134"/>
                <a:gd name="adj2" fmla="val 63766"/>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25"/>
            <p:cNvSpPr txBox="1">
              <a:spLocks noChangeArrowheads="1"/>
            </p:cNvSpPr>
            <p:nvPr/>
          </p:nvSpPr>
          <p:spPr bwMode="auto">
            <a:xfrm>
              <a:off x="8113455" y="4791450"/>
              <a:ext cx="59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spTree>
    <p:extLst>
      <p:ext uri="{BB962C8B-B14F-4D97-AF65-F5344CB8AC3E}">
        <p14:creationId xmlns:p14="http://schemas.microsoft.com/office/powerpoint/2010/main" val="3360504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0786" y="2354094"/>
            <a:ext cx="6591985" cy="1468800"/>
          </a:xfrm>
        </p:spPr>
        <p:txBody>
          <a:bodyPr/>
          <a:lstStyle/>
          <a:p>
            <a:r>
              <a:rPr kumimoji="1" lang="ja-JP" altLang="en-US" dirty="0"/>
              <a:t>治療の実際，治療例</a:t>
            </a:r>
          </a:p>
        </p:txBody>
      </p:sp>
      <p:sp>
        <p:nvSpPr>
          <p:cNvPr id="3" name="テキスト プレースホルダー 2"/>
          <p:cNvSpPr>
            <a:spLocks noGrp="1"/>
          </p:cNvSpPr>
          <p:nvPr>
            <p:ph type="body" idx="1"/>
          </p:nvPr>
        </p:nvSpPr>
        <p:spPr>
          <a:xfrm>
            <a:off x="3280787" y="3581400"/>
            <a:ext cx="5253613" cy="2274550"/>
          </a:xfrm>
        </p:spPr>
        <p:txBody>
          <a:bodyPr>
            <a:normAutofit/>
          </a:bodyPr>
          <a:lstStyle/>
          <a:p>
            <a:endParaRPr kumimoji="1" lang="ja-JP" altLang="en-US" dirty="0"/>
          </a:p>
        </p:txBody>
      </p:sp>
    </p:spTree>
    <p:extLst>
      <p:ext uri="{BB962C8B-B14F-4D97-AF65-F5344CB8AC3E}">
        <p14:creationId xmlns:p14="http://schemas.microsoft.com/office/powerpoint/2010/main" val="143890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7705" y="271841"/>
            <a:ext cx="6589200" cy="620074"/>
          </a:xfrm>
        </p:spPr>
        <p:txBody>
          <a:bodyPr>
            <a:normAutofit fontScale="90000"/>
          </a:bodyPr>
          <a:lstStyle/>
          <a:p>
            <a:r>
              <a:rPr kumimoji="1" lang="ja-JP" altLang="en-US" dirty="0"/>
              <a:t>擦過創・すりむき傷の治療</a:t>
            </a:r>
          </a:p>
        </p:txBody>
      </p:sp>
      <p:sp>
        <p:nvSpPr>
          <p:cNvPr id="3" name="フローチャート: 判断 2"/>
          <p:cNvSpPr/>
          <p:nvPr/>
        </p:nvSpPr>
        <p:spPr>
          <a:xfrm>
            <a:off x="3408727" y="1012263"/>
            <a:ext cx="1779857"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異物？</a:t>
            </a:r>
          </a:p>
        </p:txBody>
      </p:sp>
      <p:grpSp>
        <p:nvGrpSpPr>
          <p:cNvPr id="79" name="グループ化 78"/>
          <p:cNvGrpSpPr/>
          <p:nvPr/>
        </p:nvGrpSpPr>
        <p:grpSpPr>
          <a:xfrm>
            <a:off x="2621743" y="3687580"/>
            <a:ext cx="4500348" cy="1639162"/>
            <a:chOff x="2621743" y="3687580"/>
            <a:chExt cx="4500348" cy="1639162"/>
          </a:xfrm>
        </p:grpSpPr>
        <p:sp>
          <p:nvSpPr>
            <p:cNvPr id="10" name="フローチャート: 処理 9"/>
            <p:cNvSpPr/>
            <p:nvPr/>
          </p:nvSpPr>
          <p:spPr>
            <a:xfrm>
              <a:off x="4974654" y="4957410"/>
              <a:ext cx="2068643" cy="3693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翌日除去して洗浄</a:t>
              </a:r>
            </a:p>
          </p:txBody>
        </p:sp>
        <p:cxnSp>
          <p:nvCxnSpPr>
            <p:cNvPr id="16" name="直線矢印コネクタ 15"/>
            <p:cNvCxnSpPr>
              <a:endCxn id="10" idx="0"/>
            </p:cNvCxnSpPr>
            <p:nvPr/>
          </p:nvCxnSpPr>
          <p:spPr>
            <a:xfrm>
              <a:off x="6008975" y="4504544"/>
              <a:ext cx="1" cy="4528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8" idx="2"/>
              <a:endCxn id="9" idx="2"/>
            </p:cNvCxnSpPr>
            <p:nvPr/>
          </p:nvCxnSpPr>
          <p:spPr>
            <a:xfrm rot="5400000" flipH="1" flipV="1">
              <a:off x="6007185" y="3134924"/>
              <a:ext cx="13254" cy="2216558"/>
            </a:xfrm>
            <a:prstGeom prst="bentConnector3">
              <a:avLst>
                <a:gd name="adj1" fmla="val -1724762"/>
              </a:avLst>
            </a:prstGeom>
            <a:ln w="50800"/>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6" idx="2"/>
            </p:cNvCxnSpPr>
            <p:nvPr/>
          </p:nvCxnSpPr>
          <p:spPr>
            <a:xfrm rot="16200000" flipH="1">
              <a:off x="3824431" y="2484892"/>
              <a:ext cx="981856" cy="338723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80" name="グループ化 79"/>
          <p:cNvGrpSpPr/>
          <p:nvPr/>
        </p:nvGrpSpPr>
        <p:grpSpPr>
          <a:xfrm>
            <a:off x="2621744" y="5326743"/>
            <a:ext cx="3387232" cy="1132456"/>
            <a:chOff x="2621744" y="5326743"/>
            <a:chExt cx="3387232" cy="1132456"/>
          </a:xfrm>
        </p:grpSpPr>
        <p:sp>
          <p:nvSpPr>
            <p:cNvPr id="11" name="フローチャート: 判断 10"/>
            <p:cNvSpPr/>
            <p:nvPr/>
          </p:nvSpPr>
          <p:spPr>
            <a:xfrm>
              <a:off x="2621744" y="5725536"/>
              <a:ext cx="2312346"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上皮化？</a:t>
              </a:r>
            </a:p>
          </p:txBody>
        </p:sp>
        <p:cxnSp>
          <p:nvCxnSpPr>
            <p:cNvPr id="50" name="カギ線コネクタ 49"/>
            <p:cNvCxnSpPr>
              <a:stCxn id="10" idx="2"/>
              <a:endCxn id="11" idx="0"/>
            </p:cNvCxnSpPr>
            <p:nvPr/>
          </p:nvCxnSpPr>
          <p:spPr>
            <a:xfrm rot="5400000">
              <a:off x="4694050" y="4410610"/>
              <a:ext cx="398794" cy="22310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73" name="グループ化 72"/>
          <p:cNvGrpSpPr/>
          <p:nvPr/>
        </p:nvGrpSpPr>
        <p:grpSpPr>
          <a:xfrm>
            <a:off x="2522547" y="1376528"/>
            <a:ext cx="1772360" cy="1605163"/>
            <a:chOff x="2522547" y="1376528"/>
            <a:chExt cx="1772360" cy="1605163"/>
          </a:xfrm>
        </p:grpSpPr>
        <p:sp>
          <p:nvSpPr>
            <p:cNvPr id="5" name="フローチャート: 判断 4"/>
            <p:cNvSpPr/>
            <p:nvPr/>
          </p:nvSpPr>
          <p:spPr>
            <a:xfrm>
              <a:off x="2522547" y="2248028"/>
              <a:ext cx="1772360"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出血？</a:t>
              </a:r>
            </a:p>
          </p:txBody>
        </p:sp>
        <p:cxnSp>
          <p:nvCxnSpPr>
            <p:cNvPr id="17" name="直線矢印コネクタ 16"/>
            <p:cNvCxnSpPr>
              <a:stCxn id="3" idx="1"/>
              <a:endCxn id="5" idx="0"/>
            </p:cNvCxnSpPr>
            <p:nvPr/>
          </p:nvCxnSpPr>
          <p:spPr>
            <a:xfrm>
              <a:off x="3408727" y="1379095"/>
              <a:ext cx="0" cy="8689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25"/>
            <p:cNvSpPr txBox="1">
              <a:spLocks noChangeArrowheads="1"/>
            </p:cNvSpPr>
            <p:nvPr/>
          </p:nvSpPr>
          <p:spPr bwMode="auto">
            <a:xfrm>
              <a:off x="2940310" y="1376528"/>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4" name="グループ化 73"/>
          <p:cNvGrpSpPr/>
          <p:nvPr/>
        </p:nvGrpSpPr>
        <p:grpSpPr>
          <a:xfrm>
            <a:off x="3408727" y="1081520"/>
            <a:ext cx="3973930" cy="779189"/>
            <a:chOff x="3408727" y="1081520"/>
            <a:chExt cx="3973930" cy="779189"/>
          </a:xfrm>
        </p:grpSpPr>
        <p:sp>
          <p:nvSpPr>
            <p:cNvPr id="4" name="フローチャート: 処理 3"/>
            <p:cNvSpPr/>
            <p:nvPr/>
          </p:nvSpPr>
          <p:spPr>
            <a:xfrm>
              <a:off x="6228415" y="1194429"/>
              <a:ext cx="1154242" cy="3693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異物除去</a:t>
              </a:r>
            </a:p>
          </p:txBody>
        </p:sp>
        <p:cxnSp>
          <p:nvCxnSpPr>
            <p:cNvPr id="19" name="直線矢印コネクタ 18"/>
            <p:cNvCxnSpPr>
              <a:endCxn id="4" idx="1"/>
            </p:cNvCxnSpPr>
            <p:nvPr/>
          </p:nvCxnSpPr>
          <p:spPr>
            <a:xfrm flipV="1">
              <a:off x="5188584" y="1379095"/>
              <a:ext cx="1039831" cy="132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4" idx="2"/>
            </p:cNvCxnSpPr>
            <p:nvPr/>
          </p:nvCxnSpPr>
          <p:spPr>
            <a:xfrm rot="5400000">
              <a:off x="4958657" y="13830"/>
              <a:ext cx="296949" cy="339681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28"/>
            <p:cNvSpPr txBox="1">
              <a:spLocks noChangeArrowheads="1"/>
            </p:cNvSpPr>
            <p:nvPr/>
          </p:nvSpPr>
          <p:spPr bwMode="auto">
            <a:xfrm>
              <a:off x="5074173" y="1081520"/>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5" name="グループ化 74"/>
          <p:cNvGrpSpPr/>
          <p:nvPr/>
        </p:nvGrpSpPr>
        <p:grpSpPr>
          <a:xfrm>
            <a:off x="1935257" y="2628113"/>
            <a:ext cx="1370526" cy="1059467"/>
            <a:chOff x="1935257" y="2628113"/>
            <a:chExt cx="1370526" cy="1059467"/>
          </a:xfrm>
        </p:grpSpPr>
        <p:sp>
          <p:nvSpPr>
            <p:cNvPr id="6" name="フローチャート: 処理 5"/>
            <p:cNvSpPr/>
            <p:nvPr/>
          </p:nvSpPr>
          <p:spPr>
            <a:xfrm>
              <a:off x="1937705" y="3318248"/>
              <a:ext cx="1368078" cy="369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アルギン酸</a:t>
              </a:r>
            </a:p>
          </p:txBody>
        </p:sp>
        <p:cxnSp>
          <p:nvCxnSpPr>
            <p:cNvPr id="25" name="直線矢印コネクタ 24"/>
            <p:cNvCxnSpPr/>
            <p:nvPr/>
          </p:nvCxnSpPr>
          <p:spPr>
            <a:xfrm>
              <a:off x="2548961" y="2628113"/>
              <a:ext cx="0" cy="7071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8"/>
            <p:cNvSpPr txBox="1">
              <a:spLocks noChangeArrowheads="1"/>
            </p:cNvSpPr>
            <p:nvPr/>
          </p:nvSpPr>
          <p:spPr bwMode="auto">
            <a:xfrm>
              <a:off x="1935257" y="2728096"/>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6" name="グループ化 75"/>
          <p:cNvGrpSpPr/>
          <p:nvPr/>
        </p:nvGrpSpPr>
        <p:grpSpPr>
          <a:xfrm>
            <a:off x="4294907" y="2274639"/>
            <a:ext cx="2510629" cy="1410440"/>
            <a:chOff x="4294907" y="2274639"/>
            <a:chExt cx="2510629" cy="1410440"/>
          </a:xfrm>
        </p:grpSpPr>
        <p:sp>
          <p:nvSpPr>
            <p:cNvPr id="7" name="フローチャート: 判断 6"/>
            <p:cNvSpPr/>
            <p:nvPr/>
          </p:nvSpPr>
          <p:spPr>
            <a:xfrm>
              <a:off x="5029428" y="2951416"/>
              <a:ext cx="1776108" cy="733663"/>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rPr>
                <a:t>顔面？</a:t>
              </a:r>
            </a:p>
          </p:txBody>
        </p:sp>
        <p:cxnSp>
          <p:nvCxnSpPr>
            <p:cNvPr id="27" name="カギ線コネクタ 26"/>
            <p:cNvCxnSpPr>
              <a:stCxn id="5" idx="3"/>
              <a:endCxn id="7" idx="0"/>
            </p:cNvCxnSpPr>
            <p:nvPr/>
          </p:nvCxnSpPr>
          <p:spPr>
            <a:xfrm>
              <a:off x="4294907" y="2614860"/>
              <a:ext cx="1622575" cy="336556"/>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25"/>
            <p:cNvSpPr txBox="1">
              <a:spLocks noChangeArrowheads="1"/>
            </p:cNvSpPr>
            <p:nvPr/>
          </p:nvSpPr>
          <p:spPr bwMode="auto">
            <a:xfrm>
              <a:off x="4308569" y="2274639"/>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8" name="グループ化 77"/>
          <p:cNvGrpSpPr/>
          <p:nvPr/>
        </p:nvGrpSpPr>
        <p:grpSpPr>
          <a:xfrm>
            <a:off x="6228415" y="3297857"/>
            <a:ext cx="1787351" cy="938719"/>
            <a:chOff x="6228415" y="3297857"/>
            <a:chExt cx="1787351" cy="938719"/>
          </a:xfrm>
        </p:grpSpPr>
        <p:sp>
          <p:nvSpPr>
            <p:cNvPr id="9" name="フローチャート: 処理 8"/>
            <p:cNvSpPr/>
            <p:nvPr/>
          </p:nvSpPr>
          <p:spPr>
            <a:xfrm>
              <a:off x="6228415" y="3867244"/>
              <a:ext cx="1787351" cy="369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プラスモイスト</a:t>
              </a:r>
            </a:p>
          </p:txBody>
        </p:sp>
        <p:cxnSp>
          <p:nvCxnSpPr>
            <p:cNvPr id="31" name="直線矢印コネクタ 30"/>
            <p:cNvCxnSpPr/>
            <p:nvPr/>
          </p:nvCxnSpPr>
          <p:spPr>
            <a:xfrm>
              <a:off x="6805536" y="3318247"/>
              <a:ext cx="0" cy="5489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5"/>
            <p:cNvSpPr txBox="1">
              <a:spLocks noChangeArrowheads="1"/>
            </p:cNvSpPr>
            <p:nvPr/>
          </p:nvSpPr>
          <p:spPr bwMode="auto">
            <a:xfrm>
              <a:off x="6805536" y="3297857"/>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7" name="グループ化 76"/>
          <p:cNvGrpSpPr/>
          <p:nvPr/>
        </p:nvGrpSpPr>
        <p:grpSpPr>
          <a:xfrm>
            <a:off x="3871211" y="3317250"/>
            <a:ext cx="2068643" cy="932580"/>
            <a:chOff x="3871211" y="3317250"/>
            <a:chExt cx="2068643" cy="932580"/>
          </a:xfrm>
        </p:grpSpPr>
        <p:sp>
          <p:nvSpPr>
            <p:cNvPr id="8" name="フローチャート: 処理 7"/>
            <p:cNvSpPr/>
            <p:nvPr/>
          </p:nvSpPr>
          <p:spPr>
            <a:xfrm>
              <a:off x="3871211" y="3880498"/>
              <a:ext cx="2068643" cy="36933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ハイドロコロイド</a:t>
              </a:r>
            </a:p>
          </p:txBody>
        </p:sp>
        <p:cxnSp>
          <p:nvCxnSpPr>
            <p:cNvPr id="29" name="直線矢印コネクタ 28"/>
            <p:cNvCxnSpPr/>
            <p:nvPr/>
          </p:nvCxnSpPr>
          <p:spPr>
            <a:xfrm>
              <a:off x="5029428" y="3331501"/>
              <a:ext cx="0" cy="54899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28"/>
            <p:cNvSpPr txBox="1">
              <a:spLocks noChangeArrowheads="1"/>
            </p:cNvSpPr>
            <p:nvPr/>
          </p:nvSpPr>
          <p:spPr bwMode="auto">
            <a:xfrm>
              <a:off x="4422350" y="3317250"/>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81" name="グループ化 80"/>
          <p:cNvGrpSpPr/>
          <p:nvPr/>
        </p:nvGrpSpPr>
        <p:grpSpPr>
          <a:xfrm>
            <a:off x="2242600" y="1960054"/>
            <a:ext cx="1166126" cy="4227336"/>
            <a:chOff x="2242600" y="1960054"/>
            <a:chExt cx="1166126" cy="4227336"/>
          </a:xfrm>
        </p:grpSpPr>
        <p:cxnSp>
          <p:nvCxnSpPr>
            <p:cNvPr id="60" name="カギ線コネクタ 59"/>
            <p:cNvCxnSpPr>
              <a:stCxn id="11" idx="1"/>
            </p:cNvCxnSpPr>
            <p:nvPr/>
          </p:nvCxnSpPr>
          <p:spPr>
            <a:xfrm rot="10800000" flipH="1">
              <a:off x="2621744" y="1960054"/>
              <a:ext cx="786982" cy="4132314"/>
            </a:xfrm>
            <a:prstGeom prst="bentConnector4">
              <a:avLst>
                <a:gd name="adj1" fmla="val -118572"/>
                <a:gd name="adj2" fmla="val 9960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25"/>
            <p:cNvSpPr txBox="1">
              <a:spLocks noChangeArrowheads="1"/>
            </p:cNvSpPr>
            <p:nvPr/>
          </p:nvSpPr>
          <p:spPr bwMode="auto">
            <a:xfrm>
              <a:off x="2242600" y="5787280"/>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82" name="グループ化 81"/>
          <p:cNvGrpSpPr/>
          <p:nvPr/>
        </p:nvGrpSpPr>
        <p:grpSpPr>
          <a:xfrm>
            <a:off x="4792442" y="5756961"/>
            <a:ext cx="3263806" cy="579938"/>
            <a:chOff x="4792442" y="5756961"/>
            <a:chExt cx="3263806" cy="579938"/>
          </a:xfrm>
        </p:grpSpPr>
        <p:sp>
          <p:nvSpPr>
            <p:cNvPr id="13" name="フローチャート: 端子 12"/>
            <p:cNvSpPr/>
            <p:nvPr/>
          </p:nvSpPr>
          <p:spPr>
            <a:xfrm>
              <a:off x="6002595" y="5834581"/>
              <a:ext cx="2053653" cy="50231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被覆終了・遮光</a:t>
              </a:r>
            </a:p>
          </p:txBody>
        </p:sp>
        <p:cxnSp>
          <p:nvCxnSpPr>
            <p:cNvPr id="63" name="直線矢印コネクタ 62"/>
            <p:cNvCxnSpPr/>
            <p:nvPr/>
          </p:nvCxnSpPr>
          <p:spPr>
            <a:xfrm flipV="1">
              <a:off x="4934090" y="6079114"/>
              <a:ext cx="1039831" cy="132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8"/>
            <p:cNvSpPr txBox="1">
              <a:spLocks noChangeArrowheads="1"/>
            </p:cNvSpPr>
            <p:nvPr/>
          </p:nvSpPr>
          <p:spPr bwMode="auto">
            <a:xfrm>
              <a:off x="4792442" y="5756961"/>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spTree>
    <p:extLst>
      <p:ext uri="{BB962C8B-B14F-4D97-AF65-F5344CB8AC3E}">
        <p14:creationId xmlns:p14="http://schemas.microsoft.com/office/powerpoint/2010/main" val="88017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arn(inVertic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arn(inVertic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arn(inVertic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arn(inVertic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arn(inVertical)">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barn(inVertical)">
                                      <p:cBhvr>
                                        <p:cTn id="47" dur="5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barn(inVertical)">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47490"/>
          </a:xfrm>
        </p:spPr>
        <p:txBody>
          <a:bodyPr/>
          <a:lstStyle/>
          <a:p>
            <a:r>
              <a:rPr lang="en-US" altLang="ja-JP" dirty="0"/>
              <a:t>2</a:t>
            </a:r>
            <a:r>
              <a:rPr lang="ja-JP" altLang="en-US" dirty="0"/>
              <a:t>歳</a:t>
            </a:r>
            <a:r>
              <a:rPr lang="en-US" altLang="ja-JP" dirty="0"/>
              <a:t>0</a:t>
            </a:r>
            <a:r>
              <a:rPr lang="ja-JP" altLang="en-US" dirty="0"/>
              <a:t>ヶ月男：公園で転倒</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898" y="1250011"/>
            <a:ext cx="4000500" cy="4251960"/>
          </a:xfrm>
          <a:prstGeom prst="rect">
            <a:avLst/>
          </a:prstGeom>
        </p:spPr>
      </p:pic>
      <p:sp>
        <p:nvSpPr>
          <p:cNvPr id="5" name="テキスト ボックス 4"/>
          <p:cNvSpPr txBox="1"/>
          <p:nvPr/>
        </p:nvSpPr>
        <p:spPr>
          <a:xfrm>
            <a:off x="1444487" y="5658678"/>
            <a:ext cx="3591339" cy="646331"/>
          </a:xfrm>
          <a:prstGeom prst="rect">
            <a:avLst/>
          </a:prstGeom>
          <a:noFill/>
        </p:spPr>
        <p:txBody>
          <a:bodyPr wrap="square" rtlCol="0">
            <a:spAutoFit/>
          </a:bodyPr>
          <a:lstStyle/>
          <a:p>
            <a:r>
              <a:rPr kumimoji="1" lang="ja-JP" altLang="en-US" dirty="0"/>
              <a:t>ハイドロコロイドで被覆。</a:t>
            </a:r>
            <a:endParaRPr kumimoji="1" lang="en-US" altLang="ja-JP" dirty="0"/>
          </a:p>
          <a:p>
            <a:r>
              <a:rPr lang="ja-JP" altLang="en-US" dirty="0"/>
              <a:t>毎日交換</a:t>
            </a:r>
            <a:endParaRPr kumimoji="1" lang="ja-JP" altLang="en-US" dirty="0"/>
          </a:p>
        </p:txBody>
      </p:sp>
      <p:grpSp>
        <p:nvGrpSpPr>
          <p:cNvPr id="7" name="グループ化 6"/>
          <p:cNvGrpSpPr/>
          <p:nvPr/>
        </p:nvGrpSpPr>
        <p:grpSpPr>
          <a:xfrm>
            <a:off x="5264982" y="1250012"/>
            <a:ext cx="3252926" cy="4777998"/>
            <a:chOff x="5264982" y="1250012"/>
            <a:chExt cx="3252926" cy="4777998"/>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982" y="1250012"/>
              <a:ext cx="3252926" cy="4276146"/>
            </a:xfrm>
            <a:prstGeom prst="rect">
              <a:avLst/>
            </a:prstGeom>
          </p:spPr>
        </p:pic>
        <p:sp>
          <p:nvSpPr>
            <p:cNvPr id="6" name="テキスト ボックス 5"/>
            <p:cNvSpPr txBox="1"/>
            <p:nvPr/>
          </p:nvSpPr>
          <p:spPr>
            <a:xfrm>
              <a:off x="6261652" y="5658678"/>
              <a:ext cx="2014330" cy="369332"/>
            </a:xfrm>
            <a:prstGeom prst="rect">
              <a:avLst/>
            </a:prstGeom>
            <a:noFill/>
          </p:spPr>
          <p:txBody>
            <a:bodyPr wrap="square" rtlCol="0">
              <a:spAutoFit/>
            </a:bodyPr>
            <a:lstStyle/>
            <a:p>
              <a:r>
                <a:rPr kumimoji="1" lang="en-US" altLang="ja-JP" dirty="0"/>
                <a:t>3</a:t>
              </a:r>
              <a:r>
                <a:rPr kumimoji="1" lang="ja-JP" altLang="en-US" dirty="0"/>
                <a:t>日後</a:t>
              </a:r>
            </a:p>
          </p:txBody>
        </p:sp>
      </p:grpSp>
    </p:spTree>
    <p:extLst>
      <p:ext uri="{BB962C8B-B14F-4D97-AF65-F5344CB8AC3E}">
        <p14:creationId xmlns:p14="http://schemas.microsoft.com/office/powerpoint/2010/main" val="14158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9144" y="604276"/>
            <a:ext cx="6589200" cy="621886"/>
          </a:xfrm>
        </p:spPr>
        <p:txBody>
          <a:bodyPr>
            <a:normAutofit fontScale="90000"/>
          </a:bodyPr>
          <a:lstStyle/>
          <a:p>
            <a:r>
              <a:rPr lang="en-US" altLang="ja-JP" dirty="0"/>
              <a:t>4</a:t>
            </a:r>
            <a:r>
              <a:rPr lang="ja-JP" altLang="en-US" dirty="0"/>
              <a:t>歳</a:t>
            </a:r>
            <a:r>
              <a:rPr lang="en-US" altLang="ja-JP" dirty="0"/>
              <a:t>1</a:t>
            </a:r>
            <a:r>
              <a:rPr lang="ja-JP" altLang="en-US" dirty="0"/>
              <a:t>ヶ月男：凍結した道路で転倒</a:t>
            </a:r>
            <a:br>
              <a:rPr lang="ja-JP" altLang="en-US" dirty="0"/>
            </a:b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015" y="1226162"/>
            <a:ext cx="1793468" cy="242275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929" y="1196237"/>
            <a:ext cx="2066431" cy="2452679"/>
          </a:xfrm>
          <a:prstGeom prst="rect">
            <a:avLst/>
          </a:prstGeom>
        </p:spPr>
      </p:pic>
      <p:sp>
        <p:nvSpPr>
          <p:cNvPr id="8" name="テキスト ボックス 7"/>
          <p:cNvSpPr txBox="1"/>
          <p:nvPr/>
        </p:nvSpPr>
        <p:spPr>
          <a:xfrm>
            <a:off x="1163015" y="3653091"/>
            <a:ext cx="1533705" cy="369332"/>
          </a:xfrm>
          <a:prstGeom prst="rect">
            <a:avLst/>
          </a:prstGeom>
          <a:noFill/>
        </p:spPr>
        <p:txBody>
          <a:bodyPr wrap="square" rtlCol="0">
            <a:spAutoFit/>
          </a:bodyPr>
          <a:lstStyle/>
          <a:p>
            <a:r>
              <a:rPr kumimoji="1" lang="ja-JP" altLang="en-US" dirty="0"/>
              <a:t>初診時</a:t>
            </a:r>
          </a:p>
        </p:txBody>
      </p:sp>
      <p:sp>
        <p:nvSpPr>
          <p:cNvPr id="10" name="コンテンツ プレースホルダー 8"/>
          <p:cNvSpPr txBox="1">
            <a:spLocks/>
          </p:cNvSpPr>
          <p:nvPr/>
        </p:nvSpPr>
        <p:spPr>
          <a:xfrm>
            <a:off x="5370844" y="1106892"/>
            <a:ext cx="3557116" cy="254202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600" dirty="0"/>
              <a:t>出血してる。受診日は金曜日で次回診察は月曜日と日が空く。</a:t>
            </a:r>
            <a:endParaRPr lang="en-US" altLang="ja-JP" sz="1600" dirty="0"/>
          </a:p>
          <a:p>
            <a:r>
              <a:rPr lang="ja-JP" altLang="en-US" sz="1600" dirty="0"/>
              <a:t>以上から，吸収力が高く，止血能力もあるヘモスタパッドを選択。</a:t>
            </a:r>
            <a:endParaRPr lang="en-US" altLang="ja-JP" sz="1600" dirty="0"/>
          </a:p>
          <a:p>
            <a:r>
              <a:rPr lang="ja-JP" altLang="en-US" sz="1600" dirty="0"/>
              <a:t>下眼瞼・口唇はハイドロコロイドで固定。</a:t>
            </a:r>
            <a:endParaRPr lang="en-US" altLang="ja-JP" sz="1600" dirty="0"/>
          </a:p>
          <a:p>
            <a:r>
              <a:rPr lang="ja-JP" altLang="en-US" sz="1600" dirty="0"/>
              <a:t>翌日からはハイドロコロイド</a:t>
            </a:r>
          </a:p>
        </p:txBody>
      </p:sp>
      <p:grpSp>
        <p:nvGrpSpPr>
          <p:cNvPr id="15" name="グループ化 14"/>
          <p:cNvGrpSpPr/>
          <p:nvPr/>
        </p:nvGrpSpPr>
        <p:grpSpPr>
          <a:xfrm>
            <a:off x="2325662" y="3737103"/>
            <a:ext cx="1629852" cy="2819614"/>
            <a:chOff x="2325662" y="3737103"/>
            <a:chExt cx="1629852" cy="281961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662" y="3737103"/>
              <a:ext cx="1629852" cy="2422754"/>
            </a:xfrm>
            <a:prstGeom prst="rect">
              <a:avLst/>
            </a:prstGeom>
          </p:spPr>
        </p:pic>
        <p:sp>
          <p:nvSpPr>
            <p:cNvPr id="11" name="テキスト ボックス 10"/>
            <p:cNvSpPr txBox="1"/>
            <p:nvPr/>
          </p:nvSpPr>
          <p:spPr>
            <a:xfrm>
              <a:off x="2728407" y="6187385"/>
              <a:ext cx="1027044" cy="369332"/>
            </a:xfrm>
            <a:prstGeom prst="rect">
              <a:avLst/>
            </a:prstGeom>
            <a:noFill/>
          </p:spPr>
          <p:txBody>
            <a:bodyPr wrap="square" rtlCol="0">
              <a:spAutoFit/>
            </a:bodyPr>
            <a:lstStyle/>
            <a:p>
              <a:r>
                <a:rPr kumimoji="1" lang="en-US" altLang="ja-JP" dirty="0"/>
                <a:t>3</a:t>
              </a:r>
              <a:r>
                <a:rPr kumimoji="1" lang="ja-JP" altLang="en-US" dirty="0"/>
                <a:t>日後</a:t>
              </a:r>
            </a:p>
          </p:txBody>
        </p:sp>
      </p:grpSp>
      <p:grpSp>
        <p:nvGrpSpPr>
          <p:cNvPr id="16" name="グループ化 15"/>
          <p:cNvGrpSpPr/>
          <p:nvPr/>
        </p:nvGrpSpPr>
        <p:grpSpPr>
          <a:xfrm>
            <a:off x="4347553" y="3702256"/>
            <a:ext cx="1725047" cy="2867713"/>
            <a:chOff x="4347553" y="3702256"/>
            <a:chExt cx="1725047" cy="2867713"/>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7553" y="3702256"/>
              <a:ext cx="1725047" cy="2457601"/>
            </a:xfrm>
            <a:prstGeom prst="rect">
              <a:avLst/>
            </a:prstGeom>
          </p:spPr>
        </p:pic>
        <p:sp>
          <p:nvSpPr>
            <p:cNvPr id="12" name="テキスト ボックス 11"/>
            <p:cNvSpPr txBox="1"/>
            <p:nvPr/>
          </p:nvSpPr>
          <p:spPr>
            <a:xfrm>
              <a:off x="4629476" y="6200637"/>
              <a:ext cx="1027044" cy="369332"/>
            </a:xfrm>
            <a:prstGeom prst="rect">
              <a:avLst/>
            </a:prstGeom>
            <a:noFill/>
          </p:spPr>
          <p:txBody>
            <a:bodyPr wrap="square" rtlCol="0">
              <a:spAutoFit/>
            </a:bodyPr>
            <a:lstStyle/>
            <a:p>
              <a:r>
                <a:rPr kumimoji="1" lang="en-US" altLang="ja-JP" dirty="0"/>
                <a:t>6</a:t>
              </a:r>
              <a:r>
                <a:rPr kumimoji="1" lang="ja-JP" altLang="en-US" dirty="0"/>
                <a:t>日後</a:t>
              </a:r>
            </a:p>
          </p:txBody>
        </p:sp>
      </p:grpSp>
      <p:grpSp>
        <p:nvGrpSpPr>
          <p:cNvPr id="17" name="グループ化 16"/>
          <p:cNvGrpSpPr/>
          <p:nvPr/>
        </p:nvGrpSpPr>
        <p:grpSpPr>
          <a:xfrm>
            <a:off x="6464640" y="3737103"/>
            <a:ext cx="1611808" cy="2864687"/>
            <a:chOff x="6464640" y="3737103"/>
            <a:chExt cx="1611808" cy="2864687"/>
          </a:xfrm>
        </p:grpSpPr>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4640" y="3737103"/>
              <a:ext cx="1611808" cy="2472564"/>
            </a:xfrm>
            <a:prstGeom prst="rect">
              <a:avLst/>
            </a:prstGeom>
          </p:spPr>
        </p:pic>
        <p:sp>
          <p:nvSpPr>
            <p:cNvPr id="14" name="テキスト ボックス 13"/>
            <p:cNvSpPr txBox="1"/>
            <p:nvPr/>
          </p:nvSpPr>
          <p:spPr>
            <a:xfrm>
              <a:off x="6757022" y="6232458"/>
              <a:ext cx="1027044" cy="369332"/>
            </a:xfrm>
            <a:prstGeom prst="rect">
              <a:avLst/>
            </a:prstGeom>
            <a:noFill/>
          </p:spPr>
          <p:txBody>
            <a:bodyPr wrap="square" rtlCol="0">
              <a:spAutoFit/>
            </a:bodyPr>
            <a:lstStyle/>
            <a:p>
              <a:r>
                <a:rPr kumimoji="1" lang="en-US" altLang="ja-JP" dirty="0"/>
                <a:t>14</a:t>
              </a:r>
              <a:r>
                <a:rPr kumimoji="1" lang="ja-JP" altLang="en-US" dirty="0"/>
                <a:t>日後</a:t>
              </a:r>
            </a:p>
          </p:txBody>
        </p:sp>
      </p:grpSp>
    </p:spTree>
    <p:extLst>
      <p:ext uri="{BB962C8B-B14F-4D97-AF65-F5344CB8AC3E}">
        <p14:creationId xmlns:p14="http://schemas.microsoft.com/office/powerpoint/2010/main" val="16957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657549"/>
          </a:xfrm>
        </p:spPr>
        <p:txBody>
          <a:bodyPr>
            <a:normAutofit fontScale="90000"/>
          </a:bodyPr>
          <a:lstStyle/>
          <a:p>
            <a:r>
              <a:rPr kumimoji="1" lang="en-US" altLang="ja-JP" dirty="0"/>
              <a:t>1</a:t>
            </a:r>
            <a:r>
              <a:rPr kumimoji="1" lang="ja-JP" altLang="en-US" dirty="0"/>
              <a:t>歳</a:t>
            </a:r>
            <a:r>
              <a:rPr kumimoji="1" lang="en-US" altLang="ja-JP" dirty="0"/>
              <a:t>6</a:t>
            </a:r>
            <a:r>
              <a:rPr kumimoji="1" lang="ja-JP" altLang="en-US" dirty="0"/>
              <a:t>ヶ月女児：痂皮がある場合</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125" y="1480820"/>
            <a:ext cx="2137488" cy="3491230"/>
          </a:xfrm>
          <a:prstGeom prst="rect">
            <a:avLst/>
          </a:prstGeom>
        </p:spPr>
      </p:pic>
      <p:sp>
        <p:nvSpPr>
          <p:cNvPr id="9" name="テキスト ボックス 8"/>
          <p:cNvSpPr txBox="1"/>
          <p:nvPr/>
        </p:nvSpPr>
        <p:spPr>
          <a:xfrm>
            <a:off x="1094282" y="5089161"/>
            <a:ext cx="1476531" cy="461665"/>
          </a:xfrm>
          <a:prstGeom prst="rect">
            <a:avLst/>
          </a:prstGeom>
          <a:noFill/>
        </p:spPr>
        <p:txBody>
          <a:bodyPr wrap="square" rtlCol="0">
            <a:spAutoFit/>
          </a:bodyPr>
          <a:lstStyle/>
          <a:p>
            <a:r>
              <a:rPr kumimoji="1" lang="ja-JP" altLang="en-US" sz="2400" dirty="0"/>
              <a:t>前日転倒</a:t>
            </a:r>
          </a:p>
        </p:txBody>
      </p:sp>
      <p:grpSp>
        <p:nvGrpSpPr>
          <p:cNvPr id="2" name="グループ化 1"/>
          <p:cNvGrpSpPr/>
          <p:nvPr/>
        </p:nvGrpSpPr>
        <p:grpSpPr>
          <a:xfrm>
            <a:off x="1000125" y="3226435"/>
            <a:ext cx="4928667" cy="3491230"/>
            <a:chOff x="1000125" y="3226435"/>
            <a:chExt cx="4928667" cy="349123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824" y="3226435"/>
              <a:ext cx="2706968" cy="3491230"/>
            </a:xfrm>
            <a:prstGeom prst="rect">
              <a:avLst/>
            </a:prstGeom>
          </p:spPr>
        </p:pic>
        <p:sp>
          <p:nvSpPr>
            <p:cNvPr id="10" name="テキスト ボックス 9"/>
            <p:cNvSpPr txBox="1"/>
            <p:nvPr/>
          </p:nvSpPr>
          <p:spPr>
            <a:xfrm>
              <a:off x="1000125" y="5898630"/>
              <a:ext cx="2293495" cy="707886"/>
            </a:xfrm>
            <a:prstGeom prst="rect">
              <a:avLst/>
            </a:prstGeom>
            <a:noFill/>
          </p:spPr>
          <p:txBody>
            <a:bodyPr wrap="square" rtlCol="0">
              <a:spAutoFit/>
            </a:bodyPr>
            <a:lstStyle/>
            <a:p>
              <a:pPr algn="ctr"/>
              <a:r>
                <a:rPr kumimoji="1" lang="ja-JP" altLang="en-US" sz="2000" dirty="0"/>
                <a:t>ハイドロコロイド</a:t>
              </a:r>
              <a:br>
                <a:rPr kumimoji="1" lang="en-US" altLang="ja-JP" sz="2000" dirty="0"/>
              </a:br>
              <a:r>
                <a:rPr kumimoji="1" lang="ja-JP" altLang="en-US" sz="2000" dirty="0"/>
                <a:t>で被覆</a:t>
              </a:r>
            </a:p>
          </p:txBody>
        </p:sp>
      </p:grpSp>
      <p:grpSp>
        <p:nvGrpSpPr>
          <p:cNvPr id="3" name="グループ化 2"/>
          <p:cNvGrpSpPr/>
          <p:nvPr/>
        </p:nvGrpSpPr>
        <p:grpSpPr>
          <a:xfrm>
            <a:off x="3125028" y="1480820"/>
            <a:ext cx="4142946" cy="3526524"/>
            <a:chOff x="3125028" y="1480820"/>
            <a:chExt cx="4142946" cy="3526524"/>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308" y="1480820"/>
              <a:ext cx="2692666" cy="3526524"/>
            </a:xfrm>
            <a:prstGeom prst="rect">
              <a:avLst/>
            </a:prstGeom>
          </p:spPr>
        </p:pic>
        <p:sp>
          <p:nvSpPr>
            <p:cNvPr id="11" name="テキスト ボックス 10"/>
            <p:cNvSpPr txBox="1"/>
            <p:nvPr/>
          </p:nvSpPr>
          <p:spPr>
            <a:xfrm>
              <a:off x="3125028" y="1561549"/>
              <a:ext cx="1476531" cy="461665"/>
            </a:xfrm>
            <a:prstGeom prst="rect">
              <a:avLst/>
            </a:prstGeom>
            <a:noFill/>
          </p:spPr>
          <p:txBody>
            <a:bodyPr wrap="square" rtlCol="0">
              <a:spAutoFit/>
            </a:bodyPr>
            <a:lstStyle/>
            <a:p>
              <a:pPr algn="r"/>
              <a:r>
                <a:rPr kumimoji="1" lang="ja-JP" altLang="en-US" sz="2400" dirty="0"/>
                <a:t>翌日</a:t>
              </a:r>
            </a:p>
          </p:txBody>
        </p:sp>
      </p:grpSp>
      <p:grpSp>
        <p:nvGrpSpPr>
          <p:cNvPr id="13" name="グループ化 12"/>
          <p:cNvGrpSpPr/>
          <p:nvPr/>
        </p:nvGrpSpPr>
        <p:grpSpPr>
          <a:xfrm>
            <a:off x="6766083" y="2490939"/>
            <a:ext cx="2077447" cy="4024162"/>
            <a:chOff x="6766083" y="2490939"/>
            <a:chExt cx="2077447" cy="4024162"/>
          </a:xfrm>
        </p:grpSpPr>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6083" y="3006223"/>
              <a:ext cx="2000230" cy="3508878"/>
            </a:xfrm>
            <a:prstGeom prst="rect">
              <a:avLst/>
            </a:prstGeom>
          </p:spPr>
        </p:pic>
        <p:sp>
          <p:nvSpPr>
            <p:cNvPr id="12" name="テキスト ボックス 11"/>
            <p:cNvSpPr txBox="1"/>
            <p:nvPr/>
          </p:nvSpPr>
          <p:spPr>
            <a:xfrm>
              <a:off x="7366999" y="2490939"/>
              <a:ext cx="1476531" cy="461665"/>
            </a:xfrm>
            <a:prstGeom prst="rect">
              <a:avLst/>
            </a:prstGeom>
            <a:noFill/>
          </p:spPr>
          <p:txBody>
            <a:bodyPr wrap="square" rtlCol="0">
              <a:spAutoFit/>
            </a:bodyPr>
            <a:lstStyle/>
            <a:p>
              <a:pPr algn="ctr"/>
              <a:r>
                <a:rPr kumimoji="1" lang="en-US" altLang="ja-JP" sz="2400" dirty="0"/>
                <a:t>2</a:t>
              </a:r>
              <a:r>
                <a:rPr kumimoji="1" lang="ja-JP" altLang="en-US" sz="2400" dirty="0"/>
                <a:t>日後</a:t>
              </a:r>
            </a:p>
          </p:txBody>
        </p:sp>
      </p:grpSp>
    </p:spTree>
    <p:extLst>
      <p:ext uri="{BB962C8B-B14F-4D97-AF65-F5344CB8AC3E}">
        <p14:creationId xmlns:p14="http://schemas.microsoft.com/office/powerpoint/2010/main" val="38784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833987"/>
          </a:xfrm>
        </p:spPr>
        <p:txBody>
          <a:bodyPr/>
          <a:lstStyle/>
          <a:p>
            <a:r>
              <a:rPr kumimoji="1" lang="en-US" altLang="ja-JP" dirty="0"/>
              <a:t>10</a:t>
            </a:r>
            <a:r>
              <a:rPr kumimoji="1" lang="ja-JP" altLang="en-US" dirty="0"/>
              <a:t>歳男：自転車転倒</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404" y="1202303"/>
            <a:ext cx="2377167" cy="3155533"/>
          </a:xfrm>
          <a:prstGeom prst="rect">
            <a:avLst/>
          </a:prstGeom>
        </p:spPr>
      </p:pic>
      <p:sp>
        <p:nvSpPr>
          <p:cNvPr id="6" name="テキスト ボックス 5"/>
          <p:cNvSpPr txBox="1"/>
          <p:nvPr/>
        </p:nvSpPr>
        <p:spPr>
          <a:xfrm>
            <a:off x="1639404" y="4609070"/>
            <a:ext cx="2377167" cy="923330"/>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ハイドロコロイドを貼付</a:t>
            </a:r>
            <a:endParaRPr kumimoji="1" lang="ja-JP" altLang="en-US" dirty="0"/>
          </a:p>
        </p:txBody>
      </p:sp>
      <p:grpSp>
        <p:nvGrpSpPr>
          <p:cNvPr id="9" name="グループ化 8"/>
          <p:cNvGrpSpPr/>
          <p:nvPr/>
        </p:nvGrpSpPr>
        <p:grpSpPr>
          <a:xfrm>
            <a:off x="4137692" y="2054919"/>
            <a:ext cx="2030059" cy="3752355"/>
            <a:chOff x="4137692" y="2054919"/>
            <a:chExt cx="2030059" cy="3752355"/>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692" y="2054919"/>
              <a:ext cx="2030059" cy="3155533"/>
            </a:xfrm>
            <a:prstGeom prst="rect">
              <a:avLst/>
            </a:prstGeom>
          </p:spPr>
        </p:pic>
        <p:sp>
          <p:nvSpPr>
            <p:cNvPr id="7" name="テキスト ボックス 6"/>
            <p:cNvSpPr txBox="1"/>
            <p:nvPr/>
          </p:nvSpPr>
          <p:spPr>
            <a:xfrm>
              <a:off x="4663159" y="5437942"/>
              <a:ext cx="979124" cy="369332"/>
            </a:xfrm>
            <a:prstGeom prst="rect">
              <a:avLst/>
            </a:prstGeom>
            <a:noFill/>
          </p:spPr>
          <p:txBody>
            <a:bodyPr wrap="square" rtlCol="0">
              <a:spAutoFit/>
            </a:bodyPr>
            <a:lstStyle/>
            <a:p>
              <a:r>
                <a:rPr kumimoji="1" lang="en-US" altLang="ja-JP" dirty="0"/>
                <a:t>2</a:t>
              </a:r>
              <a:r>
                <a:rPr kumimoji="1" lang="ja-JP" altLang="en-US" dirty="0"/>
                <a:t>日後</a:t>
              </a:r>
            </a:p>
          </p:txBody>
        </p:sp>
      </p:grpSp>
      <p:grpSp>
        <p:nvGrpSpPr>
          <p:cNvPr id="10" name="グループ化 9"/>
          <p:cNvGrpSpPr/>
          <p:nvPr/>
        </p:nvGrpSpPr>
        <p:grpSpPr>
          <a:xfrm>
            <a:off x="6288872" y="2843425"/>
            <a:ext cx="2366649" cy="3524865"/>
            <a:chOff x="6288872" y="2843425"/>
            <a:chExt cx="2366649" cy="3524865"/>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872" y="3212757"/>
              <a:ext cx="2366649" cy="3155533"/>
            </a:xfrm>
            <a:prstGeom prst="rect">
              <a:avLst/>
            </a:prstGeom>
          </p:spPr>
        </p:pic>
        <p:sp>
          <p:nvSpPr>
            <p:cNvPr id="8" name="テキスト ボックス 7"/>
            <p:cNvSpPr txBox="1"/>
            <p:nvPr/>
          </p:nvSpPr>
          <p:spPr>
            <a:xfrm>
              <a:off x="7072727" y="2843425"/>
              <a:ext cx="979124" cy="369332"/>
            </a:xfrm>
            <a:prstGeom prst="rect">
              <a:avLst/>
            </a:prstGeom>
            <a:noFill/>
          </p:spPr>
          <p:txBody>
            <a:bodyPr wrap="square" rtlCol="0">
              <a:spAutoFit/>
            </a:bodyPr>
            <a:lstStyle/>
            <a:p>
              <a:r>
                <a:rPr kumimoji="1" lang="en-US" altLang="ja-JP" dirty="0"/>
                <a:t>6</a:t>
              </a:r>
              <a:r>
                <a:rPr kumimoji="1" lang="ja-JP" altLang="en-US" dirty="0"/>
                <a:t>日後</a:t>
              </a:r>
            </a:p>
          </p:txBody>
        </p:sp>
      </p:grpSp>
    </p:spTree>
    <p:extLst>
      <p:ext uri="{BB962C8B-B14F-4D97-AF65-F5344CB8AC3E}">
        <p14:creationId xmlns:p14="http://schemas.microsoft.com/office/powerpoint/2010/main" val="1715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3418" y="589474"/>
            <a:ext cx="6589200" cy="1280890"/>
          </a:xfrm>
        </p:spPr>
        <p:txBody>
          <a:bodyPr/>
          <a:lstStyle/>
          <a:p>
            <a:r>
              <a:rPr kumimoji="1" lang="ja-JP" altLang="en-US" dirty="0"/>
              <a:t>なぜ，こんなに速く治るのか？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560" y="1755836"/>
            <a:ext cx="1970838" cy="3019647"/>
          </a:xfrm>
          <a:prstGeom prst="rect">
            <a:avLst/>
          </a:prstGeom>
        </p:spPr>
      </p:pic>
      <p:sp>
        <p:nvSpPr>
          <p:cNvPr id="4" name="吹き出し: 四角形 3"/>
          <p:cNvSpPr/>
          <p:nvPr/>
        </p:nvSpPr>
        <p:spPr>
          <a:xfrm>
            <a:off x="3203468" y="1649127"/>
            <a:ext cx="2512879" cy="647740"/>
          </a:xfrm>
          <a:prstGeom prst="wedgeRectCallout">
            <a:avLst>
              <a:gd name="adj1" fmla="val -87985"/>
              <a:gd name="adj2" fmla="val 20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dirty="0"/>
              <a:t>空気に触れると痛い！</a:t>
            </a:r>
            <a:br>
              <a:rPr kumimoji="1" lang="en-US" altLang="ja-JP" dirty="0"/>
            </a:br>
            <a:r>
              <a:rPr kumimoji="1" lang="ja-JP" altLang="en-US" dirty="0"/>
              <a:t>乾燥すると痛い！</a:t>
            </a:r>
          </a:p>
        </p:txBody>
      </p:sp>
      <p:sp>
        <p:nvSpPr>
          <p:cNvPr id="5" name="吹き出し: 四角形 4"/>
          <p:cNvSpPr/>
          <p:nvPr/>
        </p:nvSpPr>
        <p:spPr>
          <a:xfrm>
            <a:off x="5982714" y="2513086"/>
            <a:ext cx="3069464" cy="369332"/>
          </a:xfrm>
          <a:prstGeom prst="wedgeRectCallout">
            <a:avLst>
              <a:gd name="adj1" fmla="val -57258"/>
              <a:gd name="adj2" fmla="val -16878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空気を遮断すると痛くない</a:t>
            </a:r>
          </a:p>
        </p:txBody>
      </p:sp>
      <p:sp>
        <p:nvSpPr>
          <p:cNvPr id="6" name="吹き出し: 四角形 5"/>
          <p:cNvSpPr/>
          <p:nvPr/>
        </p:nvSpPr>
        <p:spPr>
          <a:xfrm>
            <a:off x="3673188" y="3578963"/>
            <a:ext cx="3319893" cy="369332"/>
          </a:xfrm>
          <a:prstGeom prst="wedgeRectCallout">
            <a:avLst>
              <a:gd name="adj1" fmla="val -98311"/>
              <a:gd name="adj2" fmla="val -3934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a:t>乾燥させると皮膚細胞は死ぬ</a:t>
            </a:r>
          </a:p>
        </p:txBody>
      </p:sp>
      <p:sp>
        <p:nvSpPr>
          <p:cNvPr id="8" name="テキスト ボックス 7"/>
          <p:cNvSpPr txBox="1"/>
          <p:nvPr/>
        </p:nvSpPr>
        <p:spPr>
          <a:xfrm>
            <a:off x="2697989" y="5292911"/>
            <a:ext cx="4280057" cy="830997"/>
          </a:xfrm>
          <a:prstGeom prst="rect">
            <a:avLst/>
          </a:prstGeom>
          <a:solidFill>
            <a:srgbClr val="FFFF00"/>
          </a:solidFill>
          <a:ln>
            <a:solidFill>
              <a:schemeClr val="accent1">
                <a:shade val="50000"/>
              </a:schemeClr>
            </a:solidFill>
          </a:ln>
        </p:spPr>
        <p:txBody>
          <a:bodyPr wrap="square" rtlCol="0">
            <a:spAutoFit/>
          </a:bodyPr>
          <a:lstStyle/>
          <a:p>
            <a:pPr algn="ctr"/>
            <a:r>
              <a:rPr kumimoji="1" lang="ja-JP" altLang="en-US" sz="2400" dirty="0">
                <a:solidFill>
                  <a:srgbClr val="FF0000"/>
                </a:solidFill>
              </a:rPr>
              <a:t>創面の乾燥を防ぐと</a:t>
            </a:r>
            <a:br>
              <a:rPr kumimoji="1" lang="en-US" altLang="ja-JP" sz="2400" dirty="0">
                <a:solidFill>
                  <a:srgbClr val="FF0000"/>
                </a:solidFill>
              </a:rPr>
            </a:br>
            <a:r>
              <a:rPr kumimoji="1" lang="ja-JP" altLang="en-US" sz="2400" dirty="0">
                <a:solidFill>
                  <a:srgbClr val="FF0000"/>
                </a:solidFill>
              </a:rPr>
              <a:t>痛みが和らぎ，速く治る</a:t>
            </a:r>
          </a:p>
        </p:txBody>
      </p:sp>
      <p:sp>
        <p:nvSpPr>
          <p:cNvPr id="12" name="吹き出し: 四角形 11"/>
          <p:cNvSpPr/>
          <p:nvPr/>
        </p:nvSpPr>
        <p:spPr>
          <a:xfrm>
            <a:off x="5770669" y="4267851"/>
            <a:ext cx="3167802" cy="646331"/>
          </a:xfrm>
          <a:prstGeom prst="wedgeRectCallout">
            <a:avLst>
              <a:gd name="adj1" fmla="val -34568"/>
              <a:gd name="adj2" fmla="val -9694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dirty="0"/>
              <a:t>空気を遮断すると皮膚細胞は死なない。速く治る</a:t>
            </a:r>
          </a:p>
        </p:txBody>
      </p:sp>
    </p:spTree>
    <p:extLst>
      <p:ext uri="{BB962C8B-B14F-4D97-AF65-F5344CB8AC3E}">
        <p14:creationId xmlns:p14="http://schemas.microsoft.com/office/powerpoint/2010/main" val="14561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85</a:t>
            </a:r>
            <a:r>
              <a:rPr kumimoji="1" lang="ja-JP" altLang="en-US" dirty="0"/>
              <a:t>歳男性：高齢者でも治る</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460" y="1333500"/>
            <a:ext cx="2738866" cy="4514850"/>
          </a:xfrm>
          <a:prstGeom prst="rect">
            <a:avLst/>
          </a:prstGeom>
        </p:spPr>
      </p:pic>
      <p:sp>
        <p:nvSpPr>
          <p:cNvPr id="6" name="テキスト ボックス 5"/>
          <p:cNvSpPr txBox="1"/>
          <p:nvPr/>
        </p:nvSpPr>
        <p:spPr>
          <a:xfrm>
            <a:off x="1753705" y="5991225"/>
            <a:ext cx="1008545" cy="461665"/>
          </a:xfrm>
          <a:prstGeom prst="rect">
            <a:avLst/>
          </a:prstGeom>
          <a:noFill/>
        </p:spPr>
        <p:txBody>
          <a:bodyPr wrap="square" rtlCol="0">
            <a:spAutoFit/>
          </a:bodyPr>
          <a:lstStyle/>
          <a:p>
            <a:r>
              <a:rPr kumimoji="1" lang="ja-JP" altLang="en-US" sz="2400" dirty="0"/>
              <a:t>転倒</a:t>
            </a:r>
          </a:p>
        </p:txBody>
      </p:sp>
      <p:grpSp>
        <p:nvGrpSpPr>
          <p:cNvPr id="9" name="グループ化 8"/>
          <p:cNvGrpSpPr/>
          <p:nvPr/>
        </p:nvGrpSpPr>
        <p:grpSpPr>
          <a:xfrm>
            <a:off x="3971925" y="1690986"/>
            <a:ext cx="2893609" cy="4976515"/>
            <a:chOff x="3971925" y="1690986"/>
            <a:chExt cx="2893609" cy="4976515"/>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925" y="2152651"/>
              <a:ext cx="2893609" cy="4514850"/>
            </a:xfrm>
            <a:prstGeom prst="rect">
              <a:avLst/>
            </a:prstGeom>
          </p:spPr>
        </p:pic>
        <p:sp>
          <p:nvSpPr>
            <p:cNvPr id="7" name="テキスト ボックス 6"/>
            <p:cNvSpPr txBox="1"/>
            <p:nvPr/>
          </p:nvSpPr>
          <p:spPr>
            <a:xfrm>
              <a:off x="4487682" y="1690986"/>
              <a:ext cx="1008545" cy="461665"/>
            </a:xfrm>
            <a:prstGeom prst="rect">
              <a:avLst/>
            </a:prstGeom>
            <a:noFill/>
          </p:spPr>
          <p:txBody>
            <a:bodyPr wrap="square" rtlCol="0">
              <a:spAutoFit/>
            </a:bodyPr>
            <a:lstStyle/>
            <a:p>
              <a:r>
                <a:rPr kumimoji="1" lang="ja-JP" altLang="en-US" sz="2400" dirty="0"/>
                <a:t>翌日</a:t>
              </a:r>
            </a:p>
          </p:txBody>
        </p:sp>
      </p:grpSp>
      <p:grpSp>
        <p:nvGrpSpPr>
          <p:cNvPr id="10" name="グループ化 9"/>
          <p:cNvGrpSpPr/>
          <p:nvPr/>
        </p:nvGrpSpPr>
        <p:grpSpPr>
          <a:xfrm>
            <a:off x="6122584" y="1264555"/>
            <a:ext cx="2645272" cy="5043964"/>
            <a:chOff x="6122584" y="1264555"/>
            <a:chExt cx="2645272" cy="504396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584" y="1264555"/>
              <a:ext cx="2645272" cy="4436558"/>
            </a:xfrm>
            <a:prstGeom prst="rect">
              <a:avLst/>
            </a:prstGeom>
          </p:spPr>
        </p:pic>
        <p:sp>
          <p:nvSpPr>
            <p:cNvPr id="8" name="テキスト ボックス 7"/>
            <p:cNvSpPr txBox="1"/>
            <p:nvPr/>
          </p:nvSpPr>
          <p:spPr>
            <a:xfrm>
              <a:off x="7240407" y="5846854"/>
              <a:ext cx="1008545" cy="461665"/>
            </a:xfrm>
            <a:prstGeom prst="rect">
              <a:avLst/>
            </a:prstGeom>
            <a:noFill/>
          </p:spPr>
          <p:txBody>
            <a:bodyPr wrap="square" rtlCol="0">
              <a:spAutoFit/>
            </a:bodyPr>
            <a:lstStyle/>
            <a:p>
              <a:r>
                <a:rPr kumimoji="1" lang="en-US" altLang="ja-JP" sz="2400" dirty="0"/>
                <a:t>7</a:t>
              </a:r>
              <a:r>
                <a:rPr kumimoji="1" lang="ja-JP" altLang="en-US" sz="2400" dirty="0"/>
                <a:t>日後</a:t>
              </a:r>
            </a:p>
          </p:txBody>
        </p:sp>
      </p:grpSp>
    </p:spTree>
    <p:extLst>
      <p:ext uri="{BB962C8B-B14F-4D97-AF65-F5344CB8AC3E}">
        <p14:creationId xmlns:p14="http://schemas.microsoft.com/office/powerpoint/2010/main" val="30680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2747" y="2372512"/>
            <a:ext cx="6591985" cy="1468800"/>
          </a:xfrm>
        </p:spPr>
        <p:txBody>
          <a:bodyPr/>
          <a:lstStyle/>
          <a:p>
            <a:r>
              <a:rPr kumimoji="1" lang="ja-JP" altLang="en-US" sz="3600" dirty="0"/>
              <a:t>深い皮膚欠損</a:t>
            </a:r>
            <a:r>
              <a:rPr kumimoji="1" lang="ja-JP" altLang="en-US" sz="2800" dirty="0"/>
              <a:t>（皮膚軟部組織欠損）</a:t>
            </a:r>
          </a:p>
        </p:txBody>
      </p:sp>
      <p:sp>
        <p:nvSpPr>
          <p:cNvPr id="3" name="テキスト プレースホルダー 2"/>
          <p:cNvSpPr>
            <a:spLocks noGrp="1"/>
          </p:cNvSpPr>
          <p:nvPr>
            <p:ph type="body" idx="1"/>
          </p:nvPr>
        </p:nvSpPr>
        <p:spPr>
          <a:xfrm>
            <a:off x="1942415" y="4172164"/>
            <a:ext cx="6591985" cy="860400"/>
          </a:xfrm>
        </p:spPr>
        <p:txBody>
          <a:bodyPr/>
          <a:lstStyle/>
          <a:p>
            <a:endParaRPr kumimoji="1" lang="ja-JP" altLang="en-US" dirty="0"/>
          </a:p>
        </p:txBody>
      </p:sp>
    </p:spTree>
    <p:extLst>
      <p:ext uri="{BB962C8B-B14F-4D97-AF65-F5344CB8AC3E}">
        <p14:creationId xmlns:p14="http://schemas.microsoft.com/office/powerpoint/2010/main" val="72189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9372" y="613836"/>
            <a:ext cx="6589199" cy="1280890"/>
          </a:xfrm>
        </p:spPr>
        <p:txBody>
          <a:bodyPr/>
          <a:lstStyle/>
          <a:p>
            <a:r>
              <a:rPr kumimoji="1" lang="en-US" altLang="ja-JP" dirty="0"/>
              <a:t>70</a:t>
            </a:r>
            <a:r>
              <a:rPr kumimoji="1" lang="ja-JP" altLang="en-US" dirty="0"/>
              <a:t>歳男：前腕皮膚広範欠損</a:t>
            </a:r>
          </a:p>
        </p:txBody>
      </p:sp>
      <p:sp>
        <p:nvSpPr>
          <p:cNvPr id="3" name="コンテンツ プレースホルダー 2"/>
          <p:cNvSpPr>
            <a:spLocks noGrp="1"/>
          </p:cNvSpPr>
          <p:nvPr>
            <p:ph idx="1"/>
          </p:nvPr>
        </p:nvSpPr>
        <p:spPr>
          <a:xfrm>
            <a:off x="4371654" y="1360152"/>
            <a:ext cx="4060004" cy="4713737"/>
          </a:xfrm>
        </p:spPr>
        <p:txBody>
          <a:bodyPr/>
          <a:lstStyle/>
          <a:p>
            <a:r>
              <a:rPr lang="en-US" altLang="ja-JP" dirty="0"/>
              <a:t>7</a:t>
            </a:r>
            <a:r>
              <a:rPr lang="ja-JP" altLang="en-US" dirty="0"/>
              <a:t>月</a:t>
            </a:r>
            <a:r>
              <a:rPr lang="en-US" altLang="ja-JP" dirty="0"/>
              <a:t>2</a:t>
            </a:r>
            <a:r>
              <a:rPr lang="ja-JP" altLang="en-US" dirty="0"/>
              <a:t>日，関越自動車道をトラックで走行中に大型トラックに追突されて横転。</a:t>
            </a:r>
            <a:endParaRPr lang="en-US" altLang="ja-JP" dirty="0"/>
          </a:p>
          <a:p>
            <a:r>
              <a:rPr lang="ja-JP" altLang="en-US" dirty="0"/>
              <a:t>〇〇大学付属△△病院に救急搬送され入院。</a:t>
            </a:r>
            <a:endParaRPr lang="en-US" altLang="ja-JP" dirty="0"/>
          </a:p>
          <a:p>
            <a:r>
              <a:rPr lang="ja-JP" altLang="en-US" dirty="0"/>
              <a:t>右前腕挫滅創，右鎖骨骨折</a:t>
            </a:r>
            <a:endParaRPr lang="en-US" altLang="ja-JP" dirty="0"/>
          </a:p>
          <a:p>
            <a:r>
              <a:rPr lang="ja-JP" altLang="en-US" dirty="0"/>
              <a:t>前腕は全身麻酔下にデブリードマンを行いハイドロサイト</a:t>
            </a:r>
            <a:r>
              <a:rPr lang="en-US" altLang="ja-JP" baseline="30000" dirty="0"/>
              <a:t>®</a:t>
            </a:r>
            <a:r>
              <a:rPr lang="ja-JP" altLang="en-US" dirty="0"/>
              <a:t>で被覆。</a:t>
            </a:r>
            <a:endParaRPr lang="en-US" altLang="ja-JP" dirty="0"/>
          </a:p>
          <a:p>
            <a:r>
              <a:rPr lang="ja-JP" altLang="en-US" dirty="0"/>
              <a:t>当科への紹介状を持参し，</a:t>
            </a:r>
            <a:r>
              <a:rPr lang="en-US" altLang="ja-JP" dirty="0"/>
              <a:t>7</a:t>
            </a:r>
            <a:r>
              <a:rPr lang="ja-JP" altLang="en-US" dirty="0"/>
              <a:t>月</a:t>
            </a:r>
            <a:r>
              <a:rPr lang="en-US" altLang="ja-JP" dirty="0"/>
              <a:t>8</a:t>
            </a:r>
            <a:r>
              <a:rPr lang="ja-JP" altLang="en-US" dirty="0"/>
              <a:t>日，当科受診。</a:t>
            </a:r>
            <a:endParaRPr lang="en-US" altLang="ja-JP" dirty="0"/>
          </a:p>
          <a:p>
            <a:r>
              <a:rPr kumimoji="1" lang="ja-JP" altLang="en-US" dirty="0"/>
              <a:t>穴あきポリ袋で創部を被覆し，その上を吸収シート（ペット用シート）で覆った。</a:t>
            </a:r>
            <a:endParaRPr kumimoji="1" lang="en-US" altLang="ja-JP" dirty="0"/>
          </a:p>
          <a:p>
            <a:r>
              <a:rPr lang="ja-JP" altLang="en-US" dirty="0"/>
              <a:t>抗生剤投与なし。</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219" y="1360153"/>
            <a:ext cx="2027253" cy="4963274"/>
          </a:xfrm>
          <a:prstGeom prst="rect">
            <a:avLst/>
          </a:prstGeom>
        </p:spPr>
      </p:pic>
      <p:sp>
        <p:nvSpPr>
          <p:cNvPr id="5" name="吹き出し: 四角形 4"/>
          <p:cNvSpPr/>
          <p:nvPr/>
        </p:nvSpPr>
        <p:spPr>
          <a:xfrm>
            <a:off x="615917" y="2288478"/>
            <a:ext cx="1174980" cy="369332"/>
          </a:xfrm>
          <a:prstGeom prst="wedgeRectCallout">
            <a:avLst>
              <a:gd name="adj1" fmla="val 115357"/>
              <a:gd name="adj2" fmla="val -128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肘関節</a:t>
            </a:r>
          </a:p>
        </p:txBody>
      </p:sp>
      <p:sp>
        <p:nvSpPr>
          <p:cNvPr id="6" name="吹き出し: 四角形 5"/>
          <p:cNvSpPr/>
          <p:nvPr/>
        </p:nvSpPr>
        <p:spPr>
          <a:xfrm>
            <a:off x="512008" y="3345425"/>
            <a:ext cx="1174980" cy="369332"/>
          </a:xfrm>
          <a:prstGeom prst="wedgeRectCallout">
            <a:avLst>
              <a:gd name="adj1" fmla="val 134813"/>
              <a:gd name="adj2" fmla="val -126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筋肉露出</a:t>
            </a:r>
          </a:p>
        </p:txBody>
      </p:sp>
      <p:sp>
        <p:nvSpPr>
          <p:cNvPr id="7" name="吹き出し: 四角形 6"/>
          <p:cNvSpPr/>
          <p:nvPr/>
        </p:nvSpPr>
        <p:spPr>
          <a:xfrm>
            <a:off x="512008" y="3841790"/>
            <a:ext cx="1174980" cy="369332"/>
          </a:xfrm>
          <a:prstGeom prst="wedgeRectCallout">
            <a:avLst>
              <a:gd name="adj1" fmla="val 156922"/>
              <a:gd name="adj2" fmla="val 204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筋肉露出</a:t>
            </a:r>
          </a:p>
        </p:txBody>
      </p:sp>
    </p:spTree>
    <p:extLst>
      <p:ext uri="{BB962C8B-B14F-4D97-AF65-F5344CB8AC3E}">
        <p14:creationId xmlns:p14="http://schemas.microsoft.com/office/powerpoint/2010/main" val="67334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Vertical)">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850412" y="2248170"/>
            <a:ext cx="1232947" cy="3661409"/>
            <a:chOff x="804578" y="1336431"/>
            <a:chExt cx="1232947" cy="3661409"/>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78" y="1336431"/>
              <a:ext cx="1232947" cy="3179298"/>
            </a:xfrm>
            <a:prstGeom prst="rect">
              <a:avLst/>
            </a:prstGeom>
          </p:spPr>
        </p:pic>
        <p:sp>
          <p:nvSpPr>
            <p:cNvPr id="10" name="テキスト ボックス 9"/>
            <p:cNvSpPr txBox="1"/>
            <p:nvPr/>
          </p:nvSpPr>
          <p:spPr>
            <a:xfrm>
              <a:off x="823529" y="4628508"/>
              <a:ext cx="1195043" cy="369332"/>
            </a:xfrm>
            <a:prstGeom prst="rect">
              <a:avLst/>
            </a:prstGeom>
            <a:noFill/>
          </p:spPr>
          <p:txBody>
            <a:bodyPr wrap="square" rtlCol="0">
              <a:spAutoFit/>
            </a:bodyPr>
            <a:lstStyle/>
            <a:p>
              <a:pPr algn="ctr"/>
              <a:r>
                <a:rPr kumimoji="1" lang="en-US" altLang="ja-JP" dirty="0"/>
                <a:t>5</a:t>
              </a:r>
              <a:r>
                <a:rPr kumimoji="1" lang="ja-JP" altLang="en-US" dirty="0"/>
                <a:t>日後</a:t>
              </a:r>
            </a:p>
          </p:txBody>
        </p:sp>
      </p:grpSp>
      <p:grpSp>
        <p:nvGrpSpPr>
          <p:cNvPr id="17" name="グループ化 16"/>
          <p:cNvGrpSpPr/>
          <p:nvPr/>
        </p:nvGrpSpPr>
        <p:grpSpPr>
          <a:xfrm>
            <a:off x="2135740" y="2248170"/>
            <a:ext cx="1384641" cy="3661409"/>
            <a:chOff x="2089906" y="1336431"/>
            <a:chExt cx="1384641" cy="3661409"/>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906" y="1336431"/>
              <a:ext cx="1384641" cy="3179298"/>
            </a:xfrm>
            <a:prstGeom prst="rect">
              <a:avLst/>
            </a:prstGeom>
          </p:spPr>
        </p:pic>
        <p:sp>
          <p:nvSpPr>
            <p:cNvPr id="11" name="テキスト ボックス 10"/>
            <p:cNvSpPr txBox="1"/>
            <p:nvPr/>
          </p:nvSpPr>
          <p:spPr>
            <a:xfrm>
              <a:off x="2184704" y="4628508"/>
              <a:ext cx="1195043" cy="369332"/>
            </a:xfrm>
            <a:prstGeom prst="rect">
              <a:avLst/>
            </a:prstGeom>
            <a:noFill/>
          </p:spPr>
          <p:txBody>
            <a:bodyPr wrap="square" rtlCol="0">
              <a:spAutoFit/>
            </a:bodyPr>
            <a:lstStyle/>
            <a:p>
              <a:pPr algn="ctr"/>
              <a:r>
                <a:rPr lang="en-US" altLang="ja-JP" dirty="0"/>
                <a:t>14</a:t>
              </a:r>
              <a:r>
                <a:rPr kumimoji="1" lang="ja-JP" altLang="en-US" dirty="0"/>
                <a:t>日後</a:t>
              </a:r>
            </a:p>
          </p:txBody>
        </p:sp>
      </p:grpSp>
      <p:grpSp>
        <p:nvGrpSpPr>
          <p:cNvPr id="18" name="グループ化 17"/>
          <p:cNvGrpSpPr/>
          <p:nvPr/>
        </p:nvGrpSpPr>
        <p:grpSpPr>
          <a:xfrm>
            <a:off x="3572762" y="2248170"/>
            <a:ext cx="1279802" cy="3661409"/>
            <a:chOff x="3526928" y="1336431"/>
            <a:chExt cx="1279802" cy="3661409"/>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928" y="1336431"/>
              <a:ext cx="1279802" cy="3179298"/>
            </a:xfrm>
            <a:prstGeom prst="rect">
              <a:avLst/>
            </a:prstGeom>
          </p:spPr>
        </p:pic>
        <p:sp>
          <p:nvSpPr>
            <p:cNvPr id="12" name="テキスト ボックス 11"/>
            <p:cNvSpPr txBox="1"/>
            <p:nvPr/>
          </p:nvSpPr>
          <p:spPr>
            <a:xfrm>
              <a:off x="3569307" y="4628508"/>
              <a:ext cx="1195043" cy="369332"/>
            </a:xfrm>
            <a:prstGeom prst="rect">
              <a:avLst/>
            </a:prstGeom>
            <a:noFill/>
          </p:spPr>
          <p:txBody>
            <a:bodyPr wrap="square" rtlCol="0">
              <a:spAutoFit/>
            </a:bodyPr>
            <a:lstStyle/>
            <a:p>
              <a:pPr algn="ctr"/>
              <a:r>
                <a:rPr lang="en-US" altLang="ja-JP" dirty="0"/>
                <a:t>22</a:t>
              </a:r>
              <a:r>
                <a:rPr kumimoji="1" lang="ja-JP" altLang="en-US" dirty="0"/>
                <a:t>日後</a:t>
              </a:r>
            </a:p>
          </p:txBody>
        </p:sp>
      </p:grpSp>
      <p:grpSp>
        <p:nvGrpSpPr>
          <p:cNvPr id="19" name="グループ化 18"/>
          <p:cNvGrpSpPr/>
          <p:nvPr/>
        </p:nvGrpSpPr>
        <p:grpSpPr>
          <a:xfrm>
            <a:off x="4904945" y="2248170"/>
            <a:ext cx="1248015" cy="3671146"/>
            <a:chOff x="4859111" y="1336431"/>
            <a:chExt cx="1248015" cy="3671146"/>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111" y="1336431"/>
              <a:ext cx="1248015" cy="3179298"/>
            </a:xfrm>
            <a:prstGeom prst="rect">
              <a:avLst/>
            </a:prstGeom>
          </p:spPr>
        </p:pic>
        <p:sp>
          <p:nvSpPr>
            <p:cNvPr id="13" name="テキスト ボックス 12"/>
            <p:cNvSpPr txBox="1"/>
            <p:nvPr/>
          </p:nvSpPr>
          <p:spPr>
            <a:xfrm>
              <a:off x="4885596" y="4638245"/>
              <a:ext cx="1195043" cy="369332"/>
            </a:xfrm>
            <a:prstGeom prst="rect">
              <a:avLst/>
            </a:prstGeom>
            <a:noFill/>
          </p:spPr>
          <p:txBody>
            <a:bodyPr wrap="square" rtlCol="0">
              <a:spAutoFit/>
            </a:bodyPr>
            <a:lstStyle/>
            <a:p>
              <a:pPr algn="ctr"/>
              <a:r>
                <a:rPr lang="en-US" altLang="ja-JP" dirty="0"/>
                <a:t>33</a:t>
              </a:r>
              <a:r>
                <a:rPr kumimoji="1" lang="ja-JP" altLang="en-US" dirty="0"/>
                <a:t>日後</a:t>
              </a:r>
            </a:p>
          </p:txBody>
        </p:sp>
      </p:grpSp>
      <p:grpSp>
        <p:nvGrpSpPr>
          <p:cNvPr id="20" name="グループ化 19"/>
          <p:cNvGrpSpPr/>
          <p:nvPr/>
        </p:nvGrpSpPr>
        <p:grpSpPr>
          <a:xfrm>
            <a:off x="6205341" y="2248170"/>
            <a:ext cx="1335158" cy="3661409"/>
            <a:chOff x="6159507" y="1336431"/>
            <a:chExt cx="1335158" cy="3661409"/>
          </a:xfrm>
        </p:grpSpPr>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9507" y="1336431"/>
              <a:ext cx="1335158" cy="3179298"/>
            </a:xfrm>
            <a:prstGeom prst="rect">
              <a:avLst/>
            </a:prstGeom>
          </p:spPr>
        </p:pic>
        <p:sp>
          <p:nvSpPr>
            <p:cNvPr id="14" name="テキスト ボックス 13"/>
            <p:cNvSpPr txBox="1"/>
            <p:nvPr/>
          </p:nvSpPr>
          <p:spPr>
            <a:xfrm>
              <a:off x="6229564" y="4628508"/>
              <a:ext cx="1195043" cy="369332"/>
            </a:xfrm>
            <a:prstGeom prst="rect">
              <a:avLst/>
            </a:prstGeom>
            <a:noFill/>
          </p:spPr>
          <p:txBody>
            <a:bodyPr wrap="square" rtlCol="0">
              <a:spAutoFit/>
            </a:bodyPr>
            <a:lstStyle/>
            <a:p>
              <a:pPr algn="ctr"/>
              <a:r>
                <a:rPr lang="en-US" altLang="ja-JP" dirty="0"/>
                <a:t>68</a:t>
              </a:r>
              <a:r>
                <a:rPr kumimoji="1" lang="ja-JP" altLang="en-US" dirty="0"/>
                <a:t>日後</a:t>
              </a:r>
            </a:p>
          </p:txBody>
        </p:sp>
      </p:grpSp>
      <p:grpSp>
        <p:nvGrpSpPr>
          <p:cNvPr id="21" name="グループ化 20"/>
          <p:cNvGrpSpPr/>
          <p:nvPr/>
        </p:nvGrpSpPr>
        <p:grpSpPr>
          <a:xfrm>
            <a:off x="7619401" y="2248170"/>
            <a:ext cx="1234878" cy="3671146"/>
            <a:chOff x="7573567" y="1336431"/>
            <a:chExt cx="1234878" cy="3671146"/>
          </a:xfrm>
        </p:grpSpPr>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3567" y="1336431"/>
              <a:ext cx="1234878" cy="3179298"/>
            </a:xfrm>
            <a:prstGeom prst="rect">
              <a:avLst/>
            </a:prstGeom>
          </p:spPr>
        </p:pic>
        <p:sp>
          <p:nvSpPr>
            <p:cNvPr id="15" name="テキスト ボックス 14"/>
            <p:cNvSpPr txBox="1"/>
            <p:nvPr/>
          </p:nvSpPr>
          <p:spPr>
            <a:xfrm>
              <a:off x="7593484" y="4638245"/>
              <a:ext cx="1195043" cy="369332"/>
            </a:xfrm>
            <a:prstGeom prst="rect">
              <a:avLst/>
            </a:prstGeom>
            <a:noFill/>
          </p:spPr>
          <p:txBody>
            <a:bodyPr wrap="square" rtlCol="0">
              <a:spAutoFit/>
            </a:bodyPr>
            <a:lstStyle/>
            <a:p>
              <a:pPr algn="ctr"/>
              <a:r>
                <a:rPr lang="en-US" altLang="ja-JP" dirty="0"/>
                <a:t>131</a:t>
              </a:r>
              <a:r>
                <a:rPr kumimoji="1" lang="ja-JP" altLang="en-US" dirty="0"/>
                <a:t>日後</a:t>
              </a:r>
            </a:p>
          </p:txBody>
        </p:sp>
      </p:gr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3813550" y="-743427"/>
            <a:ext cx="1550069" cy="3794997"/>
          </a:xfrm>
          <a:prstGeom prst="rect">
            <a:avLst/>
          </a:prstGeom>
        </p:spPr>
      </p:pic>
      <p:sp>
        <p:nvSpPr>
          <p:cNvPr id="23" name="テキスト ボックス 22"/>
          <p:cNvSpPr txBox="1"/>
          <p:nvPr/>
        </p:nvSpPr>
        <p:spPr>
          <a:xfrm>
            <a:off x="6571362" y="966516"/>
            <a:ext cx="1558744" cy="369332"/>
          </a:xfrm>
          <a:prstGeom prst="rect">
            <a:avLst/>
          </a:prstGeom>
          <a:noFill/>
        </p:spPr>
        <p:txBody>
          <a:bodyPr wrap="square" rtlCol="0">
            <a:spAutoFit/>
          </a:bodyPr>
          <a:lstStyle/>
          <a:p>
            <a:r>
              <a:rPr lang="ja-JP" altLang="en-US" dirty="0"/>
              <a:t>初診時の状態</a:t>
            </a:r>
            <a:endParaRPr kumimoji="1" lang="ja-JP" altLang="en-US" dirty="0"/>
          </a:p>
        </p:txBody>
      </p:sp>
    </p:spTree>
    <p:extLst>
      <p:ext uri="{BB962C8B-B14F-4D97-AF65-F5344CB8AC3E}">
        <p14:creationId xmlns:p14="http://schemas.microsoft.com/office/powerpoint/2010/main" val="65428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810795"/>
          </a:xfrm>
        </p:spPr>
        <p:txBody>
          <a:bodyPr/>
          <a:lstStyle/>
          <a:p>
            <a:r>
              <a:rPr kumimoji="1" lang="en-US" altLang="ja-JP" dirty="0"/>
              <a:t>1</a:t>
            </a:r>
            <a:r>
              <a:rPr kumimoji="1" lang="ja-JP" altLang="en-US" dirty="0"/>
              <a:t>歳</a:t>
            </a:r>
            <a:r>
              <a:rPr kumimoji="1" lang="en-US" altLang="ja-JP" dirty="0"/>
              <a:t>7</a:t>
            </a:r>
            <a:r>
              <a:rPr kumimoji="1" lang="ja-JP" altLang="en-US" dirty="0"/>
              <a:t>ヶ月男：前額部創離開</a:t>
            </a:r>
          </a:p>
        </p:txBody>
      </p:sp>
      <p:sp>
        <p:nvSpPr>
          <p:cNvPr id="3" name="コンテンツ プレースホルダー 2"/>
          <p:cNvSpPr>
            <a:spLocks noGrp="1"/>
          </p:cNvSpPr>
          <p:nvPr>
            <p:ph idx="1"/>
          </p:nvPr>
        </p:nvSpPr>
        <p:spPr>
          <a:xfrm>
            <a:off x="4263775" y="1434905"/>
            <a:ext cx="4270625" cy="4972692"/>
          </a:xfrm>
        </p:spPr>
        <p:txBody>
          <a:bodyPr>
            <a:normAutofit lnSpcReduction="10000"/>
          </a:bodyPr>
          <a:lstStyle/>
          <a:p>
            <a:r>
              <a:rPr lang="ja-JP" altLang="en-US" dirty="0"/>
              <a:t>愛媛に帰省中に転倒して前額部裂創。</a:t>
            </a:r>
            <a:endParaRPr lang="en-US" altLang="ja-JP" dirty="0"/>
          </a:p>
          <a:p>
            <a:r>
              <a:rPr lang="ja-JP" altLang="en-US" dirty="0"/>
              <a:t>〇〇総合病院救急室を受診し，テーピングで治療。</a:t>
            </a:r>
            <a:endParaRPr lang="en-US" altLang="ja-JP" dirty="0"/>
          </a:p>
          <a:p>
            <a:r>
              <a:rPr lang="en-US" altLang="ja-JP" dirty="0"/>
              <a:t>2</a:t>
            </a:r>
            <a:r>
              <a:rPr lang="ja-JP" altLang="en-US" dirty="0"/>
              <a:t>日後，同院外科を受診。縫合した方がきれいに治ると説明されて縫合。</a:t>
            </a:r>
            <a:endParaRPr lang="en-US" altLang="ja-JP" dirty="0"/>
          </a:p>
          <a:p>
            <a:r>
              <a:rPr lang="ja-JP" altLang="en-US" dirty="0"/>
              <a:t>帰宅後に高熱。</a:t>
            </a:r>
            <a:endParaRPr lang="en-US" altLang="ja-JP" dirty="0"/>
          </a:p>
          <a:p>
            <a:r>
              <a:rPr lang="ja-JP" altLang="en-US" dirty="0"/>
              <a:t>翌日，外科入院。抜糸して排膿した。</a:t>
            </a:r>
            <a:endParaRPr lang="en-US" altLang="ja-JP" dirty="0"/>
          </a:p>
          <a:p>
            <a:r>
              <a:rPr lang="ja-JP" altLang="en-US" dirty="0"/>
              <a:t>受傷</a:t>
            </a:r>
            <a:r>
              <a:rPr lang="en-US" altLang="ja-JP" dirty="0"/>
              <a:t>12</a:t>
            </a:r>
            <a:r>
              <a:rPr lang="ja-JP" altLang="en-US" dirty="0"/>
              <a:t>日後，創縁が壊死（？）したと説明され，全身麻酔下にデブリードマン。</a:t>
            </a:r>
            <a:endParaRPr lang="en-US" altLang="ja-JP" dirty="0"/>
          </a:p>
          <a:p>
            <a:r>
              <a:rPr lang="en-US" altLang="ja-JP" dirty="0"/>
              <a:t>15</a:t>
            </a:r>
            <a:r>
              <a:rPr lang="ja-JP" altLang="en-US" dirty="0"/>
              <a:t>日後，「取り返しがつかない状態にしてしまいました。何とか治して下さい」という紹介状を持参して受診。</a:t>
            </a:r>
            <a:endParaRPr lang="en-US" altLang="ja-JP" dirty="0"/>
          </a:p>
          <a:p>
            <a:r>
              <a:rPr lang="ja-JP" altLang="en-US" dirty="0"/>
              <a:t>プラスモイストで治療。</a:t>
            </a: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70" y="1732681"/>
            <a:ext cx="3140302" cy="3126995"/>
          </a:xfrm>
          <a:prstGeom prst="rect">
            <a:avLst/>
          </a:prstGeom>
        </p:spPr>
      </p:pic>
    </p:spTree>
    <p:extLst>
      <p:ext uri="{BB962C8B-B14F-4D97-AF65-F5344CB8AC3E}">
        <p14:creationId xmlns:p14="http://schemas.microsoft.com/office/powerpoint/2010/main" val="32976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711" y="233289"/>
            <a:ext cx="1320372" cy="1530431"/>
          </a:xfrm>
          <a:prstGeom prst="rect">
            <a:avLst/>
          </a:prstGeom>
        </p:spPr>
      </p:pic>
      <p:sp>
        <p:nvSpPr>
          <p:cNvPr id="14" name="テキスト ボックス 13"/>
          <p:cNvSpPr txBox="1"/>
          <p:nvPr/>
        </p:nvSpPr>
        <p:spPr>
          <a:xfrm>
            <a:off x="2230805" y="1795401"/>
            <a:ext cx="1624114" cy="338554"/>
          </a:xfrm>
          <a:prstGeom prst="rect">
            <a:avLst/>
          </a:prstGeom>
          <a:noFill/>
        </p:spPr>
        <p:txBody>
          <a:bodyPr wrap="square" rtlCol="0">
            <a:spAutoFit/>
          </a:bodyPr>
          <a:lstStyle/>
          <a:p>
            <a:pPr algn="ctr"/>
            <a:r>
              <a:rPr kumimoji="1" lang="ja-JP" altLang="en-US" sz="1600" dirty="0"/>
              <a:t>初診時</a:t>
            </a:r>
          </a:p>
        </p:txBody>
      </p:sp>
      <p:grpSp>
        <p:nvGrpSpPr>
          <p:cNvPr id="23" name="グループ化 22"/>
          <p:cNvGrpSpPr/>
          <p:nvPr/>
        </p:nvGrpSpPr>
        <p:grpSpPr>
          <a:xfrm>
            <a:off x="3945991" y="241118"/>
            <a:ext cx="1624114" cy="1910849"/>
            <a:chOff x="3945991" y="241118"/>
            <a:chExt cx="1624114" cy="1910849"/>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00" y="241118"/>
              <a:ext cx="1450097" cy="1522602"/>
            </a:xfrm>
            <a:prstGeom prst="rect">
              <a:avLst/>
            </a:prstGeom>
          </p:spPr>
        </p:pic>
        <p:sp>
          <p:nvSpPr>
            <p:cNvPr id="15" name="テキスト ボックス 14"/>
            <p:cNvSpPr txBox="1"/>
            <p:nvPr/>
          </p:nvSpPr>
          <p:spPr>
            <a:xfrm>
              <a:off x="3945991" y="1813413"/>
              <a:ext cx="1624114" cy="338554"/>
            </a:xfrm>
            <a:prstGeom prst="rect">
              <a:avLst/>
            </a:prstGeom>
            <a:noFill/>
          </p:spPr>
          <p:txBody>
            <a:bodyPr wrap="square" rtlCol="0">
              <a:spAutoFit/>
            </a:bodyPr>
            <a:lstStyle/>
            <a:p>
              <a:pPr algn="ctr"/>
              <a:r>
                <a:rPr kumimoji="1" lang="en-US" altLang="ja-JP" sz="1600" dirty="0"/>
                <a:t>4</a:t>
              </a:r>
              <a:r>
                <a:rPr kumimoji="1" lang="ja-JP" altLang="en-US" sz="1600" dirty="0"/>
                <a:t>日後</a:t>
              </a:r>
            </a:p>
          </p:txBody>
        </p:sp>
      </p:grpSp>
      <p:grpSp>
        <p:nvGrpSpPr>
          <p:cNvPr id="24" name="グループ化 23"/>
          <p:cNvGrpSpPr/>
          <p:nvPr/>
        </p:nvGrpSpPr>
        <p:grpSpPr>
          <a:xfrm>
            <a:off x="5570105" y="233289"/>
            <a:ext cx="1624114" cy="1900666"/>
            <a:chOff x="5570105" y="233289"/>
            <a:chExt cx="1624114" cy="1900666"/>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014" y="233289"/>
              <a:ext cx="1269428" cy="1549133"/>
            </a:xfrm>
            <a:prstGeom prst="rect">
              <a:avLst/>
            </a:prstGeom>
          </p:spPr>
        </p:pic>
        <p:sp>
          <p:nvSpPr>
            <p:cNvPr id="16" name="テキスト ボックス 15"/>
            <p:cNvSpPr txBox="1"/>
            <p:nvPr/>
          </p:nvSpPr>
          <p:spPr>
            <a:xfrm>
              <a:off x="5570105" y="1795401"/>
              <a:ext cx="1624114" cy="338554"/>
            </a:xfrm>
            <a:prstGeom prst="rect">
              <a:avLst/>
            </a:prstGeom>
            <a:noFill/>
          </p:spPr>
          <p:txBody>
            <a:bodyPr wrap="square" rtlCol="0">
              <a:spAutoFit/>
            </a:bodyPr>
            <a:lstStyle/>
            <a:p>
              <a:pPr algn="ctr"/>
              <a:r>
                <a:rPr kumimoji="1" lang="en-US" altLang="ja-JP" sz="1600" dirty="0"/>
                <a:t>7</a:t>
              </a:r>
              <a:r>
                <a:rPr kumimoji="1" lang="ja-JP" altLang="en-US" sz="1600" dirty="0"/>
                <a:t>日後</a:t>
              </a:r>
            </a:p>
          </p:txBody>
        </p:sp>
      </p:grpSp>
      <p:grpSp>
        <p:nvGrpSpPr>
          <p:cNvPr id="25" name="グループ化 24"/>
          <p:cNvGrpSpPr/>
          <p:nvPr/>
        </p:nvGrpSpPr>
        <p:grpSpPr>
          <a:xfrm>
            <a:off x="2071126" y="2426544"/>
            <a:ext cx="1699048" cy="1897428"/>
            <a:chOff x="1434515" y="2490925"/>
            <a:chExt cx="1699048" cy="1897428"/>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515" y="2490925"/>
              <a:ext cx="1699048" cy="1549132"/>
            </a:xfrm>
            <a:prstGeom prst="rect">
              <a:avLst/>
            </a:prstGeom>
          </p:spPr>
        </p:pic>
        <p:sp>
          <p:nvSpPr>
            <p:cNvPr id="17" name="テキスト ボックス 16"/>
            <p:cNvSpPr txBox="1"/>
            <p:nvPr/>
          </p:nvSpPr>
          <p:spPr>
            <a:xfrm>
              <a:off x="1509449" y="4049799"/>
              <a:ext cx="1624114" cy="338554"/>
            </a:xfrm>
            <a:prstGeom prst="rect">
              <a:avLst/>
            </a:prstGeom>
            <a:noFill/>
          </p:spPr>
          <p:txBody>
            <a:bodyPr wrap="square" rtlCol="0">
              <a:spAutoFit/>
            </a:bodyPr>
            <a:lstStyle/>
            <a:p>
              <a:pPr algn="ctr"/>
              <a:r>
                <a:rPr kumimoji="1" lang="en-US" altLang="ja-JP" sz="1600" dirty="0"/>
                <a:t>12</a:t>
              </a:r>
              <a:r>
                <a:rPr kumimoji="1" lang="ja-JP" altLang="en-US" sz="1600" dirty="0"/>
                <a:t>日後</a:t>
              </a:r>
            </a:p>
          </p:txBody>
        </p:sp>
      </p:grpSp>
      <p:grpSp>
        <p:nvGrpSpPr>
          <p:cNvPr id="26" name="グループ化 25"/>
          <p:cNvGrpSpPr/>
          <p:nvPr/>
        </p:nvGrpSpPr>
        <p:grpSpPr>
          <a:xfrm>
            <a:off x="4058280" y="2439809"/>
            <a:ext cx="1624114" cy="1870587"/>
            <a:chOff x="3421669" y="2504190"/>
            <a:chExt cx="1624114" cy="1870587"/>
          </a:xfrm>
        </p:grpSpPr>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4581" y="2504190"/>
              <a:ext cx="1379858" cy="1522602"/>
            </a:xfrm>
            <a:prstGeom prst="rect">
              <a:avLst/>
            </a:prstGeom>
          </p:spPr>
        </p:pic>
        <p:sp>
          <p:nvSpPr>
            <p:cNvPr id="18" name="テキスト ボックス 17"/>
            <p:cNvSpPr txBox="1"/>
            <p:nvPr/>
          </p:nvSpPr>
          <p:spPr>
            <a:xfrm>
              <a:off x="3421669" y="4036223"/>
              <a:ext cx="1624114" cy="338554"/>
            </a:xfrm>
            <a:prstGeom prst="rect">
              <a:avLst/>
            </a:prstGeom>
            <a:noFill/>
          </p:spPr>
          <p:txBody>
            <a:bodyPr wrap="square" rtlCol="0">
              <a:spAutoFit/>
            </a:bodyPr>
            <a:lstStyle/>
            <a:p>
              <a:pPr algn="ctr"/>
              <a:r>
                <a:rPr kumimoji="1" lang="en-US" altLang="ja-JP" sz="1600" dirty="0"/>
                <a:t>19</a:t>
              </a:r>
              <a:r>
                <a:rPr kumimoji="1" lang="ja-JP" altLang="en-US" sz="1600" dirty="0"/>
                <a:t>日後</a:t>
              </a:r>
            </a:p>
          </p:txBody>
        </p:sp>
      </p:grpSp>
      <p:grpSp>
        <p:nvGrpSpPr>
          <p:cNvPr id="27" name="グループ化 26"/>
          <p:cNvGrpSpPr/>
          <p:nvPr/>
        </p:nvGrpSpPr>
        <p:grpSpPr>
          <a:xfrm>
            <a:off x="5801234" y="2457130"/>
            <a:ext cx="1624114" cy="1876869"/>
            <a:chOff x="5164623" y="2521511"/>
            <a:chExt cx="1624114" cy="1876869"/>
          </a:xfrm>
        </p:grpSpPr>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3463" y="2521511"/>
              <a:ext cx="1386434" cy="1522602"/>
            </a:xfrm>
            <a:prstGeom prst="rect">
              <a:avLst/>
            </a:prstGeom>
          </p:spPr>
        </p:pic>
        <p:sp>
          <p:nvSpPr>
            <p:cNvPr id="19" name="テキスト ボックス 18"/>
            <p:cNvSpPr txBox="1"/>
            <p:nvPr/>
          </p:nvSpPr>
          <p:spPr>
            <a:xfrm>
              <a:off x="5164623" y="4059826"/>
              <a:ext cx="1624114" cy="338554"/>
            </a:xfrm>
            <a:prstGeom prst="rect">
              <a:avLst/>
            </a:prstGeom>
            <a:noFill/>
          </p:spPr>
          <p:txBody>
            <a:bodyPr wrap="square" rtlCol="0">
              <a:spAutoFit/>
            </a:bodyPr>
            <a:lstStyle/>
            <a:p>
              <a:pPr algn="ctr"/>
              <a:r>
                <a:rPr kumimoji="1" lang="en-US" altLang="ja-JP" sz="1600" dirty="0"/>
                <a:t>26</a:t>
              </a:r>
              <a:r>
                <a:rPr kumimoji="1" lang="ja-JP" altLang="en-US" sz="1600" dirty="0"/>
                <a:t>日後</a:t>
              </a:r>
            </a:p>
          </p:txBody>
        </p:sp>
      </p:grpSp>
      <p:grpSp>
        <p:nvGrpSpPr>
          <p:cNvPr id="28" name="グループ化 27"/>
          <p:cNvGrpSpPr/>
          <p:nvPr/>
        </p:nvGrpSpPr>
        <p:grpSpPr>
          <a:xfrm>
            <a:off x="2146060" y="4672786"/>
            <a:ext cx="1624114" cy="1858928"/>
            <a:chOff x="6861898" y="2521511"/>
            <a:chExt cx="1624114" cy="1858928"/>
          </a:xfrm>
        </p:grpSpPr>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8921" y="2521511"/>
              <a:ext cx="1210068" cy="1522602"/>
            </a:xfrm>
            <a:prstGeom prst="rect">
              <a:avLst/>
            </a:prstGeom>
          </p:spPr>
        </p:pic>
        <p:sp>
          <p:nvSpPr>
            <p:cNvPr id="20" name="テキスト ボックス 19"/>
            <p:cNvSpPr txBox="1"/>
            <p:nvPr/>
          </p:nvSpPr>
          <p:spPr>
            <a:xfrm>
              <a:off x="6861898" y="4041885"/>
              <a:ext cx="1624114" cy="338554"/>
            </a:xfrm>
            <a:prstGeom prst="rect">
              <a:avLst/>
            </a:prstGeom>
            <a:noFill/>
          </p:spPr>
          <p:txBody>
            <a:bodyPr wrap="square" rtlCol="0">
              <a:spAutoFit/>
            </a:bodyPr>
            <a:lstStyle/>
            <a:p>
              <a:pPr algn="ctr"/>
              <a:r>
                <a:rPr kumimoji="1" lang="en-US" altLang="ja-JP" sz="1600" dirty="0"/>
                <a:t>54</a:t>
              </a:r>
              <a:r>
                <a:rPr kumimoji="1" lang="ja-JP" altLang="en-US" sz="1600" dirty="0"/>
                <a:t>日後</a:t>
              </a:r>
            </a:p>
          </p:txBody>
        </p:sp>
      </p:grpSp>
      <p:grpSp>
        <p:nvGrpSpPr>
          <p:cNvPr id="29" name="グループ化 28"/>
          <p:cNvGrpSpPr/>
          <p:nvPr/>
        </p:nvGrpSpPr>
        <p:grpSpPr>
          <a:xfrm>
            <a:off x="4233726" y="4644601"/>
            <a:ext cx="1624114" cy="1861154"/>
            <a:chOff x="2230805" y="4657581"/>
            <a:chExt cx="1624114" cy="1861154"/>
          </a:xfrm>
        </p:grpSpPr>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3711" y="4657581"/>
              <a:ext cx="1491208" cy="1522602"/>
            </a:xfrm>
            <a:prstGeom prst="rect">
              <a:avLst/>
            </a:prstGeom>
          </p:spPr>
        </p:pic>
        <p:sp>
          <p:nvSpPr>
            <p:cNvPr id="21" name="テキスト ボックス 20"/>
            <p:cNvSpPr txBox="1"/>
            <p:nvPr/>
          </p:nvSpPr>
          <p:spPr>
            <a:xfrm>
              <a:off x="2230805" y="6180181"/>
              <a:ext cx="1624114" cy="338554"/>
            </a:xfrm>
            <a:prstGeom prst="rect">
              <a:avLst/>
            </a:prstGeom>
            <a:noFill/>
          </p:spPr>
          <p:txBody>
            <a:bodyPr wrap="square" rtlCol="0">
              <a:spAutoFit/>
            </a:bodyPr>
            <a:lstStyle/>
            <a:p>
              <a:pPr algn="ctr"/>
              <a:r>
                <a:rPr kumimoji="1" lang="en-US" altLang="ja-JP" sz="1600" dirty="0"/>
                <a:t>97</a:t>
              </a:r>
              <a:r>
                <a:rPr kumimoji="1" lang="ja-JP" altLang="en-US" sz="1600" dirty="0"/>
                <a:t>日後</a:t>
              </a:r>
            </a:p>
          </p:txBody>
        </p:sp>
      </p:grpSp>
      <p:grpSp>
        <p:nvGrpSpPr>
          <p:cNvPr id="30" name="グループ化 29"/>
          <p:cNvGrpSpPr/>
          <p:nvPr/>
        </p:nvGrpSpPr>
        <p:grpSpPr>
          <a:xfrm>
            <a:off x="6145259" y="4657580"/>
            <a:ext cx="1624114" cy="1874134"/>
            <a:chOff x="6145259" y="4657580"/>
            <a:chExt cx="1624114" cy="1874134"/>
          </a:xfrm>
        </p:grpSpPr>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4226" y="4657580"/>
              <a:ext cx="1283091" cy="1522601"/>
            </a:xfrm>
            <a:prstGeom prst="rect">
              <a:avLst/>
            </a:prstGeom>
          </p:spPr>
        </p:pic>
        <p:sp>
          <p:nvSpPr>
            <p:cNvPr id="22" name="テキスト ボックス 21"/>
            <p:cNvSpPr txBox="1"/>
            <p:nvPr/>
          </p:nvSpPr>
          <p:spPr>
            <a:xfrm>
              <a:off x="6145259" y="6193160"/>
              <a:ext cx="1624114" cy="338554"/>
            </a:xfrm>
            <a:prstGeom prst="rect">
              <a:avLst/>
            </a:prstGeom>
            <a:noFill/>
          </p:spPr>
          <p:txBody>
            <a:bodyPr wrap="square" rtlCol="0">
              <a:spAutoFit/>
            </a:bodyPr>
            <a:lstStyle/>
            <a:p>
              <a:pPr algn="ctr"/>
              <a:r>
                <a:rPr kumimoji="1" lang="en-US" altLang="ja-JP" sz="1600" dirty="0"/>
                <a:t>153</a:t>
              </a:r>
              <a:r>
                <a:rPr kumimoji="1" lang="ja-JP" altLang="en-US" sz="1600" dirty="0"/>
                <a:t>日後</a:t>
              </a:r>
            </a:p>
          </p:txBody>
        </p:sp>
      </p:grpSp>
    </p:spTree>
    <p:extLst>
      <p:ext uri="{BB962C8B-B14F-4D97-AF65-F5344CB8AC3E}">
        <p14:creationId xmlns:p14="http://schemas.microsoft.com/office/powerpoint/2010/main" val="31454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653" y="785668"/>
            <a:ext cx="3410025" cy="4623360"/>
          </a:xfrm>
          <a:prstGeom prst="rect">
            <a:avLst/>
          </a:prstGeom>
        </p:spPr>
      </p:pic>
      <p:sp>
        <p:nvSpPr>
          <p:cNvPr id="5" name="テキスト ボックス 4"/>
          <p:cNvSpPr txBox="1"/>
          <p:nvPr/>
        </p:nvSpPr>
        <p:spPr>
          <a:xfrm>
            <a:off x="1913206" y="5521569"/>
            <a:ext cx="2672862" cy="369332"/>
          </a:xfrm>
          <a:prstGeom prst="rect">
            <a:avLst/>
          </a:prstGeom>
          <a:noFill/>
        </p:spPr>
        <p:txBody>
          <a:bodyPr wrap="square" rtlCol="0">
            <a:spAutoFit/>
          </a:bodyPr>
          <a:lstStyle/>
          <a:p>
            <a:pPr algn="ctr"/>
            <a:r>
              <a:rPr kumimoji="1" lang="ja-JP" altLang="en-US" dirty="0"/>
              <a:t>初診時</a:t>
            </a:r>
          </a:p>
        </p:txBody>
      </p:sp>
      <p:grpSp>
        <p:nvGrpSpPr>
          <p:cNvPr id="7" name="グループ化 6"/>
          <p:cNvGrpSpPr/>
          <p:nvPr/>
        </p:nvGrpSpPr>
        <p:grpSpPr>
          <a:xfrm>
            <a:off x="4991172" y="785669"/>
            <a:ext cx="3470909" cy="5143134"/>
            <a:chOff x="4991172" y="785669"/>
            <a:chExt cx="3470909" cy="5143134"/>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72" y="785669"/>
              <a:ext cx="3470909" cy="4623359"/>
            </a:xfrm>
            <a:prstGeom prst="rect">
              <a:avLst/>
            </a:prstGeom>
          </p:spPr>
        </p:pic>
        <p:sp>
          <p:nvSpPr>
            <p:cNvPr id="6" name="テキスト ボックス 5"/>
            <p:cNvSpPr txBox="1"/>
            <p:nvPr/>
          </p:nvSpPr>
          <p:spPr>
            <a:xfrm>
              <a:off x="5390195" y="5559471"/>
              <a:ext cx="2672862" cy="369332"/>
            </a:xfrm>
            <a:prstGeom prst="rect">
              <a:avLst/>
            </a:prstGeom>
            <a:noFill/>
          </p:spPr>
          <p:txBody>
            <a:bodyPr wrap="square" rtlCol="0">
              <a:spAutoFit/>
            </a:bodyPr>
            <a:lstStyle/>
            <a:p>
              <a:pPr algn="ctr"/>
              <a:r>
                <a:rPr kumimoji="1" lang="en-US" altLang="ja-JP" dirty="0"/>
                <a:t>153</a:t>
              </a:r>
              <a:r>
                <a:rPr kumimoji="1" lang="ja-JP" altLang="en-US" dirty="0"/>
                <a:t>日後</a:t>
              </a:r>
            </a:p>
          </p:txBody>
        </p:sp>
      </p:grpSp>
    </p:spTree>
    <p:extLst>
      <p:ext uri="{BB962C8B-B14F-4D97-AF65-F5344CB8AC3E}">
        <p14:creationId xmlns:p14="http://schemas.microsoft.com/office/powerpoint/2010/main" val="5609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78109" y="2368307"/>
            <a:ext cx="6591985" cy="1468800"/>
          </a:xfrm>
        </p:spPr>
        <p:txBody>
          <a:bodyPr/>
          <a:lstStyle/>
          <a:p>
            <a:r>
              <a:rPr kumimoji="1" lang="ja-JP" altLang="en-US" dirty="0"/>
              <a:t>指外傷・指尖部損傷の治療</a:t>
            </a:r>
          </a:p>
        </p:txBody>
      </p:sp>
      <p:sp>
        <p:nvSpPr>
          <p:cNvPr id="5" name="テキスト プレースホルダー 4"/>
          <p:cNvSpPr>
            <a:spLocks noGrp="1"/>
          </p:cNvSpPr>
          <p:nvPr>
            <p:ph type="body" idx="1"/>
          </p:nvPr>
        </p:nvSpPr>
        <p:spPr>
          <a:xfrm>
            <a:off x="1932939" y="4036231"/>
            <a:ext cx="6591985" cy="860400"/>
          </a:xfrm>
        </p:spPr>
        <p:txBody>
          <a:bodyPr/>
          <a:lstStyle/>
          <a:p>
            <a:endParaRPr kumimoji="1" lang="ja-JP" altLang="en-US"/>
          </a:p>
        </p:txBody>
      </p:sp>
    </p:spTree>
    <p:extLst>
      <p:ext uri="{BB962C8B-B14F-4D97-AF65-F5344CB8AC3E}">
        <p14:creationId xmlns:p14="http://schemas.microsoft.com/office/powerpoint/2010/main" val="172693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768" y="1474727"/>
            <a:ext cx="1727769" cy="3968013"/>
          </a:xfrm>
          <a:prstGeom prst="rect">
            <a:avLst/>
          </a:prstGeom>
        </p:spPr>
      </p:pic>
      <p:grpSp>
        <p:nvGrpSpPr>
          <p:cNvPr id="15" name="グループ化 14"/>
          <p:cNvGrpSpPr/>
          <p:nvPr/>
        </p:nvGrpSpPr>
        <p:grpSpPr>
          <a:xfrm>
            <a:off x="2853777" y="2708699"/>
            <a:ext cx="2521412" cy="3968013"/>
            <a:chOff x="2397720" y="2471011"/>
            <a:chExt cx="3494446" cy="4872764"/>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720" y="2471011"/>
              <a:ext cx="2659636" cy="4872764"/>
            </a:xfrm>
            <a:prstGeom prst="rect">
              <a:avLst/>
            </a:prstGeom>
          </p:spPr>
        </p:pic>
        <p:sp>
          <p:nvSpPr>
            <p:cNvPr id="11" name="テキスト ボックス 10"/>
            <p:cNvSpPr txBox="1"/>
            <p:nvPr/>
          </p:nvSpPr>
          <p:spPr>
            <a:xfrm>
              <a:off x="2645595" y="6505731"/>
              <a:ext cx="3246571" cy="566930"/>
            </a:xfrm>
            <a:prstGeom prst="rect">
              <a:avLst/>
            </a:prstGeom>
            <a:noFill/>
          </p:spPr>
          <p:txBody>
            <a:bodyPr wrap="square" rtlCol="0">
              <a:spAutoFit/>
            </a:bodyPr>
            <a:lstStyle/>
            <a:p>
              <a:r>
                <a:rPr kumimoji="1" lang="ja-JP" altLang="en-US" sz="2400" dirty="0"/>
                <a:t>ヘモスタパッド</a:t>
              </a:r>
            </a:p>
          </p:txBody>
        </p:sp>
      </p:grpSp>
      <p:grpSp>
        <p:nvGrpSpPr>
          <p:cNvPr id="16" name="グループ化 15"/>
          <p:cNvGrpSpPr/>
          <p:nvPr/>
        </p:nvGrpSpPr>
        <p:grpSpPr>
          <a:xfrm>
            <a:off x="4483118" y="1480596"/>
            <a:ext cx="1420072" cy="3962144"/>
            <a:chOff x="3727538" y="146911"/>
            <a:chExt cx="1968090" cy="4865556"/>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538" y="146911"/>
              <a:ext cx="1968090" cy="4865556"/>
            </a:xfrm>
            <a:prstGeom prst="rect">
              <a:avLst/>
            </a:prstGeom>
          </p:spPr>
        </p:pic>
        <p:sp>
          <p:nvSpPr>
            <p:cNvPr id="12" name="テキスト ボックス 11"/>
            <p:cNvSpPr txBox="1"/>
            <p:nvPr/>
          </p:nvSpPr>
          <p:spPr>
            <a:xfrm>
              <a:off x="3851476" y="4377129"/>
              <a:ext cx="1509351" cy="566930"/>
            </a:xfrm>
            <a:prstGeom prst="rect">
              <a:avLst/>
            </a:prstGeom>
            <a:noFill/>
          </p:spPr>
          <p:txBody>
            <a:bodyPr wrap="square" rtlCol="0">
              <a:spAutoFit/>
            </a:bodyPr>
            <a:lstStyle/>
            <a:p>
              <a:r>
                <a:rPr kumimoji="1" lang="en-US" altLang="ja-JP" sz="2400" dirty="0"/>
                <a:t>3</a:t>
              </a:r>
              <a:r>
                <a:rPr kumimoji="1" lang="ja-JP" altLang="en-US" sz="2400" dirty="0"/>
                <a:t>日後</a:t>
              </a:r>
            </a:p>
          </p:txBody>
        </p:sp>
      </p:grpSp>
      <p:grpSp>
        <p:nvGrpSpPr>
          <p:cNvPr id="17" name="グループ化 16"/>
          <p:cNvGrpSpPr/>
          <p:nvPr/>
        </p:nvGrpSpPr>
        <p:grpSpPr>
          <a:xfrm>
            <a:off x="5975048" y="2708699"/>
            <a:ext cx="1810602" cy="3968015"/>
            <a:chOff x="5181293" y="2515979"/>
            <a:chExt cx="2509329" cy="4872766"/>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293" y="2515979"/>
              <a:ext cx="2509329" cy="4872766"/>
            </a:xfrm>
            <a:prstGeom prst="rect">
              <a:avLst/>
            </a:prstGeom>
          </p:spPr>
        </p:pic>
        <p:sp>
          <p:nvSpPr>
            <p:cNvPr id="13" name="テキスト ボックス 12"/>
            <p:cNvSpPr txBox="1"/>
            <p:nvPr/>
          </p:nvSpPr>
          <p:spPr>
            <a:xfrm>
              <a:off x="5380472" y="5403954"/>
              <a:ext cx="2106786" cy="566930"/>
            </a:xfrm>
            <a:prstGeom prst="rect">
              <a:avLst/>
            </a:prstGeom>
            <a:noFill/>
          </p:spPr>
          <p:txBody>
            <a:bodyPr wrap="square" rtlCol="0">
              <a:spAutoFit/>
            </a:bodyPr>
            <a:lstStyle/>
            <a:p>
              <a:r>
                <a:rPr lang="en-US" altLang="ja-JP" sz="2400" dirty="0">
                  <a:latin typeface="+mn-ea"/>
                </a:rPr>
                <a:t>14</a:t>
              </a:r>
              <a:r>
                <a:rPr kumimoji="1" lang="ja-JP" altLang="en-US" sz="2400" dirty="0">
                  <a:latin typeface="+mn-ea"/>
                </a:rPr>
                <a:t>日後</a:t>
              </a:r>
            </a:p>
          </p:txBody>
        </p:sp>
      </p:grpSp>
      <p:grpSp>
        <p:nvGrpSpPr>
          <p:cNvPr id="18" name="グループ化 17"/>
          <p:cNvGrpSpPr/>
          <p:nvPr/>
        </p:nvGrpSpPr>
        <p:grpSpPr>
          <a:xfrm>
            <a:off x="7294755" y="1474727"/>
            <a:ext cx="1540823" cy="3962146"/>
            <a:chOff x="6732940" y="146911"/>
            <a:chExt cx="2135440" cy="486555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940" y="146911"/>
              <a:ext cx="2135440" cy="4865559"/>
            </a:xfrm>
            <a:prstGeom prst="rect">
              <a:avLst/>
            </a:prstGeom>
          </p:spPr>
        </p:pic>
        <p:sp>
          <p:nvSpPr>
            <p:cNvPr id="14" name="テキスト ボックス 13"/>
            <p:cNvSpPr txBox="1"/>
            <p:nvPr/>
          </p:nvSpPr>
          <p:spPr>
            <a:xfrm>
              <a:off x="7197718" y="4438232"/>
              <a:ext cx="1670662" cy="566930"/>
            </a:xfrm>
            <a:prstGeom prst="rect">
              <a:avLst/>
            </a:prstGeom>
            <a:noFill/>
          </p:spPr>
          <p:txBody>
            <a:bodyPr wrap="square" rtlCol="0">
              <a:spAutoFit/>
            </a:bodyPr>
            <a:lstStyle/>
            <a:p>
              <a:r>
                <a:rPr lang="en-US" altLang="ja-JP" sz="2400" dirty="0">
                  <a:latin typeface="+mn-ea"/>
                </a:rPr>
                <a:t>21</a:t>
              </a:r>
              <a:r>
                <a:rPr kumimoji="1" lang="ja-JP" altLang="en-US" sz="2400" dirty="0">
                  <a:latin typeface="+mn-ea"/>
                </a:rPr>
                <a:t>日後</a:t>
              </a:r>
            </a:p>
          </p:txBody>
        </p:sp>
      </p:grpSp>
      <p:sp>
        <p:nvSpPr>
          <p:cNvPr id="2" name="タイトル 1"/>
          <p:cNvSpPr>
            <a:spLocks noGrp="1"/>
          </p:cNvSpPr>
          <p:nvPr>
            <p:ph type="title"/>
          </p:nvPr>
        </p:nvSpPr>
        <p:spPr/>
        <p:txBody>
          <a:bodyPr>
            <a:normAutofit/>
          </a:bodyPr>
          <a:lstStyle/>
          <a:p>
            <a:r>
              <a:rPr kumimoji="1" lang="en-US" altLang="ja-JP" sz="3200" dirty="0"/>
              <a:t>56</a:t>
            </a:r>
            <a:r>
              <a:rPr kumimoji="1" lang="ja-JP" altLang="en-US" sz="3200" dirty="0"/>
              <a:t>歳男：小指裂傷だが注射が苦手</a:t>
            </a:r>
          </a:p>
        </p:txBody>
      </p:sp>
    </p:spTree>
    <p:extLst>
      <p:ext uri="{BB962C8B-B14F-4D97-AF65-F5344CB8AC3E}">
        <p14:creationId xmlns:p14="http://schemas.microsoft.com/office/powerpoint/2010/main" val="19434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1" y="1476461"/>
            <a:ext cx="2105483" cy="41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テキスト ボックス 3"/>
          <p:cNvSpPr txBox="1">
            <a:spLocks noChangeArrowheads="1"/>
          </p:cNvSpPr>
          <p:nvPr/>
        </p:nvSpPr>
        <p:spPr bwMode="auto">
          <a:xfrm>
            <a:off x="982343" y="5687466"/>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dirty="0">
                <a:latin typeface="+mn-ea"/>
                <a:ea typeface="+mn-ea"/>
              </a:rPr>
              <a:t>初診時</a:t>
            </a:r>
          </a:p>
        </p:txBody>
      </p:sp>
      <p:grpSp>
        <p:nvGrpSpPr>
          <p:cNvPr id="6" name="グループ化 5"/>
          <p:cNvGrpSpPr/>
          <p:nvPr/>
        </p:nvGrpSpPr>
        <p:grpSpPr>
          <a:xfrm>
            <a:off x="2940592" y="1476826"/>
            <a:ext cx="1729635" cy="4733860"/>
            <a:chOff x="2940592" y="1476826"/>
            <a:chExt cx="1729635" cy="4733860"/>
          </a:xfrm>
        </p:grpSpPr>
        <p:pic>
          <p:nvPicPr>
            <p:cNvPr id="79883" name="Picture 3" descr="C:\Users\nm\Desktop\あらい：新井亮太（母指指尖部損傷）\2012-10-04-09h01m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592" y="1476826"/>
              <a:ext cx="1729635" cy="413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テキスト ボックス 8"/>
            <p:cNvSpPr txBox="1">
              <a:spLocks noChangeArrowheads="1"/>
            </p:cNvSpPr>
            <p:nvPr/>
          </p:nvSpPr>
          <p:spPr bwMode="auto">
            <a:xfrm>
              <a:off x="3077916" y="5687466"/>
              <a:ext cx="1422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15</a:t>
              </a:r>
              <a:r>
                <a:rPr lang="ja-JP" altLang="en-US" sz="2800" dirty="0">
                  <a:latin typeface="+mn-ea"/>
                  <a:ea typeface="+mn-ea"/>
                </a:rPr>
                <a:t>日後</a:t>
              </a:r>
            </a:p>
          </p:txBody>
        </p:sp>
      </p:grpSp>
      <p:grpSp>
        <p:nvGrpSpPr>
          <p:cNvPr id="7" name="グループ化 6"/>
          <p:cNvGrpSpPr/>
          <p:nvPr/>
        </p:nvGrpSpPr>
        <p:grpSpPr>
          <a:xfrm>
            <a:off x="4894878" y="1476461"/>
            <a:ext cx="1614841" cy="4777298"/>
            <a:chOff x="4894878" y="1476461"/>
            <a:chExt cx="1614841" cy="4777298"/>
          </a:xfrm>
        </p:grpSpPr>
        <p:pic>
          <p:nvPicPr>
            <p:cNvPr id="79881" name="Picture 4" descr="C:\Users\nm\Desktop\あらい：新井亮太（母指指尖部損傷）\2012-10-16-09h04m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78" y="1476461"/>
              <a:ext cx="1614841" cy="41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テキスト ボックス 9"/>
            <p:cNvSpPr txBox="1">
              <a:spLocks noChangeArrowheads="1"/>
            </p:cNvSpPr>
            <p:nvPr/>
          </p:nvSpPr>
          <p:spPr bwMode="auto">
            <a:xfrm>
              <a:off x="5011992" y="5730539"/>
              <a:ext cx="1458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36</a:t>
              </a:r>
              <a:r>
                <a:rPr lang="ja-JP" altLang="en-US" sz="2800" dirty="0">
                  <a:latin typeface="+mn-ea"/>
                  <a:ea typeface="+mn-ea"/>
                </a:rPr>
                <a:t>日後</a:t>
              </a:r>
            </a:p>
          </p:txBody>
        </p:sp>
      </p:grpSp>
      <p:grpSp>
        <p:nvGrpSpPr>
          <p:cNvPr id="8" name="グループ化 7"/>
          <p:cNvGrpSpPr/>
          <p:nvPr/>
        </p:nvGrpSpPr>
        <p:grpSpPr>
          <a:xfrm>
            <a:off x="6708016" y="1476461"/>
            <a:ext cx="1628087" cy="4777298"/>
            <a:chOff x="6708016" y="1476461"/>
            <a:chExt cx="1628087" cy="4777298"/>
          </a:xfrm>
        </p:grpSpPr>
        <p:pic>
          <p:nvPicPr>
            <p:cNvPr id="79879" name="Picture 5" descr="C:\Users\nm\Desktop\あらい：新井亮太（母指指尖部損傷）\2012-11-30-09h26m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016" y="1476461"/>
              <a:ext cx="1628087" cy="41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テキスト ボックス 10"/>
            <p:cNvSpPr txBox="1">
              <a:spLocks noChangeArrowheads="1"/>
            </p:cNvSpPr>
            <p:nvPr/>
          </p:nvSpPr>
          <p:spPr bwMode="auto">
            <a:xfrm>
              <a:off x="6777995" y="5730539"/>
              <a:ext cx="14881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60</a:t>
              </a:r>
              <a:r>
                <a:rPr lang="ja-JP" altLang="en-US" sz="2800" dirty="0">
                  <a:latin typeface="+mn-ea"/>
                  <a:ea typeface="+mn-ea"/>
                </a:rPr>
                <a:t>日後</a:t>
              </a:r>
            </a:p>
          </p:txBody>
        </p:sp>
      </p:grpSp>
      <p:sp>
        <p:nvSpPr>
          <p:cNvPr id="5" name="タイトル 4"/>
          <p:cNvSpPr>
            <a:spLocks noGrp="1"/>
          </p:cNvSpPr>
          <p:nvPr>
            <p:ph type="title"/>
          </p:nvPr>
        </p:nvSpPr>
        <p:spPr/>
        <p:txBody>
          <a:bodyPr>
            <a:normAutofit/>
          </a:bodyPr>
          <a:lstStyle/>
          <a:p>
            <a:r>
              <a:rPr kumimoji="1" lang="en-US" altLang="ja-JP" sz="3200" dirty="0"/>
              <a:t>25</a:t>
            </a:r>
            <a:r>
              <a:rPr kumimoji="1" lang="ja-JP" altLang="en-US" sz="3200" dirty="0"/>
              <a:t>歳男：バイク整備中に母指損傷</a:t>
            </a:r>
          </a:p>
        </p:txBody>
      </p:sp>
    </p:spTree>
    <p:extLst>
      <p:ext uri="{BB962C8B-B14F-4D97-AF65-F5344CB8AC3E}">
        <p14:creationId xmlns:p14="http://schemas.microsoft.com/office/powerpoint/2010/main" val="38208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376157" y="604838"/>
            <a:ext cx="3417998" cy="646112"/>
          </a:xfrm>
        </p:spPr>
        <p:txBody>
          <a:bodyPr/>
          <a:lstStyle/>
          <a:p>
            <a:r>
              <a:rPr lang="ja-JP" altLang="en-US" sz="3600" dirty="0"/>
              <a:t>皮膚の構造</a:t>
            </a:r>
          </a:p>
        </p:txBody>
      </p:sp>
      <p:sp>
        <p:nvSpPr>
          <p:cNvPr id="20483" name="正方形/長方形 2"/>
          <p:cNvSpPr>
            <a:spLocks noChangeArrowheads="1"/>
          </p:cNvSpPr>
          <p:nvPr/>
        </p:nvSpPr>
        <p:spPr bwMode="auto">
          <a:xfrm>
            <a:off x="2483499" y="3068637"/>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4" name="正方形/長方形 3"/>
          <p:cNvSpPr>
            <a:spLocks noChangeArrowheads="1"/>
          </p:cNvSpPr>
          <p:nvPr/>
        </p:nvSpPr>
        <p:spPr bwMode="auto">
          <a:xfrm>
            <a:off x="2483499" y="2781300"/>
            <a:ext cx="3744913" cy="287337"/>
          </a:xfrm>
          <a:prstGeom prst="rect">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2483499" y="4581525"/>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0486" name="正方形/長方形 8"/>
          <p:cNvSpPr>
            <a:spLocks noChangeArrowheads="1"/>
          </p:cNvSpPr>
          <p:nvPr/>
        </p:nvSpPr>
        <p:spPr bwMode="auto">
          <a:xfrm>
            <a:off x="3283833" y="2801936"/>
            <a:ext cx="503238" cy="1728788"/>
          </a:xfrm>
          <a:prstGeom prst="rect">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7" name="正方形/長方形 9"/>
          <p:cNvSpPr>
            <a:spLocks noChangeArrowheads="1"/>
          </p:cNvSpPr>
          <p:nvPr/>
        </p:nvSpPr>
        <p:spPr bwMode="auto">
          <a:xfrm>
            <a:off x="4713969" y="2789237"/>
            <a:ext cx="503237" cy="1727200"/>
          </a:xfrm>
          <a:prstGeom prst="rect">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8" name="円/楕円 10"/>
          <p:cNvSpPr>
            <a:spLocks noChangeArrowheads="1"/>
          </p:cNvSpPr>
          <p:nvPr/>
        </p:nvSpPr>
        <p:spPr bwMode="auto">
          <a:xfrm>
            <a:off x="3275951" y="4329112"/>
            <a:ext cx="503238" cy="403225"/>
          </a:xfrm>
          <a:prstGeom prst="ellipse">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9" name="円/楕円 11"/>
          <p:cNvSpPr>
            <a:spLocks noChangeArrowheads="1"/>
          </p:cNvSpPr>
          <p:nvPr/>
        </p:nvSpPr>
        <p:spPr bwMode="auto">
          <a:xfrm>
            <a:off x="4713969" y="4300537"/>
            <a:ext cx="503237" cy="431800"/>
          </a:xfrm>
          <a:prstGeom prst="ellipse">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0490"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0491" name="角丸四角形 12"/>
          <p:cNvSpPr>
            <a:spLocks noChangeArrowheads="1"/>
          </p:cNvSpPr>
          <p:nvPr/>
        </p:nvSpPr>
        <p:spPr bwMode="auto">
          <a:xfrm>
            <a:off x="4785406" y="2571750"/>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2" name="角丸四角形 24"/>
          <p:cNvSpPr>
            <a:spLocks noChangeArrowheads="1"/>
          </p:cNvSpPr>
          <p:nvPr/>
        </p:nvSpPr>
        <p:spPr bwMode="auto">
          <a:xfrm>
            <a:off x="3355271" y="2555517"/>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3" name="正方形/長方形 25"/>
          <p:cNvSpPr>
            <a:spLocks noChangeArrowheads="1"/>
          </p:cNvSpPr>
          <p:nvPr/>
        </p:nvSpPr>
        <p:spPr bwMode="auto">
          <a:xfrm>
            <a:off x="3418826" y="1881187"/>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4" name="テキスト ボックス 26"/>
          <p:cNvSpPr txBox="1">
            <a:spLocks noChangeArrowheads="1"/>
          </p:cNvSpPr>
          <p:nvPr/>
        </p:nvSpPr>
        <p:spPr bwMode="auto">
          <a:xfrm>
            <a:off x="900762" y="2636837"/>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表皮</a:t>
            </a:r>
          </a:p>
        </p:txBody>
      </p:sp>
      <p:sp>
        <p:nvSpPr>
          <p:cNvPr id="20495" name="テキスト ボックス 29"/>
          <p:cNvSpPr txBox="1">
            <a:spLocks noChangeArrowheads="1"/>
          </p:cNvSpPr>
          <p:nvPr/>
        </p:nvSpPr>
        <p:spPr bwMode="auto">
          <a:xfrm>
            <a:off x="972199" y="3573462"/>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真皮</a:t>
            </a:r>
          </a:p>
        </p:txBody>
      </p:sp>
      <p:sp>
        <p:nvSpPr>
          <p:cNvPr id="20496" name="テキスト ボックス 30"/>
          <p:cNvSpPr txBox="1">
            <a:spLocks noChangeArrowheads="1"/>
          </p:cNvSpPr>
          <p:nvPr/>
        </p:nvSpPr>
        <p:spPr bwMode="auto">
          <a:xfrm>
            <a:off x="611837" y="5084762"/>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皮下脂肪</a:t>
            </a:r>
          </a:p>
        </p:txBody>
      </p:sp>
      <p:sp>
        <p:nvSpPr>
          <p:cNvPr id="20497" name="テキスト ボックス 33"/>
          <p:cNvSpPr txBox="1">
            <a:spLocks noChangeArrowheads="1"/>
          </p:cNvSpPr>
          <p:nvPr/>
        </p:nvSpPr>
        <p:spPr bwMode="auto">
          <a:xfrm>
            <a:off x="2267599" y="16287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体毛</a:t>
            </a:r>
          </a:p>
        </p:txBody>
      </p:sp>
      <p:sp>
        <p:nvSpPr>
          <p:cNvPr id="20498" name="テキスト ボックス 34"/>
          <p:cNvSpPr txBox="1">
            <a:spLocks noChangeArrowheads="1"/>
          </p:cNvSpPr>
          <p:nvPr/>
        </p:nvSpPr>
        <p:spPr bwMode="auto">
          <a:xfrm>
            <a:off x="3688047" y="186930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毛孔</a:t>
            </a:r>
          </a:p>
        </p:txBody>
      </p:sp>
      <p:sp>
        <p:nvSpPr>
          <p:cNvPr id="20499" name="テキスト ボックス 40"/>
          <p:cNvSpPr txBox="1">
            <a:spLocks noChangeArrowheads="1"/>
          </p:cNvSpPr>
          <p:nvPr/>
        </p:nvSpPr>
        <p:spPr bwMode="auto">
          <a:xfrm>
            <a:off x="4965587" y="14128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汗管</a:t>
            </a:r>
          </a:p>
        </p:txBody>
      </p:sp>
      <p:cxnSp>
        <p:nvCxnSpPr>
          <p:cNvPr id="20500" name="直線矢印コネクタ 42"/>
          <p:cNvCxnSpPr>
            <a:cxnSpLocks noChangeShapeType="1"/>
          </p:cNvCxnSpPr>
          <p:nvPr/>
        </p:nvCxnSpPr>
        <p:spPr bwMode="auto">
          <a:xfrm>
            <a:off x="3085156" y="2101109"/>
            <a:ext cx="294517" cy="291256"/>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1" name="直線矢印コネクタ 46"/>
          <p:cNvCxnSpPr>
            <a:cxnSpLocks noChangeShapeType="1"/>
          </p:cNvCxnSpPr>
          <p:nvPr/>
        </p:nvCxnSpPr>
        <p:spPr bwMode="auto">
          <a:xfrm rot="5400000">
            <a:off x="3600093" y="2438399"/>
            <a:ext cx="360363" cy="21590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2" name="直線矢印コネクタ 48"/>
          <p:cNvCxnSpPr>
            <a:cxnSpLocks noChangeShapeType="1"/>
          </p:cNvCxnSpPr>
          <p:nvPr/>
        </p:nvCxnSpPr>
        <p:spPr bwMode="auto">
          <a:xfrm flipH="1">
            <a:off x="4984622" y="1959692"/>
            <a:ext cx="448484" cy="8438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3" name="直線矢印コネクタ 50"/>
          <p:cNvCxnSpPr>
            <a:cxnSpLocks noChangeShapeType="1"/>
          </p:cNvCxnSpPr>
          <p:nvPr/>
        </p:nvCxnSpPr>
        <p:spPr bwMode="auto">
          <a:xfrm>
            <a:off x="1943749" y="2997200"/>
            <a:ext cx="468313"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4" name="直線矢印コネクタ 53"/>
          <p:cNvCxnSpPr>
            <a:cxnSpLocks noChangeShapeType="1"/>
          </p:cNvCxnSpPr>
          <p:nvPr/>
        </p:nvCxnSpPr>
        <p:spPr bwMode="auto">
          <a:xfrm>
            <a:off x="1980262" y="3860800"/>
            <a:ext cx="468312"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グループ化 64"/>
          <p:cNvGrpSpPr>
            <a:grpSpLocks/>
          </p:cNvGrpSpPr>
          <p:nvPr/>
        </p:nvGrpSpPr>
        <p:grpSpPr bwMode="auto">
          <a:xfrm>
            <a:off x="3843778" y="3374471"/>
            <a:ext cx="5109357" cy="2062103"/>
            <a:chOff x="3843843" y="3375081"/>
            <a:chExt cx="5108589" cy="2062311"/>
          </a:xfrm>
        </p:grpSpPr>
        <p:sp>
          <p:nvSpPr>
            <p:cNvPr id="20506" name="テキスト ボックス 54"/>
            <p:cNvSpPr txBox="1">
              <a:spLocks noChangeArrowheads="1"/>
            </p:cNvSpPr>
            <p:nvPr/>
          </p:nvSpPr>
          <p:spPr bwMode="auto">
            <a:xfrm>
              <a:off x="6360144" y="3375081"/>
              <a:ext cx="2592288" cy="20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Times New Roman" panose="02020603050405020304" pitchFamily="18" charset="0"/>
                </a:rPr>
                <a:t>表皮の一部</a:t>
              </a:r>
              <a:br>
                <a:rPr lang="en-US" altLang="ja-JP" dirty="0">
                  <a:latin typeface="Times New Roman" panose="02020603050405020304" pitchFamily="18" charset="0"/>
                </a:rPr>
              </a:br>
              <a:r>
                <a:rPr lang="ja-JP" altLang="en-US" dirty="0">
                  <a:latin typeface="Times New Roman" panose="02020603050405020304" pitchFamily="18" charset="0"/>
                </a:rPr>
                <a:t>↓</a:t>
              </a:r>
              <a:br>
                <a:rPr lang="en-US" altLang="ja-JP" dirty="0">
                  <a:latin typeface="Times New Roman" panose="02020603050405020304" pitchFamily="18" charset="0"/>
                </a:rPr>
              </a:br>
              <a:r>
                <a:rPr lang="ja-JP" altLang="en-US" dirty="0">
                  <a:latin typeface="Times New Roman" panose="02020603050405020304" pitchFamily="18" charset="0"/>
                </a:rPr>
                <a:t>皮膚の細胞が存在する</a:t>
              </a:r>
            </a:p>
          </p:txBody>
        </p:sp>
        <p:cxnSp>
          <p:nvCxnSpPr>
            <p:cNvPr id="20507" name="直線矢印コネクタ 55"/>
            <p:cNvCxnSpPr>
              <a:cxnSpLocks noChangeShapeType="1"/>
            </p:cNvCxnSpPr>
            <p:nvPr/>
          </p:nvCxnSpPr>
          <p:spPr bwMode="auto">
            <a:xfrm flipH="1">
              <a:off x="5217065" y="3689329"/>
              <a:ext cx="1172854" cy="38800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8" name="直線矢印コネクタ 59"/>
            <p:cNvCxnSpPr>
              <a:cxnSpLocks noChangeShapeType="1"/>
            </p:cNvCxnSpPr>
            <p:nvPr/>
          </p:nvCxnSpPr>
          <p:spPr bwMode="auto">
            <a:xfrm rot="10800000">
              <a:off x="3843843" y="3465260"/>
              <a:ext cx="2520280" cy="216024"/>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9166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3375"/>
            <a:ext cx="28670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C:\Users\nm\Desktop\あらい：新井亮太（母指指尖部損傷）\2013-03-03-22h06m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19088"/>
            <a:ext cx="28162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テキスト ボックス 1"/>
          <p:cNvSpPr txBox="1">
            <a:spLocks noChangeArrowheads="1"/>
          </p:cNvSpPr>
          <p:nvPr/>
        </p:nvSpPr>
        <p:spPr bwMode="auto">
          <a:xfrm>
            <a:off x="2051050" y="6005513"/>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mn-ea"/>
                <a:ea typeface="+mn-ea"/>
              </a:rPr>
              <a:t>初診時</a:t>
            </a:r>
          </a:p>
        </p:txBody>
      </p:sp>
      <p:sp>
        <p:nvSpPr>
          <p:cNvPr id="80901" name="テキスト ボックス 4"/>
          <p:cNvSpPr txBox="1">
            <a:spLocks noChangeArrowheads="1"/>
          </p:cNvSpPr>
          <p:nvPr/>
        </p:nvSpPr>
        <p:spPr bwMode="auto">
          <a:xfrm>
            <a:off x="5367337" y="6005513"/>
            <a:ext cx="1938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dirty="0">
                <a:latin typeface="+mn-ea"/>
                <a:ea typeface="+mn-ea"/>
              </a:rPr>
              <a:t>155</a:t>
            </a:r>
            <a:r>
              <a:rPr lang="ja-JP" altLang="en-US" dirty="0">
                <a:latin typeface="+mn-ea"/>
                <a:ea typeface="+mn-ea"/>
              </a:rPr>
              <a:t>日後</a:t>
            </a:r>
          </a:p>
        </p:txBody>
      </p:sp>
    </p:spTree>
    <p:extLst>
      <p:ext uri="{BB962C8B-B14F-4D97-AF65-F5344CB8AC3E}">
        <p14:creationId xmlns:p14="http://schemas.microsoft.com/office/powerpoint/2010/main" val="3583529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5</a:t>
            </a:r>
            <a:r>
              <a:rPr kumimoji="1" lang="ja-JP" altLang="en-US" dirty="0"/>
              <a:t>歳男：</a:t>
            </a:r>
            <a:br>
              <a:rPr kumimoji="1" lang="en-US" altLang="ja-JP" dirty="0"/>
            </a:br>
            <a:r>
              <a:rPr lang="en-US" altLang="ja-JP" sz="2400" dirty="0"/>
              <a:t>7</a:t>
            </a:r>
            <a:r>
              <a:rPr lang="ja-JP" altLang="en-US" sz="2400" dirty="0"/>
              <a:t>日前，ドアに指を挟まれ不全切断。</a:t>
            </a:r>
            <a:br>
              <a:rPr lang="en-US" altLang="ja-JP" sz="2400" dirty="0"/>
            </a:br>
            <a:r>
              <a:rPr lang="ja-JP" altLang="en-US" sz="2400" dirty="0"/>
              <a:t>指切断が必要と言われ，ネット検索して当科へ</a:t>
            </a:r>
            <a:endParaRPr kumimoji="1" lang="ja-JP" altLang="en-US" sz="24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7399" y="1904999"/>
            <a:ext cx="1344654" cy="2778211"/>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719" y="1905000"/>
            <a:ext cx="1544685" cy="2778210"/>
          </a:xfrm>
          <a:prstGeom prst="rect">
            <a:avLst/>
          </a:prstGeom>
        </p:spPr>
      </p:pic>
      <p:sp>
        <p:nvSpPr>
          <p:cNvPr id="8" name="テキスト ボックス 7"/>
          <p:cNvSpPr txBox="1"/>
          <p:nvPr/>
        </p:nvSpPr>
        <p:spPr>
          <a:xfrm>
            <a:off x="2112061" y="4868562"/>
            <a:ext cx="1718534" cy="369332"/>
          </a:xfrm>
          <a:prstGeom prst="rect">
            <a:avLst/>
          </a:prstGeom>
          <a:noFill/>
        </p:spPr>
        <p:txBody>
          <a:bodyPr wrap="square" rtlCol="0">
            <a:spAutoFit/>
          </a:bodyPr>
          <a:lstStyle/>
          <a:p>
            <a:r>
              <a:rPr kumimoji="1" lang="ja-JP" altLang="en-US" dirty="0"/>
              <a:t>初診時の状態</a:t>
            </a:r>
          </a:p>
        </p:txBody>
      </p:sp>
      <p:grpSp>
        <p:nvGrpSpPr>
          <p:cNvPr id="12" name="グループ化 11"/>
          <p:cNvGrpSpPr/>
          <p:nvPr/>
        </p:nvGrpSpPr>
        <p:grpSpPr>
          <a:xfrm>
            <a:off x="4473656" y="2546003"/>
            <a:ext cx="1422542" cy="3570896"/>
            <a:chOff x="4473656" y="2546003"/>
            <a:chExt cx="1422542" cy="3570896"/>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3656" y="2546003"/>
              <a:ext cx="1422542" cy="3065819"/>
            </a:xfrm>
            <a:prstGeom prst="rect">
              <a:avLst/>
            </a:prstGeom>
          </p:spPr>
        </p:pic>
        <p:sp>
          <p:nvSpPr>
            <p:cNvPr id="9" name="テキスト ボックス 8"/>
            <p:cNvSpPr txBox="1"/>
            <p:nvPr/>
          </p:nvSpPr>
          <p:spPr>
            <a:xfrm>
              <a:off x="4789033" y="5747567"/>
              <a:ext cx="901533" cy="369332"/>
            </a:xfrm>
            <a:prstGeom prst="rect">
              <a:avLst/>
            </a:prstGeom>
            <a:noFill/>
          </p:spPr>
          <p:txBody>
            <a:bodyPr wrap="square" rtlCol="0">
              <a:spAutoFit/>
            </a:bodyPr>
            <a:lstStyle/>
            <a:p>
              <a:r>
                <a:rPr kumimoji="1" lang="en-US" altLang="ja-JP" dirty="0"/>
                <a:t>5</a:t>
              </a:r>
              <a:r>
                <a:rPr kumimoji="1" lang="ja-JP" altLang="en-US" dirty="0"/>
                <a:t>日後</a:t>
              </a:r>
            </a:p>
          </p:txBody>
        </p:sp>
      </p:grpSp>
      <p:grpSp>
        <p:nvGrpSpPr>
          <p:cNvPr id="13" name="グループ化 12"/>
          <p:cNvGrpSpPr/>
          <p:nvPr/>
        </p:nvGrpSpPr>
        <p:grpSpPr>
          <a:xfrm>
            <a:off x="5940275" y="2546001"/>
            <a:ext cx="1545175" cy="3570898"/>
            <a:chOff x="5940275" y="2546001"/>
            <a:chExt cx="1545175" cy="3570898"/>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275" y="2546001"/>
              <a:ext cx="1545175" cy="3065821"/>
            </a:xfrm>
            <a:prstGeom prst="rect">
              <a:avLst/>
            </a:prstGeom>
          </p:spPr>
        </p:pic>
        <p:sp>
          <p:nvSpPr>
            <p:cNvPr id="10" name="テキスト ボックス 9"/>
            <p:cNvSpPr txBox="1"/>
            <p:nvPr/>
          </p:nvSpPr>
          <p:spPr>
            <a:xfrm>
              <a:off x="6262095" y="5747567"/>
              <a:ext cx="901533" cy="369332"/>
            </a:xfrm>
            <a:prstGeom prst="rect">
              <a:avLst/>
            </a:prstGeom>
            <a:noFill/>
          </p:spPr>
          <p:txBody>
            <a:bodyPr wrap="square" rtlCol="0">
              <a:spAutoFit/>
            </a:bodyPr>
            <a:lstStyle/>
            <a:p>
              <a:r>
                <a:rPr kumimoji="1" lang="en-US" altLang="ja-JP" dirty="0"/>
                <a:t>10</a:t>
              </a:r>
              <a:r>
                <a:rPr kumimoji="1" lang="ja-JP" altLang="en-US" dirty="0"/>
                <a:t>日後</a:t>
              </a:r>
            </a:p>
          </p:txBody>
        </p:sp>
      </p:grpSp>
      <p:grpSp>
        <p:nvGrpSpPr>
          <p:cNvPr id="14" name="グループ化 13"/>
          <p:cNvGrpSpPr/>
          <p:nvPr/>
        </p:nvGrpSpPr>
        <p:grpSpPr>
          <a:xfrm>
            <a:off x="7529527" y="2546001"/>
            <a:ext cx="1348961" cy="3570898"/>
            <a:chOff x="7529527" y="2546001"/>
            <a:chExt cx="1348961" cy="3570898"/>
          </a:xfrm>
        </p:grpSpPr>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9527" y="2546001"/>
              <a:ext cx="1348961" cy="3065820"/>
            </a:xfrm>
            <a:prstGeom prst="rect">
              <a:avLst/>
            </a:prstGeom>
          </p:spPr>
        </p:pic>
        <p:sp>
          <p:nvSpPr>
            <p:cNvPr id="11" name="テキスト ボックス 10"/>
            <p:cNvSpPr txBox="1"/>
            <p:nvPr/>
          </p:nvSpPr>
          <p:spPr>
            <a:xfrm>
              <a:off x="7753240" y="5747567"/>
              <a:ext cx="901533" cy="369332"/>
            </a:xfrm>
            <a:prstGeom prst="rect">
              <a:avLst/>
            </a:prstGeom>
            <a:noFill/>
          </p:spPr>
          <p:txBody>
            <a:bodyPr wrap="square" rtlCol="0">
              <a:spAutoFit/>
            </a:bodyPr>
            <a:lstStyle/>
            <a:p>
              <a:r>
                <a:rPr lang="en-US" altLang="ja-JP" dirty="0"/>
                <a:t>26</a:t>
              </a:r>
              <a:r>
                <a:rPr kumimoji="1" lang="ja-JP" altLang="en-US" dirty="0"/>
                <a:t>日後</a:t>
              </a:r>
            </a:p>
          </p:txBody>
        </p:sp>
      </p:grpSp>
    </p:spTree>
    <p:extLst>
      <p:ext uri="{BB962C8B-B14F-4D97-AF65-F5344CB8AC3E}">
        <p14:creationId xmlns:p14="http://schemas.microsoft.com/office/powerpoint/2010/main" val="36707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125" y="2498321"/>
            <a:ext cx="1860590" cy="3844195"/>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017" y="1357999"/>
            <a:ext cx="2137372" cy="3844194"/>
          </a:xfrm>
          <a:prstGeom prst="rect">
            <a:avLst/>
          </a:prstGeom>
        </p:spPr>
      </p:pic>
      <p:sp>
        <p:nvSpPr>
          <p:cNvPr id="5" name="テキスト ボックス 4"/>
          <p:cNvSpPr txBox="1"/>
          <p:nvPr/>
        </p:nvSpPr>
        <p:spPr>
          <a:xfrm>
            <a:off x="1549139" y="5350476"/>
            <a:ext cx="977128" cy="369332"/>
          </a:xfrm>
          <a:prstGeom prst="rect">
            <a:avLst/>
          </a:prstGeom>
          <a:noFill/>
        </p:spPr>
        <p:txBody>
          <a:bodyPr wrap="square" rtlCol="0">
            <a:spAutoFit/>
          </a:bodyPr>
          <a:lstStyle/>
          <a:p>
            <a:r>
              <a:rPr kumimoji="1" lang="ja-JP" altLang="en-US" dirty="0"/>
              <a:t>初診時</a:t>
            </a:r>
          </a:p>
        </p:txBody>
      </p:sp>
      <p:sp>
        <p:nvSpPr>
          <p:cNvPr id="9" name="テキスト ボックス 8"/>
          <p:cNvSpPr txBox="1"/>
          <p:nvPr/>
        </p:nvSpPr>
        <p:spPr>
          <a:xfrm>
            <a:off x="5515658" y="1989438"/>
            <a:ext cx="977128"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106389" y="1357999"/>
            <a:ext cx="5774835" cy="4970797"/>
            <a:chOff x="3106389" y="1357999"/>
            <a:chExt cx="5774835" cy="4970797"/>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715" y="2512040"/>
              <a:ext cx="1801509" cy="3816756"/>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389" y="1357999"/>
              <a:ext cx="2136623" cy="3870694"/>
            </a:xfrm>
            <a:prstGeom prst="rect">
              <a:avLst/>
            </a:prstGeom>
          </p:spPr>
        </p:pic>
        <p:sp>
          <p:nvSpPr>
            <p:cNvPr id="10" name="テキスト ボックス 9"/>
            <p:cNvSpPr txBox="1"/>
            <p:nvPr/>
          </p:nvSpPr>
          <p:spPr>
            <a:xfrm>
              <a:off x="3661875" y="5349106"/>
              <a:ext cx="1181974" cy="369332"/>
            </a:xfrm>
            <a:prstGeom prst="rect">
              <a:avLst/>
            </a:prstGeom>
            <a:noFill/>
          </p:spPr>
          <p:txBody>
            <a:bodyPr wrap="square" rtlCol="0">
              <a:spAutoFit/>
            </a:bodyPr>
            <a:lstStyle/>
            <a:p>
              <a:r>
                <a:rPr kumimoji="1" lang="en-US" altLang="ja-JP" dirty="0"/>
                <a:t>118</a:t>
              </a:r>
              <a:r>
                <a:rPr kumimoji="1" lang="ja-JP" altLang="en-US" dirty="0"/>
                <a:t>日後</a:t>
              </a:r>
            </a:p>
          </p:txBody>
        </p:sp>
        <p:sp>
          <p:nvSpPr>
            <p:cNvPr id="11" name="テキスト ボックス 10"/>
            <p:cNvSpPr txBox="1"/>
            <p:nvPr/>
          </p:nvSpPr>
          <p:spPr>
            <a:xfrm>
              <a:off x="7380384" y="1989438"/>
              <a:ext cx="1181974" cy="369332"/>
            </a:xfrm>
            <a:prstGeom prst="rect">
              <a:avLst/>
            </a:prstGeom>
            <a:noFill/>
          </p:spPr>
          <p:txBody>
            <a:bodyPr wrap="square" rtlCol="0">
              <a:spAutoFit/>
            </a:bodyPr>
            <a:lstStyle/>
            <a:p>
              <a:r>
                <a:rPr kumimoji="1" lang="en-US" altLang="ja-JP" dirty="0"/>
                <a:t>118</a:t>
              </a:r>
              <a:r>
                <a:rPr kumimoji="1" lang="ja-JP" altLang="en-US" dirty="0"/>
                <a:t>日後</a:t>
              </a:r>
            </a:p>
          </p:txBody>
        </p:sp>
      </p:grpSp>
    </p:spTree>
    <p:extLst>
      <p:ext uri="{BB962C8B-B14F-4D97-AF65-F5344CB8AC3E}">
        <p14:creationId xmlns:p14="http://schemas.microsoft.com/office/powerpoint/2010/main" val="7830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600" dirty="0"/>
              <a:t>顔面裂傷：小児はテーピングで</a:t>
            </a:r>
          </a:p>
        </p:txBody>
      </p:sp>
      <p:sp>
        <p:nvSpPr>
          <p:cNvPr id="4" name="テキスト プレースホルダー 3"/>
          <p:cNvSpPr>
            <a:spLocks noGrp="1"/>
          </p:cNvSpPr>
          <p:nvPr>
            <p:ph type="body" idx="1"/>
          </p:nvPr>
        </p:nvSpPr>
        <p:spPr>
          <a:xfrm>
            <a:off x="3363855" y="3581400"/>
            <a:ext cx="5170545" cy="860400"/>
          </a:xfrm>
        </p:spPr>
        <p:txBody>
          <a:bodyPr/>
          <a:lstStyle/>
          <a:p>
            <a:r>
              <a:rPr kumimoji="1" lang="ja-JP" altLang="en-US" dirty="0"/>
              <a:t>ハイドロコロイドを併用</a:t>
            </a:r>
          </a:p>
        </p:txBody>
      </p:sp>
    </p:spTree>
    <p:extLst>
      <p:ext uri="{BB962C8B-B14F-4D97-AF65-F5344CB8AC3E}">
        <p14:creationId xmlns:p14="http://schemas.microsoft.com/office/powerpoint/2010/main" val="208220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563482" y="1136808"/>
            <a:ext cx="3989248" cy="1491096"/>
            <a:chOff x="2871121" y="2103324"/>
            <a:chExt cx="3989248" cy="1491096"/>
          </a:xfrm>
        </p:grpSpPr>
        <p:cxnSp>
          <p:nvCxnSpPr>
            <p:cNvPr id="4" name="直線コネクタ 3"/>
            <p:cNvCxnSpPr/>
            <p:nvPr/>
          </p:nvCxnSpPr>
          <p:spPr>
            <a:xfrm>
              <a:off x="2871121" y="2108062"/>
              <a:ext cx="1649085"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5387228" y="2103324"/>
              <a:ext cx="1473141"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61609" y="2103324"/>
              <a:ext cx="40004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4961658" y="2103324"/>
              <a:ext cx="40486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1921265" y="844007"/>
            <a:ext cx="3415326" cy="247914"/>
            <a:chOff x="3246054" y="1779660"/>
            <a:chExt cx="3415326" cy="247914"/>
          </a:xfrm>
        </p:grpSpPr>
        <p:sp>
          <p:nvSpPr>
            <p:cNvPr id="17" name="正方形/長方形 16"/>
            <p:cNvSpPr/>
            <p:nvPr/>
          </p:nvSpPr>
          <p:spPr>
            <a:xfrm>
              <a:off x="3246054" y="1779660"/>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sp>
          <p:nvSpPr>
            <p:cNvPr id="18" name="正方形/長方形 17"/>
            <p:cNvSpPr/>
            <p:nvPr/>
          </p:nvSpPr>
          <p:spPr>
            <a:xfrm>
              <a:off x="5387228" y="1783388"/>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grpSp>
      <p:grpSp>
        <p:nvGrpSpPr>
          <p:cNvPr id="43" name="グループ化 42"/>
          <p:cNvGrpSpPr/>
          <p:nvPr/>
        </p:nvGrpSpPr>
        <p:grpSpPr>
          <a:xfrm>
            <a:off x="4961658" y="2404150"/>
            <a:ext cx="3989248" cy="1806187"/>
            <a:chOff x="4961658" y="2404150"/>
            <a:chExt cx="3989248" cy="1806187"/>
          </a:xfrm>
        </p:grpSpPr>
        <p:grpSp>
          <p:nvGrpSpPr>
            <p:cNvPr id="25" name="グループ化 24"/>
            <p:cNvGrpSpPr/>
            <p:nvPr/>
          </p:nvGrpSpPr>
          <p:grpSpPr>
            <a:xfrm>
              <a:off x="4961658" y="2719241"/>
              <a:ext cx="3989248" cy="1491096"/>
              <a:chOff x="2871121" y="2103324"/>
              <a:chExt cx="3989248" cy="1491096"/>
            </a:xfrm>
          </p:grpSpPr>
          <p:cxnSp>
            <p:nvCxnSpPr>
              <p:cNvPr id="26" name="直線コネクタ 25"/>
              <p:cNvCxnSpPr/>
              <p:nvPr/>
            </p:nvCxnSpPr>
            <p:spPr>
              <a:xfrm>
                <a:off x="2871121" y="2108062"/>
                <a:ext cx="1649085"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387228" y="2103324"/>
                <a:ext cx="1473141"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561609" y="2103324"/>
                <a:ext cx="40004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4961658" y="2103324"/>
                <a:ext cx="40486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336591" y="2404150"/>
              <a:ext cx="3415326" cy="247914"/>
              <a:chOff x="3246054" y="1779660"/>
              <a:chExt cx="3415326" cy="247914"/>
            </a:xfrm>
          </p:grpSpPr>
          <p:sp>
            <p:nvSpPr>
              <p:cNvPr id="31" name="正方形/長方形 30"/>
              <p:cNvSpPr/>
              <p:nvPr/>
            </p:nvSpPr>
            <p:spPr>
              <a:xfrm>
                <a:off x="3246054" y="1779660"/>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sp>
            <p:nvSpPr>
              <p:cNvPr id="32" name="正方形/長方形 31"/>
              <p:cNvSpPr/>
              <p:nvPr/>
            </p:nvSpPr>
            <p:spPr>
              <a:xfrm>
                <a:off x="5387228" y="1783388"/>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grpSp>
      </p:grpSp>
      <p:sp>
        <p:nvSpPr>
          <p:cNvPr id="33" name="吹き出し: 角を丸めた四角形 32"/>
          <p:cNvSpPr/>
          <p:nvPr/>
        </p:nvSpPr>
        <p:spPr>
          <a:xfrm>
            <a:off x="460886" y="1861207"/>
            <a:ext cx="2881675" cy="1940957"/>
          </a:xfrm>
          <a:prstGeom prst="wedgeRoundRectCallout">
            <a:avLst>
              <a:gd name="adj1" fmla="val 37098"/>
              <a:gd name="adj2" fmla="val -953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buFont typeface="Wingdings" panose="05000000000000000000" pitchFamily="2" charset="2"/>
              <a:buChar char="l"/>
            </a:pPr>
            <a:r>
              <a:rPr kumimoji="1" lang="ja-JP" altLang="en-US" dirty="0"/>
              <a:t>創縁両側にハイドロコロイドを貼付</a:t>
            </a:r>
            <a:endParaRPr kumimoji="1" lang="en-US" altLang="ja-JP" dirty="0"/>
          </a:p>
          <a:p>
            <a:pPr marL="285750" indent="-285750">
              <a:buFont typeface="Wingdings" panose="05000000000000000000" pitchFamily="2" charset="2"/>
              <a:buChar char="l"/>
            </a:pPr>
            <a:r>
              <a:rPr kumimoji="1" lang="ja-JP" altLang="en-US" dirty="0"/>
              <a:t>絆創膏より強固に固着</a:t>
            </a:r>
            <a:endParaRPr kumimoji="1" lang="en-US" altLang="ja-JP" dirty="0"/>
          </a:p>
          <a:p>
            <a:pPr marL="285750" indent="-285750">
              <a:buFont typeface="Wingdings" panose="05000000000000000000" pitchFamily="2" charset="2"/>
              <a:buChar char="l"/>
            </a:pPr>
            <a:r>
              <a:rPr lang="ja-JP" altLang="en-US" dirty="0"/>
              <a:t>血液・浸出液があっても剥がれにくい</a:t>
            </a:r>
            <a:endParaRPr kumimoji="1" lang="ja-JP" altLang="en-US" dirty="0"/>
          </a:p>
        </p:txBody>
      </p:sp>
      <p:grpSp>
        <p:nvGrpSpPr>
          <p:cNvPr id="37" name="グループ化 36"/>
          <p:cNvGrpSpPr/>
          <p:nvPr/>
        </p:nvGrpSpPr>
        <p:grpSpPr>
          <a:xfrm>
            <a:off x="5091973" y="349716"/>
            <a:ext cx="3485721" cy="2021727"/>
            <a:chOff x="5091974" y="1057330"/>
            <a:chExt cx="3365798" cy="1227158"/>
          </a:xfrm>
        </p:grpSpPr>
        <p:cxnSp>
          <p:nvCxnSpPr>
            <p:cNvPr id="35" name="直線コネクタ 34"/>
            <p:cNvCxnSpPr/>
            <p:nvPr/>
          </p:nvCxnSpPr>
          <p:spPr>
            <a:xfrm>
              <a:off x="5117523" y="2280805"/>
              <a:ext cx="165735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rot="5400000">
              <a:off x="6161294" y="-11990"/>
              <a:ext cx="1227158" cy="3365798"/>
            </a:xfrm>
            <a:prstGeom prst="arc">
              <a:avLst/>
            </a:prstGeom>
            <a:ln w="635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8" name="矢印: 右 37"/>
          <p:cNvSpPr/>
          <p:nvPr/>
        </p:nvSpPr>
        <p:spPr>
          <a:xfrm>
            <a:off x="6790459" y="2587336"/>
            <a:ext cx="566305"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ja-JP" altLang="en-US" dirty="0"/>
          </a:p>
        </p:txBody>
      </p:sp>
      <p:grpSp>
        <p:nvGrpSpPr>
          <p:cNvPr id="42" name="グループ化 41"/>
          <p:cNvGrpSpPr/>
          <p:nvPr/>
        </p:nvGrpSpPr>
        <p:grpSpPr>
          <a:xfrm>
            <a:off x="2038838" y="4300437"/>
            <a:ext cx="3230362" cy="1821880"/>
            <a:chOff x="2038838" y="4300437"/>
            <a:chExt cx="3230362" cy="1821880"/>
          </a:xfrm>
        </p:grpSpPr>
        <p:cxnSp>
          <p:nvCxnSpPr>
            <p:cNvPr id="14" name="直線コネクタ 13"/>
            <p:cNvCxnSpPr/>
            <p:nvPr/>
          </p:nvCxnSpPr>
          <p:spPr>
            <a:xfrm>
              <a:off x="3729487" y="4678816"/>
              <a:ext cx="15882" cy="144350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038838" y="4604895"/>
              <a:ext cx="1649085"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463276" y="4300437"/>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cxnSp>
          <p:nvCxnSpPr>
            <p:cNvPr id="23" name="直線コネクタ 22"/>
            <p:cNvCxnSpPr/>
            <p:nvPr/>
          </p:nvCxnSpPr>
          <p:spPr>
            <a:xfrm>
              <a:off x="3796059" y="4596429"/>
              <a:ext cx="1473141"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745369" y="4300437"/>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cxnSp>
          <p:nvCxnSpPr>
            <p:cNvPr id="40" name="直線コネクタ 39"/>
            <p:cNvCxnSpPr/>
            <p:nvPr/>
          </p:nvCxnSpPr>
          <p:spPr>
            <a:xfrm>
              <a:off x="2303630" y="4300437"/>
              <a:ext cx="2883478"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1" name="吹き出し: 角を丸めた四角形 40"/>
          <p:cNvSpPr/>
          <p:nvPr/>
        </p:nvSpPr>
        <p:spPr>
          <a:xfrm>
            <a:off x="6021532" y="233725"/>
            <a:ext cx="2929374" cy="1021556"/>
          </a:xfrm>
          <a:prstGeom prst="wedgeRoundRectCallout">
            <a:avLst>
              <a:gd name="adj1" fmla="val -40038"/>
              <a:gd name="adj2" fmla="val 155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ハイドロコロイドの上に紙絆創膏を貼り，</a:t>
            </a:r>
            <a:br>
              <a:rPr kumimoji="1" lang="en-US" altLang="ja-JP" dirty="0"/>
            </a:br>
            <a:r>
              <a:rPr kumimoji="1" lang="ja-JP" altLang="en-US"/>
              <a:t>創縁同士を</a:t>
            </a:r>
            <a:r>
              <a:rPr kumimoji="1" lang="ja-JP" altLang="en-US" dirty="0"/>
              <a:t>引き寄せる</a:t>
            </a:r>
          </a:p>
        </p:txBody>
      </p:sp>
      <p:sp>
        <p:nvSpPr>
          <p:cNvPr id="44" name="吹き出し: 角を丸めた四角形 43"/>
          <p:cNvSpPr/>
          <p:nvPr/>
        </p:nvSpPr>
        <p:spPr>
          <a:xfrm>
            <a:off x="5878656" y="4879898"/>
            <a:ext cx="2389909" cy="715089"/>
          </a:xfrm>
          <a:prstGeom prst="wedgeRoundRectCallout">
            <a:avLst>
              <a:gd name="adj1" fmla="val -99746"/>
              <a:gd name="adj2" fmla="val -109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dirty="0"/>
              <a:t>3</a:t>
            </a:r>
            <a:r>
              <a:rPr lang="ja-JP" altLang="en-US" dirty="0"/>
              <a:t>～</a:t>
            </a:r>
            <a:r>
              <a:rPr lang="en-US" altLang="ja-JP" dirty="0"/>
              <a:t>4</a:t>
            </a:r>
            <a:r>
              <a:rPr lang="ja-JP" altLang="en-US" dirty="0"/>
              <a:t>日間は剥がれず，しっかり固定できる</a:t>
            </a:r>
            <a:endParaRPr kumimoji="1" lang="ja-JP" altLang="en-US" dirty="0"/>
          </a:p>
        </p:txBody>
      </p:sp>
      <p:sp>
        <p:nvSpPr>
          <p:cNvPr id="45" name="吹き出し: 角を丸めた四角形 44"/>
          <p:cNvSpPr/>
          <p:nvPr/>
        </p:nvSpPr>
        <p:spPr>
          <a:xfrm>
            <a:off x="4852555" y="3393541"/>
            <a:ext cx="1293668" cy="408623"/>
          </a:xfrm>
          <a:prstGeom prst="wedgeRoundRectCallout">
            <a:avLst>
              <a:gd name="adj1" fmla="val -118022"/>
              <a:gd name="adj2" fmla="val 1553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閉創する</a:t>
            </a:r>
          </a:p>
        </p:txBody>
      </p:sp>
    </p:spTree>
    <p:extLst>
      <p:ext uri="{BB962C8B-B14F-4D97-AF65-F5344CB8AC3E}">
        <p14:creationId xmlns:p14="http://schemas.microsoft.com/office/powerpoint/2010/main" val="9697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1" grpId="0" animBg="1"/>
      <p:bldP spid="44" grpId="0" animBg="1"/>
      <p:bldP spid="4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711530"/>
          </a:xfrm>
        </p:spPr>
        <p:txBody>
          <a:bodyPr/>
          <a:lstStyle/>
          <a:p>
            <a:r>
              <a:rPr kumimoji="1" lang="en-US" altLang="ja-JP" dirty="0"/>
              <a:t>3</a:t>
            </a:r>
            <a:r>
              <a:rPr kumimoji="1" lang="ja-JP" altLang="en-US" dirty="0"/>
              <a:t>歳</a:t>
            </a:r>
            <a:r>
              <a:rPr kumimoji="1" lang="en-US" altLang="ja-JP" dirty="0"/>
              <a:t>11</a:t>
            </a:r>
            <a:r>
              <a:rPr kumimoji="1" lang="ja-JP" altLang="en-US" dirty="0"/>
              <a:t>ヶ月女：幼稚園で転倒</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034" y="1335640"/>
            <a:ext cx="1504463" cy="198433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376" y="1344911"/>
            <a:ext cx="1409235" cy="1975064"/>
          </a:xfrm>
          <a:prstGeom prst="rect">
            <a:avLst/>
          </a:prstGeom>
        </p:spPr>
      </p:pic>
      <p:sp>
        <p:nvSpPr>
          <p:cNvPr id="10" name="コンテンツ プレースホルダー 3"/>
          <p:cNvSpPr txBox="1">
            <a:spLocks/>
          </p:cNvSpPr>
          <p:nvPr/>
        </p:nvSpPr>
        <p:spPr>
          <a:xfrm>
            <a:off x="4592490" y="1369977"/>
            <a:ext cx="3566043" cy="217974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700" dirty="0"/>
              <a:t>幼稚園で転倒。</a:t>
            </a:r>
            <a:endParaRPr lang="en-US" altLang="ja-JP" sz="1700" dirty="0"/>
          </a:p>
          <a:p>
            <a:r>
              <a:rPr lang="ja-JP" altLang="en-US" sz="1700" dirty="0"/>
              <a:t>創縁両側にハイドロコロイドを貼付。</a:t>
            </a:r>
            <a:endParaRPr lang="en-US" altLang="ja-JP" sz="1700" dirty="0"/>
          </a:p>
          <a:p>
            <a:r>
              <a:rPr lang="ja-JP" altLang="en-US" sz="1700" dirty="0"/>
              <a:t>ハイドロコロイド同士を絆創膏で寄せて閉創する。</a:t>
            </a:r>
            <a:endParaRPr lang="en-US" altLang="ja-JP" sz="1700" dirty="0"/>
          </a:p>
          <a:p>
            <a:r>
              <a:rPr lang="ja-JP" altLang="en-US" sz="1700" dirty="0"/>
              <a:t>血腫予防のために，さらに圧迫。</a:t>
            </a:r>
            <a:endParaRPr lang="en-US" altLang="ja-JP" sz="1700" dirty="0"/>
          </a:p>
          <a:p>
            <a:endParaRPr lang="en-US" altLang="ja-JP" sz="1600" dirty="0"/>
          </a:p>
        </p:txBody>
      </p:sp>
      <p:sp>
        <p:nvSpPr>
          <p:cNvPr id="11" name="テキスト ボックス 10"/>
          <p:cNvSpPr txBox="1"/>
          <p:nvPr/>
        </p:nvSpPr>
        <p:spPr>
          <a:xfrm>
            <a:off x="1649002" y="3400746"/>
            <a:ext cx="1130158" cy="369332"/>
          </a:xfrm>
          <a:prstGeom prst="rect">
            <a:avLst/>
          </a:prstGeom>
          <a:noFill/>
        </p:spPr>
        <p:txBody>
          <a:bodyPr wrap="square" rtlCol="0">
            <a:spAutoFit/>
          </a:bodyPr>
          <a:lstStyle/>
          <a:p>
            <a:pPr algn="ctr"/>
            <a:r>
              <a:rPr kumimoji="1" lang="ja-JP" altLang="en-US" dirty="0"/>
              <a:t>初診時</a:t>
            </a:r>
          </a:p>
        </p:txBody>
      </p:sp>
      <p:grpSp>
        <p:nvGrpSpPr>
          <p:cNvPr id="15" name="グループ化 14"/>
          <p:cNvGrpSpPr/>
          <p:nvPr/>
        </p:nvGrpSpPr>
        <p:grpSpPr>
          <a:xfrm>
            <a:off x="1281509" y="3887763"/>
            <a:ext cx="1653688" cy="2451275"/>
            <a:chOff x="1281509" y="3887763"/>
            <a:chExt cx="1653688" cy="2451275"/>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509" y="3887763"/>
              <a:ext cx="1653688" cy="1959926"/>
            </a:xfrm>
            <a:prstGeom prst="rect">
              <a:avLst/>
            </a:prstGeom>
          </p:spPr>
        </p:pic>
        <p:sp>
          <p:nvSpPr>
            <p:cNvPr id="12" name="テキスト ボックス 11"/>
            <p:cNvSpPr txBox="1"/>
            <p:nvPr/>
          </p:nvSpPr>
          <p:spPr>
            <a:xfrm>
              <a:off x="1551541" y="5969706"/>
              <a:ext cx="1330359" cy="369332"/>
            </a:xfrm>
            <a:prstGeom prst="rect">
              <a:avLst/>
            </a:prstGeom>
            <a:noFill/>
          </p:spPr>
          <p:txBody>
            <a:bodyPr wrap="square" rtlCol="0">
              <a:spAutoFit/>
            </a:bodyPr>
            <a:lstStyle/>
            <a:p>
              <a:pPr algn="ctr"/>
              <a:r>
                <a:rPr kumimoji="1" lang="ja-JP" altLang="en-US" dirty="0"/>
                <a:t>テーピング</a:t>
              </a:r>
            </a:p>
          </p:txBody>
        </p:sp>
      </p:grpSp>
      <p:grpSp>
        <p:nvGrpSpPr>
          <p:cNvPr id="16" name="グループ化 15"/>
          <p:cNvGrpSpPr/>
          <p:nvPr/>
        </p:nvGrpSpPr>
        <p:grpSpPr>
          <a:xfrm>
            <a:off x="4557119" y="4025279"/>
            <a:ext cx="1391874" cy="2313759"/>
            <a:chOff x="4557119" y="4025279"/>
            <a:chExt cx="1391874" cy="2313759"/>
          </a:xfrm>
        </p:grpSpPr>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19" y="4025279"/>
              <a:ext cx="1391874" cy="1950655"/>
            </a:xfrm>
            <a:prstGeom prst="rect">
              <a:avLst/>
            </a:prstGeom>
          </p:spPr>
        </p:pic>
        <p:sp>
          <p:nvSpPr>
            <p:cNvPr id="13" name="テキスト ボックス 12"/>
            <p:cNvSpPr txBox="1"/>
            <p:nvPr/>
          </p:nvSpPr>
          <p:spPr>
            <a:xfrm>
              <a:off x="4818835" y="5969706"/>
              <a:ext cx="1130158" cy="369332"/>
            </a:xfrm>
            <a:prstGeom prst="rect">
              <a:avLst/>
            </a:prstGeom>
            <a:noFill/>
          </p:spPr>
          <p:txBody>
            <a:bodyPr wrap="square" rtlCol="0">
              <a:spAutoFit/>
            </a:bodyPr>
            <a:lstStyle/>
            <a:p>
              <a:pPr algn="ctr"/>
              <a:r>
                <a:rPr kumimoji="1" lang="en-US" altLang="ja-JP" dirty="0"/>
                <a:t>3</a:t>
              </a:r>
              <a:r>
                <a:rPr kumimoji="1" lang="ja-JP" altLang="en-US" dirty="0"/>
                <a:t>日後</a:t>
              </a:r>
            </a:p>
          </p:txBody>
        </p:sp>
      </p:grpSp>
      <p:grpSp>
        <p:nvGrpSpPr>
          <p:cNvPr id="17" name="グループ化 16"/>
          <p:cNvGrpSpPr/>
          <p:nvPr/>
        </p:nvGrpSpPr>
        <p:grpSpPr>
          <a:xfrm>
            <a:off x="6318862" y="4031505"/>
            <a:ext cx="2290882" cy="2348630"/>
            <a:chOff x="6318862" y="4031505"/>
            <a:chExt cx="2290882" cy="2348630"/>
          </a:xfrm>
        </p:grpSpPr>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2974" y="4031505"/>
              <a:ext cx="1519726" cy="1938201"/>
            </a:xfrm>
            <a:prstGeom prst="rect">
              <a:avLst/>
            </a:prstGeom>
          </p:spPr>
        </p:pic>
        <p:sp>
          <p:nvSpPr>
            <p:cNvPr id="14" name="テキスト ボックス 13"/>
            <p:cNvSpPr txBox="1"/>
            <p:nvPr/>
          </p:nvSpPr>
          <p:spPr>
            <a:xfrm>
              <a:off x="6318862" y="6010803"/>
              <a:ext cx="2290882" cy="369332"/>
            </a:xfrm>
            <a:prstGeom prst="rect">
              <a:avLst/>
            </a:prstGeom>
            <a:noFill/>
          </p:spPr>
          <p:txBody>
            <a:bodyPr wrap="square" rtlCol="0">
              <a:spAutoFit/>
            </a:bodyPr>
            <a:lstStyle/>
            <a:p>
              <a:pPr algn="ctr"/>
              <a:r>
                <a:rPr lang="en-US" altLang="ja-JP" dirty="0"/>
                <a:t>49</a:t>
              </a:r>
              <a:r>
                <a:rPr lang="ja-JP" altLang="en-US" dirty="0"/>
                <a:t>日後</a:t>
              </a:r>
              <a:endParaRPr kumimoji="1" lang="ja-JP" altLang="en-US" dirty="0"/>
            </a:p>
          </p:txBody>
        </p:sp>
      </p:grpSp>
    </p:spTree>
    <p:extLst>
      <p:ext uri="{BB962C8B-B14F-4D97-AF65-F5344CB8AC3E}">
        <p14:creationId xmlns:p14="http://schemas.microsoft.com/office/powerpoint/2010/main" val="17626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2872" y="444227"/>
            <a:ext cx="6589200" cy="769975"/>
          </a:xfrm>
        </p:spPr>
        <p:txBody>
          <a:bodyPr>
            <a:normAutofit/>
          </a:bodyPr>
          <a:lstStyle/>
          <a:p>
            <a:r>
              <a:rPr kumimoji="1" lang="ja-JP" altLang="en-US" dirty="0"/>
              <a:t>熱傷治療の流れ</a:t>
            </a:r>
          </a:p>
        </p:txBody>
      </p:sp>
      <p:sp>
        <p:nvSpPr>
          <p:cNvPr id="3" name="フローチャート: 判断 2"/>
          <p:cNvSpPr/>
          <p:nvPr/>
        </p:nvSpPr>
        <p:spPr>
          <a:xfrm>
            <a:off x="2448082" y="1617741"/>
            <a:ext cx="2923082"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水疱あり？</a:t>
            </a:r>
          </a:p>
        </p:txBody>
      </p:sp>
      <p:grpSp>
        <p:nvGrpSpPr>
          <p:cNvPr id="66" name="グループ化 65"/>
          <p:cNvGrpSpPr/>
          <p:nvPr/>
        </p:nvGrpSpPr>
        <p:grpSpPr>
          <a:xfrm>
            <a:off x="3457574" y="3125486"/>
            <a:ext cx="2774116" cy="400110"/>
            <a:chOff x="3457574" y="3125486"/>
            <a:chExt cx="2774116" cy="400110"/>
          </a:xfrm>
        </p:grpSpPr>
        <p:sp>
          <p:nvSpPr>
            <p:cNvPr id="6" name="フローチャート: 処理 5"/>
            <p:cNvSpPr/>
            <p:nvPr/>
          </p:nvSpPr>
          <p:spPr>
            <a:xfrm>
              <a:off x="4212706" y="3125486"/>
              <a:ext cx="2018984"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翌日除去・洗浄</a:t>
              </a:r>
            </a:p>
          </p:txBody>
        </p:sp>
        <p:cxnSp>
          <p:nvCxnSpPr>
            <p:cNvPr id="38" name="直線矢印コネクタ 37"/>
            <p:cNvCxnSpPr>
              <a:stCxn id="5" idx="3"/>
              <a:endCxn id="6" idx="1"/>
            </p:cNvCxnSpPr>
            <p:nvPr/>
          </p:nvCxnSpPr>
          <p:spPr>
            <a:xfrm>
              <a:off x="3457574" y="3316652"/>
              <a:ext cx="755132" cy="888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2698231" y="3525597"/>
            <a:ext cx="3028951" cy="1627279"/>
            <a:chOff x="2698231" y="3525597"/>
            <a:chExt cx="3028951" cy="1627279"/>
          </a:xfrm>
        </p:grpSpPr>
        <p:sp>
          <p:nvSpPr>
            <p:cNvPr id="7" name="フローチャート: 判断 6"/>
            <p:cNvSpPr/>
            <p:nvPr/>
          </p:nvSpPr>
          <p:spPr>
            <a:xfrm>
              <a:off x="2698231" y="4358074"/>
              <a:ext cx="3028951"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発熱あり？</a:t>
              </a:r>
            </a:p>
          </p:txBody>
        </p:sp>
        <p:cxnSp>
          <p:nvCxnSpPr>
            <p:cNvPr id="42" name="カギ線コネクタ 41"/>
            <p:cNvCxnSpPr>
              <a:stCxn id="6" idx="2"/>
              <a:endCxn id="7" idx="0"/>
            </p:cNvCxnSpPr>
            <p:nvPr/>
          </p:nvCxnSpPr>
          <p:spPr>
            <a:xfrm rot="5400000">
              <a:off x="4301214" y="3437090"/>
              <a:ext cx="832478" cy="100949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5551613" y="2028692"/>
            <a:ext cx="2424090" cy="2926838"/>
            <a:chOff x="5551613" y="2028692"/>
            <a:chExt cx="2424090" cy="2926838"/>
          </a:xfrm>
        </p:grpSpPr>
        <p:sp>
          <p:nvSpPr>
            <p:cNvPr id="8" name="フローチャート: 処理 7"/>
            <p:cNvSpPr/>
            <p:nvPr/>
          </p:nvSpPr>
          <p:spPr>
            <a:xfrm>
              <a:off x="6401735" y="4555420"/>
              <a:ext cx="1543987"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抗生剤投与</a:t>
              </a:r>
            </a:p>
          </p:txBody>
        </p:sp>
        <p:cxnSp>
          <p:nvCxnSpPr>
            <p:cNvPr id="46" name="直線矢印コネクタ 45"/>
            <p:cNvCxnSpPr/>
            <p:nvPr/>
          </p:nvCxnSpPr>
          <p:spPr>
            <a:xfrm>
              <a:off x="5727182" y="4764591"/>
              <a:ext cx="6445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8" idx="3"/>
              <a:endCxn id="4" idx="3"/>
            </p:cNvCxnSpPr>
            <p:nvPr/>
          </p:nvCxnSpPr>
          <p:spPr>
            <a:xfrm flipV="1">
              <a:off x="7945722" y="2028692"/>
              <a:ext cx="29981" cy="2726783"/>
            </a:xfrm>
            <a:prstGeom prst="bentConnector3">
              <a:avLst>
                <a:gd name="adj1" fmla="val 191245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8"/>
            <p:cNvSpPr txBox="1">
              <a:spLocks noChangeArrowheads="1"/>
            </p:cNvSpPr>
            <p:nvPr/>
          </p:nvSpPr>
          <p:spPr bwMode="auto">
            <a:xfrm>
              <a:off x="5551613" y="4364482"/>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1" name="グループ化 70"/>
          <p:cNvGrpSpPr/>
          <p:nvPr/>
        </p:nvGrpSpPr>
        <p:grpSpPr>
          <a:xfrm>
            <a:off x="3843258" y="5560547"/>
            <a:ext cx="4555918" cy="585998"/>
            <a:chOff x="3843258" y="5560547"/>
            <a:chExt cx="4555918" cy="585998"/>
          </a:xfrm>
        </p:grpSpPr>
        <p:sp>
          <p:nvSpPr>
            <p:cNvPr id="10" name="フローチャート: 処理 9"/>
            <p:cNvSpPr/>
            <p:nvPr/>
          </p:nvSpPr>
          <p:spPr>
            <a:xfrm>
              <a:off x="5371164" y="5746435"/>
              <a:ext cx="3028012"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ドレッシング終了・遮光</a:t>
              </a:r>
            </a:p>
          </p:txBody>
        </p:sp>
        <p:cxnSp>
          <p:nvCxnSpPr>
            <p:cNvPr id="44" name="直線矢印コネクタ 43"/>
            <p:cNvCxnSpPr>
              <a:endCxn id="10" idx="1"/>
            </p:cNvCxnSpPr>
            <p:nvPr/>
          </p:nvCxnSpPr>
          <p:spPr>
            <a:xfrm>
              <a:off x="3934685" y="5940958"/>
              <a:ext cx="1436479" cy="553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28"/>
            <p:cNvSpPr txBox="1">
              <a:spLocks noChangeArrowheads="1"/>
            </p:cNvSpPr>
            <p:nvPr/>
          </p:nvSpPr>
          <p:spPr bwMode="auto">
            <a:xfrm>
              <a:off x="3843258" y="5560547"/>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62" name="グループ化 61"/>
          <p:cNvGrpSpPr/>
          <p:nvPr/>
        </p:nvGrpSpPr>
        <p:grpSpPr>
          <a:xfrm>
            <a:off x="1438590" y="2015206"/>
            <a:ext cx="2018984" cy="1809277"/>
            <a:chOff x="1438590" y="2015206"/>
            <a:chExt cx="2018984" cy="1809277"/>
          </a:xfrm>
        </p:grpSpPr>
        <p:sp>
          <p:nvSpPr>
            <p:cNvPr id="5" name="フローチャート: 処理 4"/>
            <p:cNvSpPr/>
            <p:nvPr/>
          </p:nvSpPr>
          <p:spPr>
            <a:xfrm>
              <a:off x="1438590" y="2808820"/>
              <a:ext cx="2018984" cy="10156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solidFill>
                    <a:schemeClr val="tx1"/>
                  </a:solidFill>
                </a:rPr>
                <a:t>【</a:t>
              </a:r>
              <a:r>
                <a:rPr kumimoji="1" lang="ja-JP" altLang="en-US" sz="2000" dirty="0">
                  <a:solidFill>
                    <a:schemeClr val="tx1"/>
                  </a:solidFill>
                </a:rPr>
                <a:t>創面被覆</a:t>
              </a:r>
              <a:r>
                <a:rPr lang="en-US" altLang="ja-JP" sz="2000" dirty="0">
                  <a:solidFill>
                    <a:schemeClr val="tx1"/>
                  </a:solidFill>
                </a:rPr>
                <a:t>】</a:t>
              </a:r>
              <a:br>
                <a:rPr kumimoji="1" lang="en-US" altLang="ja-JP" sz="2000" dirty="0">
                  <a:solidFill>
                    <a:schemeClr val="tx1"/>
                  </a:solidFill>
                </a:rPr>
              </a:br>
              <a:r>
                <a:rPr kumimoji="1" lang="ja-JP" altLang="en-US" sz="2000" dirty="0">
                  <a:solidFill>
                    <a:schemeClr val="tx1"/>
                  </a:solidFill>
                </a:rPr>
                <a:t>ラップ </a:t>
              </a:r>
              <a:r>
                <a:rPr kumimoji="1" lang="en-US" altLang="ja-JP" sz="2000" dirty="0">
                  <a:solidFill>
                    <a:schemeClr val="tx1"/>
                  </a:solidFill>
                </a:rPr>
                <a:t>or</a:t>
              </a:r>
              <a:br>
                <a:rPr kumimoji="1" lang="en-US" altLang="ja-JP" sz="2000" dirty="0">
                  <a:solidFill>
                    <a:schemeClr val="tx1"/>
                  </a:solidFill>
                </a:rPr>
              </a:br>
              <a:r>
                <a:rPr kumimoji="1" lang="ja-JP" altLang="en-US" sz="2000" dirty="0">
                  <a:solidFill>
                    <a:schemeClr val="tx1"/>
                  </a:solidFill>
                </a:rPr>
                <a:t>プラスモイスト</a:t>
              </a:r>
            </a:p>
          </p:txBody>
        </p:sp>
        <p:cxnSp>
          <p:nvCxnSpPr>
            <p:cNvPr id="33" name="直線矢印コネクタ 32"/>
            <p:cNvCxnSpPr>
              <a:endCxn id="5" idx="0"/>
            </p:cNvCxnSpPr>
            <p:nvPr/>
          </p:nvCxnSpPr>
          <p:spPr>
            <a:xfrm>
              <a:off x="2448082" y="2015206"/>
              <a:ext cx="0" cy="7936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25"/>
            <p:cNvSpPr txBox="1">
              <a:spLocks noChangeArrowheads="1"/>
            </p:cNvSpPr>
            <p:nvPr/>
          </p:nvSpPr>
          <p:spPr bwMode="auto">
            <a:xfrm>
              <a:off x="1925925" y="2075174"/>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69" name="グループ化 68"/>
          <p:cNvGrpSpPr/>
          <p:nvPr/>
        </p:nvGrpSpPr>
        <p:grpSpPr>
          <a:xfrm>
            <a:off x="1461774" y="4755475"/>
            <a:ext cx="2472911" cy="1588416"/>
            <a:chOff x="1461774" y="4755475"/>
            <a:chExt cx="2472911" cy="1588416"/>
          </a:xfrm>
        </p:grpSpPr>
        <p:sp>
          <p:nvSpPr>
            <p:cNvPr id="9" name="フローチャート: 判断 8"/>
            <p:cNvSpPr/>
            <p:nvPr/>
          </p:nvSpPr>
          <p:spPr>
            <a:xfrm>
              <a:off x="1461774" y="5549089"/>
              <a:ext cx="2472911"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上皮化？</a:t>
              </a:r>
            </a:p>
          </p:txBody>
        </p:sp>
        <p:cxnSp>
          <p:nvCxnSpPr>
            <p:cNvPr id="43" name="直線矢印コネクタ 42"/>
            <p:cNvCxnSpPr/>
            <p:nvPr/>
          </p:nvCxnSpPr>
          <p:spPr>
            <a:xfrm>
              <a:off x="2698230" y="4755475"/>
              <a:ext cx="0" cy="7936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25"/>
            <p:cNvSpPr txBox="1">
              <a:spLocks noChangeArrowheads="1"/>
            </p:cNvSpPr>
            <p:nvPr/>
          </p:nvSpPr>
          <p:spPr bwMode="auto">
            <a:xfrm>
              <a:off x="2223704" y="4764591"/>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0" name="グループ化 69"/>
          <p:cNvGrpSpPr/>
          <p:nvPr/>
        </p:nvGrpSpPr>
        <p:grpSpPr>
          <a:xfrm>
            <a:off x="1090666" y="1617742"/>
            <a:ext cx="2818956" cy="4328749"/>
            <a:chOff x="1090666" y="1617742"/>
            <a:chExt cx="2818956" cy="4328749"/>
          </a:xfrm>
        </p:grpSpPr>
        <p:cxnSp>
          <p:nvCxnSpPr>
            <p:cNvPr id="53" name="カギ線コネクタ 52"/>
            <p:cNvCxnSpPr>
              <a:stCxn id="9" idx="1"/>
              <a:endCxn id="3" idx="0"/>
            </p:cNvCxnSpPr>
            <p:nvPr/>
          </p:nvCxnSpPr>
          <p:spPr>
            <a:xfrm rot="10800000" flipH="1">
              <a:off x="1461773" y="1617742"/>
              <a:ext cx="2447849" cy="4328749"/>
            </a:xfrm>
            <a:prstGeom prst="bentConnector4">
              <a:avLst>
                <a:gd name="adj1" fmla="val -16075"/>
                <a:gd name="adj2" fmla="val 10787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25"/>
            <p:cNvSpPr txBox="1">
              <a:spLocks noChangeArrowheads="1"/>
            </p:cNvSpPr>
            <p:nvPr/>
          </p:nvSpPr>
          <p:spPr bwMode="auto">
            <a:xfrm>
              <a:off x="1090666" y="5540848"/>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65" name="グループ化 64"/>
          <p:cNvGrpSpPr/>
          <p:nvPr/>
        </p:nvGrpSpPr>
        <p:grpSpPr>
          <a:xfrm>
            <a:off x="2448082" y="1686436"/>
            <a:ext cx="5527621" cy="899368"/>
            <a:chOff x="2448082" y="1686436"/>
            <a:chExt cx="5527621" cy="899368"/>
          </a:xfrm>
        </p:grpSpPr>
        <p:sp>
          <p:nvSpPr>
            <p:cNvPr id="4" name="フローチャート: 処理 3"/>
            <p:cNvSpPr/>
            <p:nvPr/>
          </p:nvSpPr>
          <p:spPr>
            <a:xfrm>
              <a:off x="6371755" y="1828637"/>
              <a:ext cx="1603948"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水疱膜除去</a:t>
              </a:r>
            </a:p>
          </p:txBody>
        </p:sp>
        <p:cxnSp>
          <p:nvCxnSpPr>
            <p:cNvPr id="34" name="直線矢印コネクタ 33"/>
            <p:cNvCxnSpPr>
              <a:stCxn id="3" idx="3"/>
              <a:endCxn id="4" idx="1"/>
            </p:cNvCxnSpPr>
            <p:nvPr/>
          </p:nvCxnSpPr>
          <p:spPr>
            <a:xfrm>
              <a:off x="5371164" y="2015142"/>
              <a:ext cx="1000591" cy="135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8"/>
            <p:cNvSpPr txBox="1">
              <a:spLocks noChangeArrowheads="1"/>
            </p:cNvSpPr>
            <p:nvPr/>
          </p:nvSpPr>
          <p:spPr bwMode="auto">
            <a:xfrm>
              <a:off x="5237239" y="1686436"/>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cxnSp>
          <p:nvCxnSpPr>
            <p:cNvPr id="64" name="カギ線コネクタ 63"/>
            <p:cNvCxnSpPr>
              <a:stCxn id="4" idx="2"/>
            </p:cNvCxnSpPr>
            <p:nvPr/>
          </p:nvCxnSpPr>
          <p:spPr>
            <a:xfrm rot="5400000">
              <a:off x="4632378" y="44452"/>
              <a:ext cx="357056" cy="472564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18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66" y="472540"/>
            <a:ext cx="7362702" cy="1280890"/>
          </a:xfrm>
        </p:spPr>
        <p:txBody>
          <a:bodyPr>
            <a:normAutofit fontScale="90000"/>
          </a:bodyPr>
          <a:lstStyle/>
          <a:p>
            <a:r>
              <a:rPr kumimoji="1" lang="en-US" altLang="ja-JP" dirty="0"/>
              <a:t>1</a:t>
            </a:r>
            <a:r>
              <a:rPr kumimoji="1" lang="ja-JP" altLang="en-US" dirty="0"/>
              <a:t>歳女：カップ麺で顔面・胸部熱傷</a:t>
            </a:r>
            <a:br>
              <a:rPr kumimoji="1" lang="en-US" altLang="ja-JP" dirty="0"/>
            </a:br>
            <a:r>
              <a:rPr kumimoji="1" lang="ja-JP" altLang="en-US" sz="2400" dirty="0"/>
              <a:t>△△</a:t>
            </a:r>
            <a:r>
              <a:rPr lang="ja-JP" altLang="en-US" sz="2400" dirty="0"/>
              <a:t>大学病院形成外科受診し，軟膏ガーゼ治療。痕が残ると説明され，治療に不信感をいだき，ネットで検索。</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75" y="1767445"/>
            <a:ext cx="2290282" cy="2839192"/>
          </a:xfrm>
          <a:prstGeom prst="rect">
            <a:avLst/>
          </a:prstGeom>
        </p:spPr>
      </p:pic>
      <p:sp>
        <p:nvSpPr>
          <p:cNvPr id="7" name="テキスト ボックス 6"/>
          <p:cNvSpPr txBox="1"/>
          <p:nvPr/>
        </p:nvSpPr>
        <p:spPr>
          <a:xfrm>
            <a:off x="1997469" y="4645599"/>
            <a:ext cx="1033154" cy="369332"/>
          </a:xfrm>
          <a:prstGeom prst="rect">
            <a:avLst/>
          </a:prstGeom>
          <a:noFill/>
        </p:spPr>
        <p:txBody>
          <a:bodyPr wrap="square" rtlCol="0">
            <a:spAutoFit/>
          </a:bodyPr>
          <a:lstStyle/>
          <a:p>
            <a:r>
              <a:rPr kumimoji="1" lang="ja-JP" altLang="en-US" dirty="0"/>
              <a:t>初診時</a:t>
            </a:r>
          </a:p>
        </p:txBody>
      </p:sp>
      <p:grpSp>
        <p:nvGrpSpPr>
          <p:cNvPr id="11" name="グループ化 10"/>
          <p:cNvGrpSpPr/>
          <p:nvPr/>
        </p:nvGrpSpPr>
        <p:grpSpPr>
          <a:xfrm>
            <a:off x="3203782" y="3434076"/>
            <a:ext cx="2375457" cy="3222539"/>
            <a:chOff x="3203782" y="3434076"/>
            <a:chExt cx="2375457" cy="3222539"/>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2" y="3817423"/>
              <a:ext cx="2375457" cy="2839192"/>
            </a:xfrm>
            <a:prstGeom prst="rect">
              <a:avLst/>
            </a:prstGeom>
          </p:spPr>
        </p:pic>
        <p:sp>
          <p:nvSpPr>
            <p:cNvPr id="8" name="テキスト ボックス 7"/>
            <p:cNvSpPr txBox="1"/>
            <p:nvPr/>
          </p:nvSpPr>
          <p:spPr>
            <a:xfrm>
              <a:off x="3874933" y="3434076"/>
              <a:ext cx="1033154" cy="369332"/>
            </a:xfrm>
            <a:prstGeom prst="rect">
              <a:avLst/>
            </a:prstGeom>
            <a:noFill/>
          </p:spPr>
          <p:txBody>
            <a:bodyPr wrap="square" rtlCol="0">
              <a:spAutoFit/>
            </a:bodyPr>
            <a:lstStyle/>
            <a:p>
              <a:r>
                <a:rPr kumimoji="1" lang="en-US" altLang="ja-JP" dirty="0"/>
                <a:t>1</a:t>
              </a:r>
              <a:r>
                <a:rPr kumimoji="1" lang="ja-JP" altLang="en-US" dirty="0"/>
                <a:t>日後</a:t>
              </a:r>
            </a:p>
          </p:txBody>
        </p:sp>
      </p:grpSp>
      <p:grpSp>
        <p:nvGrpSpPr>
          <p:cNvPr id="12" name="グループ化 11"/>
          <p:cNvGrpSpPr/>
          <p:nvPr/>
        </p:nvGrpSpPr>
        <p:grpSpPr>
          <a:xfrm>
            <a:off x="5772398" y="3817423"/>
            <a:ext cx="3190940" cy="2839192"/>
            <a:chOff x="5772398" y="3817423"/>
            <a:chExt cx="3190940" cy="2839192"/>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398" y="3817423"/>
              <a:ext cx="2157786" cy="2839192"/>
            </a:xfrm>
            <a:prstGeom prst="rect">
              <a:avLst/>
            </a:prstGeom>
          </p:spPr>
        </p:pic>
        <p:sp>
          <p:nvSpPr>
            <p:cNvPr id="10" name="テキスト ボックス 9"/>
            <p:cNvSpPr txBox="1"/>
            <p:nvPr/>
          </p:nvSpPr>
          <p:spPr>
            <a:xfrm>
              <a:off x="7930184" y="5526294"/>
              <a:ext cx="1033154" cy="369332"/>
            </a:xfrm>
            <a:prstGeom prst="rect">
              <a:avLst/>
            </a:prstGeom>
            <a:noFill/>
          </p:spPr>
          <p:txBody>
            <a:bodyPr wrap="square" rtlCol="0">
              <a:spAutoFit/>
            </a:bodyPr>
            <a:lstStyle/>
            <a:p>
              <a:r>
                <a:rPr lang="en-US" altLang="ja-JP" dirty="0"/>
                <a:t>14</a:t>
              </a:r>
              <a:r>
                <a:rPr kumimoji="1" lang="ja-JP" altLang="en-US" dirty="0"/>
                <a:t>日後</a:t>
              </a:r>
            </a:p>
          </p:txBody>
        </p:sp>
      </p:grpSp>
      <p:grpSp>
        <p:nvGrpSpPr>
          <p:cNvPr id="13" name="グループ化 12"/>
          <p:cNvGrpSpPr/>
          <p:nvPr/>
        </p:nvGrpSpPr>
        <p:grpSpPr>
          <a:xfrm>
            <a:off x="5189517" y="1753430"/>
            <a:ext cx="2933826" cy="2839192"/>
            <a:chOff x="5189517" y="1753430"/>
            <a:chExt cx="2933826" cy="2839192"/>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269" y="1753430"/>
              <a:ext cx="2082074" cy="2839192"/>
            </a:xfrm>
            <a:prstGeom prst="rect">
              <a:avLst/>
            </a:prstGeom>
          </p:spPr>
        </p:pic>
        <p:sp>
          <p:nvSpPr>
            <p:cNvPr id="9" name="テキスト ボックス 8"/>
            <p:cNvSpPr txBox="1"/>
            <p:nvPr/>
          </p:nvSpPr>
          <p:spPr>
            <a:xfrm>
              <a:off x="5189517" y="2099099"/>
              <a:ext cx="1033154" cy="369332"/>
            </a:xfrm>
            <a:prstGeom prst="rect">
              <a:avLst/>
            </a:prstGeom>
            <a:noFill/>
          </p:spPr>
          <p:txBody>
            <a:bodyPr wrap="square" rtlCol="0">
              <a:spAutoFit/>
            </a:bodyPr>
            <a:lstStyle/>
            <a:p>
              <a:r>
                <a:rPr lang="en-US" altLang="ja-JP" dirty="0"/>
                <a:t>41</a:t>
              </a:r>
              <a:r>
                <a:rPr kumimoji="1" lang="ja-JP" altLang="en-US" dirty="0"/>
                <a:t>日後</a:t>
              </a:r>
            </a:p>
          </p:txBody>
        </p:sp>
      </p:grpSp>
    </p:spTree>
    <p:extLst>
      <p:ext uri="{BB962C8B-B14F-4D97-AF65-F5344CB8AC3E}">
        <p14:creationId xmlns:p14="http://schemas.microsoft.com/office/powerpoint/2010/main" val="40370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36</a:t>
            </a:r>
            <a:r>
              <a:rPr kumimoji="1" lang="ja-JP" altLang="en-US" dirty="0"/>
              <a:t>歳女：揚げ物油による上肢熱傷</a:t>
            </a:r>
            <a:br>
              <a:rPr kumimoji="1" lang="en-US" altLang="ja-JP" dirty="0"/>
            </a:br>
            <a:r>
              <a:rPr lang="en-US" altLang="ja-JP" sz="2400" dirty="0"/>
              <a:t>180℃</a:t>
            </a:r>
            <a:r>
              <a:rPr lang="ja-JP" altLang="en-US" sz="2400" dirty="0"/>
              <a:t>の油の入った業務用フライヤーに左腕が入った。直ちに当院</a:t>
            </a:r>
            <a:r>
              <a:rPr lang="en-US" altLang="ja-JP" sz="2400" dirty="0"/>
              <a:t>ER</a:t>
            </a:r>
            <a:r>
              <a:rPr lang="ja-JP" altLang="en-US" sz="2400" dirty="0"/>
              <a:t>受診。</a:t>
            </a:r>
            <a:r>
              <a:rPr lang="en-US" altLang="ja-JP" sz="2400" dirty="0"/>
              <a:t>2</a:t>
            </a:r>
            <a:r>
              <a:rPr lang="ja-JP" altLang="en-US" sz="2400" dirty="0"/>
              <a:t>日後に当科受診。</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42" y="1905000"/>
            <a:ext cx="1383812" cy="4257882"/>
          </a:xfrm>
          <a:prstGeom prst="rect">
            <a:avLst/>
          </a:prstGeom>
        </p:spPr>
      </p:pic>
      <p:sp>
        <p:nvSpPr>
          <p:cNvPr id="8" name="テキスト ボックス 7"/>
          <p:cNvSpPr txBox="1"/>
          <p:nvPr/>
        </p:nvSpPr>
        <p:spPr>
          <a:xfrm>
            <a:off x="1798833" y="6186633"/>
            <a:ext cx="1170821"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116021" y="1905000"/>
            <a:ext cx="1681863" cy="4650965"/>
            <a:chOff x="3116021" y="1905000"/>
            <a:chExt cx="1681863" cy="4650965"/>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021" y="1905000"/>
              <a:ext cx="1681863" cy="4257882"/>
            </a:xfrm>
            <a:prstGeom prst="rect">
              <a:avLst/>
            </a:prstGeom>
          </p:spPr>
        </p:pic>
        <p:sp>
          <p:nvSpPr>
            <p:cNvPr id="9" name="テキスト ボックス 8"/>
            <p:cNvSpPr txBox="1"/>
            <p:nvPr/>
          </p:nvSpPr>
          <p:spPr>
            <a:xfrm>
              <a:off x="3627063" y="6186633"/>
              <a:ext cx="1170821" cy="369332"/>
            </a:xfrm>
            <a:prstGeom prst="rect">
              <a:avLst/>
            </a:prstGeom>
            <a:noFill/>
          </p:spPr>
          <p:txBody>
            <a:bodyPr wrap="square" rtlCol="0">
              <a:spAutoFit/>
            </a:bodyPr>
            <a:lstStyle/>
            <a:p>
              <a:r>
                <a:rPr kumimoji="1" lang="en-US" altLang="ja-JP" dirty="0"/>
                <a:t>8</a:t>
              </a:r>
              <a:r>
                <a:rPr kumimoji="1" lang="ja-JP" altLang="en-US" dirty="0"/>
                <a:t>日後</a:t>
              </a:r>
            </a:p>
          </p:txBody>
        </p:sp>
      </p:grpSp>
      <p:grpSp>
        <p:nvGrpSpPr>
          <p:cNvPr id="13" name="グループ化 12"/>
          <p:cNvGrpSpPr/>
          <p:nvPr/>
        </p:nvGrpSpPr>
        <p:grpSpPr>
          <a:xfrm>
            <a:off x="4944251" y="1905000"/>
            <a:ext cx="1639285" cy="4663626"/>
            <a:chOff x="4944251" y="1905000"/>
            <a:chExt cx="1639285" cy="4663626"/>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251" y="1905000"/>
              <a:ext cx="1639285" cy="4257882"/>
            </a:xfrm>
            <a:prstGeom prst="rect">
              <a:avLst/>
            </a:prstGeom>
          </p:spPr>
        </p:pic>
        <p:sp>
          <p:nvSpPr>
            <p:cNvPr id="10" name="テキスト ボックス 9"/>
            <p:cNvSpPr txBox="1"/>
            <p:nvPr/>
          </p:nvSpPr>
          <p:spPr>
            <a:xfrm>
              <a:off x="5325235" y="6199294"/>
              <a:ext cx="1170821" cy="369332"/>
            </a:xfrm>
            <a:prstGeom prst="rect">
              <a:avLst/>
            </a:prstGeom>
            <a:noFill/>
          </p:spPr>
          <p:txBody>
            <a:bodyPr wrap="square" rtlCol="0">
              <a:spAutoFit/>
            </a:bodyPr>
            <a:lstStyle/>
            <a:p>
              <a:r>
                <a:rPr lang="en-US" altLang="ja-JP" dirty="0"/>
                <a:t>11</a:t>
              </a:r>
              <a:r>
                <a:rPr kumimoji="1" lang="ja-JP" altLang="en-US" dirty="0"/>
                <a:t>日後</a:t>
              </a:r>
            </a:p>
          </p:txBody>
        </p:sp>
      </p:grpSp>
      <p:grpSp>
        <p:nvGrpSpPr>
          <p:cNvPr id="14" name="グループ化 13"/>
          <p:cNvGrpSpPr/>
          <p:nvPr/>
        </p:nvGrpSpPr>
        <p:grpSpPr>
          <a:xfrm>
            <a:off x="6735445" y="1941412"/>
            <a:ext cx="1798955" cy="4627214"/>
            <a:chOff x="6735445" y="1941412"/>
            <a:chExt cx="1798955" cy="4627214"/>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445" y="1941412"/>
              <a:ext cx="1798955" cy="4257882"/>
            </a:xfrm>
            <a:prstGeom prst="rect">
              <a:avLst/>
            </a:prstGeom>
          </p:spPr>
        </p:pic>
        <p:sp>
          <p:nvSpPr>
            <p:cNvPr id="11" name="テキスト ボックス 10"/>
            <p:cNvSpPr txBox="1"/>
            <p:nvPr/>
          </p:nvSpPr>
          <p:spPr>
            <a:xfrm>
              <a:off x="7272788" y="6199294"/>
              <a:ext cx="1170821" cy="369332"/>
            </a:xfrm>
            <a:prstGeom prst="rect">
              <a:avLst/>
            </a:prstGeom>
            <a:noFill/>
          </p:spPr>
          <p:txBody>
            <a:bodyPr wrap="square" rtlCol="0">
              <a:spAutoFit/>
            </a:bodyPr>
            <a:lstStyle/>
            <a:p>
              <a:r>
                <a:rPr lang="en-US" altLang="ja-JP" dirty="0"/>
                <a:t>24</a:t>
              </a:r>
              <a:r>
                <a:rPr kumimoji="1" lang="ja-JP" altLang="en-US" dirty="0"/>
                <a:t>日後</a:t>
              </a:r>
            </a:p>
          </p:txBody>
        </p:sp>
      </p:grpSp>
    </p:spTree>
    <p:extLst>
      <p:ext uri="{BB962C8B-B14F-4D97-AF65-F5344CB8AC3E}">
        <p14:creationId xmlns:p14="http://schemas.microsoft.com/office/powerpoint/2010/main" val="8095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415" y="695362"/>
            <a:ext cx="6923315" cy="1560950"/>
          </a:xfrm>
        </p:spPr>
        <p:txBody>
          <a:bodyPr>
            <a:normAutofit fontScale="90000"/>
          </a:bodyPr>
          <a:lstStyle/>
          <a:p>
            <a:r>
              <a:rPr kumimoji="1" lang="en-US" altLang="ja-JP" dirty="0"/>
              <a:t>83</a:t>
            </a:r>
            <a:r>
              <a:rPr kumimoji="1" lang="ja-JP" altLang="en-US" dirty="0"/>
              <a:t>歳男：胸腹部熱傷</a:t>
            </a:r>
            <a:br>
              <a:rPr kumimoji="1" lang="en-US" altLang="ja-JP" dirty="0"/>
            </a:br>
            <a:r>
              <a:rPr lang="ja-JP" altLang="en-US" sz="2200" dirty="0"/>
              <a:t>ゴミ焼き中に衣服に引火して熱傷受傷。病院嫌いで，冷湿布を貼って様子を見ていた。受傷</a:t>
            </a:r>
            <a:r>
              <a:rPr lang="en-US" altLang="ja-JP" sz="2200" dirty="0"/>
              <a:t>12</a:t>
            </a:r>
            <a:r>
              <a:rPr lang="ja-JP" altLang="en-US" sz="2200" dirty="0"/>
              <a:t>日後，当院内科に血圧の薬を貰いに来て熱傷が発覚。入院となった</a:t>
            </a:r>
            <a:r>
              <a:rPr lang="ja-JP" altLang="en-US" sz="2400" dirty="0"/>
              <a: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300" y="2256312"/>
            <a:ext cx="1897737" cy="3193308"/>
          </a:xfrm>
          <a:prstGeom prst="rect">
            <a:avLst/>
          </a:prstGeom>
        </p:spPr>
      </p:pic>
      <p:sp>
        <p:nvSpPr>
          <p:cNvPr id="8" name="テキスト ボックス 7"/>
          <p:cNvSpPr txBox="1"/>
          <p:nvPr/>
        </p:nvSpPr>
        <p:spPr>
          <a:xfrm>
            <a:off x="1805048" y="5590927"/>
            <a:ext cx="1009403"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246873" y="2256312"/>
            <a:ext cx="1934232" cy="3703947"/>
            <a:chOff x="3282500" y="2766951"/>
            <a:chExt cx="1934232" cy="3703947"/>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500" y="2766951"/>
              <a:ext cx="1934232" cy="3193308"/>
            </a:xfrm>
            <a:prstGeom prst="rect">
              <a:avLst/>
            </a:prstGeom>
          </p:spPr>
        </p:pic>
        <p:sp>
          <p:nvSpPr>
            <p:cNvPr id="9" name="テキスト ボックス 8"/>
            <p:cNvSpPr txBox="1"/>
            <p:nvPr/>
          </p:nvSpPr>
          <p:spPr>
            <a:xfrm>
              <a:off x="3744914" y="6101566"/>
              <a:ext cx="1009403" cy="369332"/>
            </a:xfrm>
            <a:prstGeom prst="rect">
              <a:avLst/>
            </a:prstGeom>
            <a:noFill/>
          </p:spPr>
          <p:txBody>
            <a:bodyPr wrap="square" rtlCol="0">
              <a:spAutoFit/>
            </a:bodyPr>
            <a:lstStyle/>
            <a:p>
              <a:r>
                <a:rPr kumimoji="1" lang="en-US" altLang="ja-JP" dirty="0"/>
                <a:t>7</a:t>
              </a:r>
              <a:r>
                <a:rPr kumimoji="1" lang="ja-JP" altLang="en-US" dirty="0"/>
                <a:t>日後</a:t>
              </a:r>
            </a:p>
          </p:txBody>
        </p:sp>
      </p:grpSp>
      <p:grpSp>
        <p:nvGrpSpPr>
          <p:cNvPr id="13" name="グループ化 12"/>
          <p:cNvGrpSpPr/>
          <p:nvPr/>
        </p:nvGrpSpPr>
        <p:grpSpPr>
          <a:xfrm>
            <a:off x="5309641" y="2256312"/>
            <a:ext cx="3422205" cy="4279345"/>
            <a:chOff x="5345268" y="2766951"/>
            <a:chExt cx="3422205" cy="4279345"/>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268" y="2766951"/>
              <a:ext cx="2007222" cy="31933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026" y="2766951"/>
              <a:ext cx="1286447" cy="3193308"/>
            </a:xfrm>
            <a:prstGeom prst="rect">
              <a:avLst/>
            </a:prstGeom>
          </p:spPr>
        </p:pic>
        <p:sp>
          <p:nvSpPr>
            <p:cNvPr id="10" name="テキスト ボックス 9"/>
            <p:cNvSpPr txBox="1"/>
            <p:nvPr/>
          </p:nvSpPr>
          <p:spPr>
            <a:xfrm>
              <a:off x="5345269" y="6122966"/>
              <a:ext cx="3422204" cy="923330"/>
            </a:xfrm>
            <a:prstGeom prst="rect">
              <a:avLst/>
            </a:prstGeom>
            <a:noFill/>
          </p:spPr>
          <p:txBody>
            <a:bodyPr wrap="square" rtlCol="0">
              <a:spAutoFit/>
            </a:bodyPr>
            <a:lstStyle/>
            <a:p>
              <a:r>
                <a:rPr kumimoji="1" lang="en-US" altLang="ja-JP" dirty="0"/>
                <a:t>22</a:t>
              </a:r>
              <a:r>
                <a:rPr kumimoji="1" lang="ja-JP" altLang="en-US" dirty="0"/>
                <a:t>日後に歩いて退院。</a:t>
              </a:r>
              <a:endParaRPr kumimoji="1" lang="en-US" altLang="ja-JP" dirty="0"/>
            </a:p>
            <a:p>
              <a:r>
                <a:rPr lang="ja-JP" altLang="en-US" dirty="0"/>
                <a:t>以後は家族が褥瘡パッドで治療。</a:t>
              </a:r>
              <a:endParaRPr lang="en-US" altLang="ja-JP" dirty="0"/>
            </a:p>
            <a:p>
              <a:r>
                <a:rPr kumimoji="1" lang="en-US" altLang="ja-JP" dirty="0"/>
                <a:t>1</a:t>
              </a:r>
              <a:r>
                <a:rPr kumimoji="1" lang="ja-JP" altLang="en-US" dirty="0"/>
                <a:t>ヶ月に</a:t>
              </a:r>
              <a:r>
                <a:rPr kumimoji="1" lang="en-US" altLang="ja-JP" dirty="0"/>
                <a:t>1</a:t>
              </a:r>
              <a:r>
                <a:rPr kumimoji="1" lang="ja-JP" altLang="en-US" dirty="0"/>
                <a:t>回の頻度で通院。</a:t>
              </a:r>
            </a:p>
          </p:txBody>
        </p:sp>
      </p:grpSp>
    </p:spTree>
    <p:extLst>
      <p:ext uri="{BB962C8B-B14F-4D97-AF65-F5344CB8AC3E}">
        <p14:creationId xmlns:p14="http://schemas.microsoft.com/office/powerpoint/2010/main" val="18997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530984" y="547685"/>
            <a:ext cx="5142948" cy="628892"/>
          </a:xfrm>
        </p:spPr>
        <p:txBody>
          <a:bodyPr>
            <a:normAutofit fontScale="90000"/>
          </a:bodyPr>
          <a:lstStyle/>
          <a:p>
            <a:r>
              <a:rPr lang="ja-JP" altLang="en-US" sz="3600" dirty="0"/>
              <a:t>皮膚の傷の治り方</a:t>
            </a:r>
          </a:p>
        </p:txBody>
      </p:sp>
      <p:sp>
        <p:nvSpPr>
          <p:cNvPr id="22531" name="正方形/長方形 2"/>
          <p:cNvSpPr>
            <a:spLocks noChangeArrowheads="1"/>
          </p:cNvSpPr>
          <p:nvPr/>
        </p:nvSpPr>
        <p:spPr bwMode="auto">
          <a:xfrm>
            <a:off x="7556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2" name="正方形/長方形 3"/>
          <p:cNvSpPr>
            <a:spLocks noChangeArrowheads="1"/>
          </p:cNvSpPr>
          <p:nvPr/>
        </p:nvSpPr>
        <p:spPr bwMode="auto">
          <a:xfrm>
            <a:off x="755650" y="1989138"/>
            <a:ext cx="3744913" cy="287337"/>
          </a:xfrm>
          <a:prstGeom prst="rect">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755650" y="3789363"/>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2534" name="正方形/長方形 8"/>
          <p:cNvSpPr>
            <a:spLocks noChangeArrowheads="1"/>
          </p:cNvSpPr>
          <p:nvPr/>
        </p:nvSpPr>
        <p:spPr bwMode="auto">
          <a:xfrm>
            <a:off x="1403350" y="1989138"/>
            <a:ext cx="504825" cy="1727200"/>
          </a:xfrm>
          <a:prstGeom prst="rect">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5" name="正方形/長方形 9"/>
          <p:cNvSpPr>
            <a:spLocks noChangeArrowheads="1"/>
          </p:cNvSpPr>
          <p:nvPr/>
        </p:nvSpPr>
        <p:spPr bwMode="auto">
          <a:xfrm>
            <a:off x="3203575" y="2060575"/>
            <a:ext cx="504825" cy="1728788"/>
          </a:xfrm>
          <a:prstGeom prst="rect">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6" name="円/楕円 10"/>
          <p:cNvSpPr>
            <a:spLocks noChangeArrowheads="1"/>
          </p:cNvSpPr>
          <p:nvPr/>
        </p:nvSpPr>
        <p:spPr bwMode="auto">
          <a:xfrm>
            <a:off x="1403350" y="3573463"/>
            <a:ext cx="504825" cy="431800"/>
          </a:xfrm>
          <a:prstGeom prst="ellipse">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7" name="円/楕円 11"/>
          <p:cNvSpPr>
            <a:spLocks noChangeArrowheads="1"/>
          </p:cNvSpPr>
          <p:nvPr/>
        </p:nvSpPr>
        <p:spPr bwMode="auto">
          <a:xfrm>
            <a:off x="3203575" y="3573463"/>
            <a:ext cx="504825" cy="431800"/>
          </a:xfrm>
          <a:prstGeom prst="ellipse">
            <a:avLst/>
          </a:prstGeom>
          <a:solidFill>
            <a:srgbClr val="00B050"/>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2538"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2539" name="角丸四角形 12"/>
          <p:cNvSpPr>
            <a:spLocks noChangeArrowheads="1"/>
          </p:cNvSpPr>
          <p:nvPr/>
        </p:nvSpPr>
        <p:spPr bwMode="auto">
          <a:xfrm>
            <a:off x="3276600" y="1844675"/>
            <a:ext cx="358775" cy="201612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0" name="角丸四角形 24"/>
          <p:cNvSpPr>
            <a:spLocks noChangeArrowheads="1"/>
          </p:cNvSpPr>
          <p:nvPr/>
        </p:nvSpPr>
        <p:spPr bwMode="auto">
          <a:xfrm>
            <a:off x="1476375" y="1773238"/>
            <a:ext cx="358775" cy="208756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1" name="正方形/長方形 25"/>
          <p:cNvSpPr>
            <a:spLocks noChangeArrowheads="1"/>
          </p:cNvSpPr>
          <p:nvPr/>
        </p:nvSpPr>
        <p:spPr bwMode="auto">
          <a:xfrm>
            <a:off x="1547813" y="1412875"/>
            <a:ext cx="215900" cy="237648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6" name="角丸四角形 35"/>
          <p:cNvSpPr>
            <a:spLocks noChangeArrowheads="1"/>
          </p:cNvSpPr>
          <p:nvPr/>
        </p:nvSpPr>
        <p:spPr bwMode="auto">
          <a:xfrm>
            <a:off x="1252500" y="1304130"/>
            <a:ext cx="3457575" cy="1655763"/>
          </a:xfrm>
          <a:prstGeom prst="roundRect">
            <a:avLst>
              <a:gd name="adj" fmla="val 16667"/>
            </a:avLst>
          </a:prstGeom>
          <a:solidFill>
            <a:schemeClr val="bg1">
              <a:lumMod val="95000"/>
            </a:schemeClr>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2" name="グループ化 65"/>
          <p:cNvGrpSpPr>
            <a:grpSpLocks/>
          </p:cNvGrpSpPr>
          <p:nvPr/>
        </p:nvGrpSpPr>
        <p:grpSpPr bwMode="auto">
          <a:xfrm>
            <a:off x="1251358" y="1233320"/>
            <a:ext cx="3182568" cy="1740053"/>
            <a:chOff x="1252103" y="1232588"/>
            <a:chExt cx="3182268" cy="1741052"/>
          </a:xfrm>
        </p:grpSpPr>
        <p:cxnSp>
          <p:nvCxnSpPr>
            <p:cNvPr id="22569" name="直線矢印コネクタ 37"/>
            <p:cNvCxnSpPr>
              <a:cxnSpLocks noChangeShapeType="1"/>
            </p:cNvCxnSpPr>
            <p:nvPr/>
          </p:nvCxnSpPr>
          <p:spPr bwMode="auto">
            <a:xfrm>
              <a:off x="3635752" y="2941490"/>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0" name="直線矢印コネクタ 41"/>
            <p:cNvCxnSpPr>
              <a:cxnSpLocks noChangeShapeType="1"/>
            </p:cNvCxnSpPr>
            <p:nvPr/>
          </p:nvCxnSpPr>
          <p:spPr bwMode="auto">
            <a:xfrm rot="10800000">
              <a:off x="2798997" y="2942284"/>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1" name="直線矢印コネクタ 45"/>
            <p:cNvCxnSpPr>
              <a:cxnSpLocks noChangeShapeType="1"/>
            </p:cNvCxnSpPr>
            <p:nvPr/>
          </p:nvCxnSpPr>
          <p:spPr bwMode="auto">
            <a:xfrm>
              <a:off x="1881948" y="2934177"/>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2" name="直線矢印コネクタ 47"/>
            <p:cNvCxnSpPr>
              <a:cxnSpLocks noChangeShapeType="1"/>
            </p:cNvCxnSpPr>
            <p:nvPr/>
          </p:nvCxnSpPr>
          <p:spPr bwMode="auto">
            <a:xfrm rot="10800000" flipH="1" flipV="1">
              <a:off x="1267823" y="2257414"/>
              <a:ext cx="71214" cy="39683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3" name="直線矢印コネクタ 51"/>
            <p:cNvCxnSpPr>
              <a:cxnSpLocks noChangeShapeType="1"/>
            </p:cNvCxnSpPr>
            <p:nvPr/>
          </p:nvCxnSpPr>
          <p:spPr bwMode="auto">
            <a:xfrm rot="16200000" flipV="1">
              <a:off x="1216099" y="2721612"/>
              <a:ext cx="288032" cy="216024"/>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22574" name="テキスト ボックス 57"/>
            <p:cNvSpPr txBox="1">
              <a:spLocks noChangeArrowheads="1"/>
            </p:cNvSpPr>
            <p:nvPr/>
          </p:nvSpPr>
          <p:spPr bwMode="auto">
            <a:xfrm>
              <a:off x="2058107" y="1232588"/>
              <a:ext cx="2376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表皮細胞が遊離・増殖</a:t>
              </a:r>
            </a:p>
          </p:txBody>
        </p:sp>
        <p:cxnSp>
          <p:nvCxnSpPr>
            <p:cNvPr id="22575" name="直線矢印コネクタ 60"/>
            <p:cNvCxnSpPr>
              <a:cxnSpLocks noChangeShapeType="1"/>
            </p:cNvCxnSpPr>
            <p:nvPr/>
          </p:nvCxnSpPr>
          <p:spPr bwMode="auto">
            <a:xfrm flipH="1">
              <a:off x="1531702" y="2267176"/>
              <a:ext cx="1383714" cy="56244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76" name="直線矢印コネクタ 61"/>
            <p:cNvCxnSpPr>
              <a:cxnSpLocks noChangeShapeType="1"/>
            </p:cNvCxnSpPr>
            <p:nvPr/>
          </p:nvCxnSpPr>
          <p:spPr bwMode="auto">
            <a:xfrm>
              <a:off x="2921629" y="2267178"/>
              <a:ext cx="176495" cy="61922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2544" name="テキスト ボックス 66"/>
          <p:cNvSpPr txBox="1">
            <a:spLocks noChangeArrowheads="1"/>
          </p:cNvSpPr>
          <p:nvPr/>
        </p:nvSpPr>
        <p:spPr bwMode="auto">
          <a:xfrm>
            <a:off x="1258888" y="5805488"/>
            <a:ext cx="2808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浅い傷の治り方</a:t>
            </a:r>
          </a:p>
        </p:txBody>
      </p:sp>
      <p:cxnSp>
        <p:nvCxnSpPr>
          <p:cNvPr id="22545" name="直線矢印コネクタ 79"/>
          <p:cNvCxnSpPr>
            <a:cxnSpLocks noChangeShapeType="1"/>
          </p:cNvCxnSpPr>
          <p:nvPr/>
        </p:nvCxnSpPr>
        <p:spPr bwMode="auto">
          <a:xfrm>
            <a:off x="4427538" y="1700213"/>
            <a:ext cx="2952750" cy="5048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3" name="グループ化 59"/>
          <p:cNvGrpSpPr>
            <a:grpSpLocks/>
          </p:cNvGrpSpPr>
          <p:nvPr/>
        </p:nvGrpSpPr>
        <p:grpSpPr bwMode="auto">
          <a:xfrm>
            <a:off x="4932363" y="1052513"/>
            <a:ext cx="3744912" cy="5260965"/>
            <a:chOff x="5076056" y="1196752"/>
            <a:chExt cx="3744913" cy="5261194"/>
          </a:xfrm>
        </p:grpSpPr>
        <p:sp>
          <p:nvSpPr>
            <p:cNvPr id="22554" name="テキスト ボックス 67"/>
            <p:cNvSpPr txBox="1">
              <a:spLocks noChangeArrowheads="1"/>
            </p:cNvSpPr>
            <p:nvPr/>
          </p:nvSpPr>
          <p:spPr bwMode="auto">
            <a:xfrm>
              <a:off x="5437212" y="5934847"/>
              <a:ext cx="2807494"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深い傷の治り方</a:t>
              </a:r>
            </a:p>
          </p:txBody>
        </p:sp>
        <p:grpSp>
          <p:nvGrpSpPr>
            <p:cNvPr id="22555" name="グループ化 44"/>
            <p:cNvGrpSpPr>
              <a:grpSpLocks/>
            </p:cNvGrpSpPr>
            <p:nvPr/>
          </p:nvGrpSpPr>
          <p:grpSpPr bwMode="auto">
            <a:xfrm>
              <a:off x="5076056" y="1196752"/>
              <a:ext cx="3744913" cy="4248373"/>
              <a:chOff x="2051050" y="1196752"/>
              <a:chExt cx="3744913" cy="4248373"/>
            </a:xfrm>
          </p:grpSpPr>
          <p:grpSp>
            <p:nvGrpSpPr>
              <p:cNvPr id="22556" name="グループ化 5"/>
              <p:cNvGrpSpPr>
                <a:grpSpLocks/>
              </p:cNvGrpSpPr>
              <p:nvPr/>
            </p:nvGrpSpPr>
            <p:grpSpPr bwMode="auto">
              <a:xfrm>
                <a:off x="2051050" y="1989138"/>
                <a:ext cx="3744913" cy="3455987"/>
                <a:chOff x="2051050" y="1989138"/>
                <a:chExt cx="3744913" cy="3455987"/>
              </a:xfrm>
            </p:grpSpPr>
            <p:sp>
              <p:nvSpPr>
                <p:cNvPr id="22566"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7"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8" name="正方形/長方形 4"/>
                <p:cNvSpPr/>
                <p:nvPr/>
              </p:nvSpPr>
              <p:spPr bwMode="auto">
                <a:xfrm>
                  <a:off x="2051050" y="3789252"/>
                  <a:ext cx="3744913" cy="1655835"/>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2557" name="グループ化 19"/>
              <p:cNvGrpSpPr>
                <a:grpSpLocks/>
              </p:cNvGrpSpPr>
              <p:nvPr/>
            </p:nvGrpSpPr>
            <p:grpSpPr bwMode="auto">
              <a:xfrm>
                <a:off x="3131840" y="1196752"/>
                <a:ext cx="504379" cy="2879725"/>
                <a:chOff x="971600" y="1124744"/>
                <a:chExt cx="504379" cy="2879725"/>
              </a:xfrm>
            </p:grpSpPr>
            <p:sp>
              <p:nvSpPr>
                <p:cNvPr id="22562" name="正方形/長方形 8"/>
                <p:cNvSpPr>
                  <a:spLocks noChangeArrowheads="1"/>
                </p:cNvSpPr>
                <p:nvPr/>
              </p:nvSpPr>
              <p:spPr bwMode="auto">
                <a:xfrm>
                  <a:off x="971600" y="2060848"/>
                  <a:ext cx="503238" cy="1728788"/>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3" name="円/楕円 52"/>
                <p:cNvSpPr>
                  <a:spLocks noChangeArrowheads="1"/>
                </p:cNvSpPr>
                <p:nvPr/>
              </p:nvSpPr>
              <p:spPr bwMode="auto">
                <a:xfrm>
                  <a:off x="972741" y="3572669"/>
                  <a:ext cx="503238"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4"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5"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2558" name="グループ化 18"/>
              <p:cNvGrpSpPr>
                <a:grpSpLocks/>
              </p:cNvGrpSpPr>
              <p:nvPr/>
            </p:nvGrpSpPr>
            <p:grpSpPr bwMode="auto">
              <a:xfrm>
                <a:off x="4716463" y="1916113"/>
                <a:ext cx="503237" cy="2160587"/>
                <a:chOff x="4716463" y="1916113"/>
                <a:chExt cx="503237" cy="2160587"/>
              </a:xfrm>
            </p:grpSpPr>
            <p:sp>
              <p:nvSpPr>
                <p:cNvPr id="22559" name="正方形/長方形 9"/>
                <p:cNvSpPr>
                  <a:spLocks noChangeArrowheads="1"/>
                </p:cNvSpPr>
                <p:nvPr/>
              </p:nvSpPr>
              <p:spPr bwMode="auto">
                <a:xfrm>
                  <a:off x="4716463" y="2133600"/>
                  <a:ext cx="503237" cy="17272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0" name="円/楕円 11"/>
                <p:cNvSpPr>
                  <a:spLocks noChangeArrowheads="1"/>
                </p:cNvSpPr>
                <p:nvPr/>
              </p:nvSpPr>
              <p:spPr bwMode="auto">
                <a:xfrm>
                  <a:off x="4716463" y="3644900"/>
                  <a:ext cx="503237"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1"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grpSp>
      <p:sp>
        <p:nvSpPr>
          <p:cNvPr id="72" name="正方形/長方形 71"/>
          <p:cNvSpPr>
            <a:spLocks noChangeArrowheads="1"/>
          </p:cNvSpPr>
          <p:nvPr/>
        </p:nvSpPr>
        <p:spPr bwMode="auto">
          <a:xfrm>
            <a:off x="4859195" y="1005035"/>
            <a:ext cx="3499784" cy="3622227"/>
          </a:xfrm>
          <a:prstGeom prst="rect">
            <a:avLst/>
          </a:prstGeom>
          <a:solidFill>
            <a:schemeClr val="bg1">
              <a:lumMod val="95000"/>
            </a:schemeClr>
          </a:solidFill>
          <a:ln>
            <a:noFill/>
          </a:ln>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9" name="グループ化 74"/>
          <p:cNvGrpSpPr>
            <a:grpSpLocks/>
          </p:cNvGrpSpPr>
          <p:nvPr/>
        </p:nvGrpSpPr>
        <p:grpSpPr bwMode="auto">
          <a:xfrm>
            <a:off x="4932362" y="2220222"/>
            <a:ext cx="3458709" cy="2417582"/>
            <a:chOff x="4932040" y="2348880"/>
            <a:chExt cx="3024336" cy="2304256"/>
          </a:xfrm>
        </p:grpSpPr>
        <p:sp>
          <p:nvSpPr>
            <p:cNvPr id="22552" name="正方形/長方形 72"/>
            <p:cNvSpPr>
              <a:spLocks noChangeArrowheads="1"/>
            </p:cNvSpPr>
            <p:nvPr/>
          </p:nvSpPr>
          <p:spPr bwMode="auto">
            <a:xfrm>
              <a:off x="4932040" y="2348880"/>
              <a:ext cx="3024336" cy="2304256"/>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53" name="テキスト ボックス 73"/>
            <p:cNvSpPr txBox="1">
              <a:spLocks noChangeArrowheads="1"/>
            </p:cNvSpPr>
            <p:nvPr/>
          </p:nvSpPr>
          <p:spPr bwMode="auto">
            <a:xfrm>
              <a:off x="6154409" y="3328369"/>
              <a:ext cx="1368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肉　芽</a:t>
              </a:r>
            </a:p>
          </p:txBody>
        </p:sp>
      </p:grpSp>
      <p:grpSp>
        <p:nvGrpSpPr>
          <p:cNvPr id="10" name="グループ化 61"/>
          <p:cNvGrpSpPr>
            <a:grpSpLocks/>
          </p:cNvGrpSpPr>
          <p:nvPr/>
        </p:nvGrpSpPr>
        <p:grpSpPr bwMode="auto">
          <a:xfrm>
            <a:off x="4258467" y="1589188"/>
            <a:ext cx="4101083" cy="586223"/>
            <a:chOff x="4258340" y="1590073"/>
            <a:chExt cx="4101216" cy="584685"/>
          </a:xfrm>
        </p:grpSpPr>
        <p:cxnSp>
          <p:nvCxnSpPr>
            <p:cNvPr id="22550" name="直線矢印コネクタ 76"/>
            <p:cNvCxnSpPr>
              <a:cxnSpLocks noChangeShapeType="1"/>
            </p:cNvCxnSpPr>
            <p:nvPr/>
          </p:nvCxnSpPr>
          <p:spPr bwMode="auto">
            <a:xfrm rot="10800000">
              <a:off x="7711475" y="2173169"/>
              <a:ext cx="648081" cy="1589"/>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51" name="直線矢印コネクタ 81"/>
            <p:cNvCxnSpPr>
              <a:cxnSpLocks noChangeShapeType="1"/>
            </p:cNvCxnSpPr>
            <p:nvPr/>
          </p:nvCxnSpPr>
          <p:spPr bwMode="auto">
            <a:xfrm>
              <a:off x="4258340" y="1590073"/>
              <a:ext cx="3461906" cy="51846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0846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859" y="332509"/>
            <a:ext cx="1698543" cy="2677884"/>
          </a:xfrm>
          <a:prstGeom prst="rect">
            <a:avLst/>
          </a:prstGeom>
        </p:spPr>
      </p:pic>
      <p:sp>
        <p:nvSpPr>
          <p:cNvPr id="10" name="テキスト ボックス 9"/>
          <p:cNvSpPr txBox="1"/>
          <p:nvPr/>
        </p:nvSpPr>
        <p:spPr>
          <a:xfrm>
            <a:off x="2504267" y="3039482"/>
            <a:ext cx="950026" cy="369332"/>
          </a:xfrm>
          <a:prstGeom prst="rect">
            <a:avLst/>
          </a:prstGeom>
          <a:noFill/>
        </p:spPr>
        <p:txBody>
          <a:bodyPr wrap="square" rtlCol="0">
            <a:spAutoFit/>
          </a:bodyPr>
          <a:lstStyle/>
          <a:p>
            <a:r>
              <a:rPr kumimoji="1" lang="en-US" altLang="ja-JP" dirty="0"/>
              <a:t>49</a:t>
            </a:r>
            <a:r>
              <a:rPr kumimoji="1" lang="ja-JP" altLang="en-US" dirty="0"/>
              <a:t>日後</a:t>
            </a:r>
          </a:p>
        </p:txBody>
      </p:sp>
      <p:grpSp>
        <p:nvGrpSpPr>
          <p:cNvPr id="17" name="グループ化 16"/>
          <p:cNvGrpSpPr/>
          <p:nvPr/>
        </p:nvGrpSpPr>
        <p:grpSpPr>
          <a:xfrm>
            <a:off x="4482494" y="332509"/>
            <a:ext cx="1614382" cy="3076305"/>
            <a:chOff x="4482494" y="332509"/>
            <a:chExt cx="1614382" cy="3076305"/>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494" y="332509"/>
              <a:ext cx="1614382" cy="2677885"/>
            </a:xfrm>
            <a:prstGeom prst="rect">
              <a:avLst/>
            </a:prstGeom>
          </p:spPr>
        </p:pic>
        <p:sp>
          <p:nvSpPr>
            <p:cNvPr id="11" name="テキスト ボックス 10"/>
            <p:cNvSpPr txBox="1"/>
            <p:nvPr/>
          </p:nvSpPr>
          <p:spPr>
            <a:xfrm>
              <a:off x="4814672" y="3039482"/>
              <a:ext cx="950026" cy="369332"/>
            </a:xfrm>
            <a:prstGeom prst="rect">
              <a:avLst/>
            </a:prstGeom>
            <a:noFill/>
          </p:spPr>
          <p:txBody>
            <a:bodyPr wrap="square" rtlCol="0">
              <a:spAutoFit/>
            </a:bodyPr>
            <a:lstStyle/>
            <a:p>
              <a:r>
                <a:rPr lang="en-US" altLang="ja-JP" dirty="0"/>
                <a:t>77</a:t>
              </a:r>
              <a:r>
                <a:rPr kumimoji="1" lang="ja-JP" altLang="en-US" dirty="0"/>
                <a:t>日後</a:t>
              </a:r>
            </a:p>
          </p:txBody>
        </p:sp>
      </p:grpSp>
      <p:grpSp>
        <p:nvGrpSpPr>
          <p:cNvPr id="18" name="グループ化 17"/>
          <p:cNvGrpSpPr/>
          <p:nvPr/>
        </p:nvGrpSpPr>
        <p:grpSpPr>
          <a:xfrm>
            <a:off x="6809148" y="332508"/>
            <a:ext cx="1706195" cy="3100652"/>
            <a:chOff x="6809148" y="332508"/>
            <a:chExt cx="1706195" cy="3100652"/>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148" y="332508"/>
              <a:ext cx="1706195" cy="2677885"/>
            </a:xfrm>
            <a:prstGeom prst="rect">
              <a:avLst/>
            </a:prstGeom>
          </p:spPr>
        </p:pic>
        <p:sp>
          <p:nvSpPr>
            <p:cNvPr id="12" name="テキスト ボックス 11"/>
            <p:cNvSpPr txBox="1"/>
            <p:nvPr/>
          </p:nvSpPr>
          <p:spPr>
            <a:xfrm>
              <a:off x="7284739" y="3063828"/>
              <a:ext cx="1111116" cy="369332"/>
            </a:xfrm>
            <a:prstGeom prst="rect">
              <a:avLst/>
            </a:prstGeom>
            <a:noFill/>
          </p:spPr>
          <p:txBody>
            <a:bodyPr wrap="square" rtlCol="0">
              <a:spAutoFit/>
            </a:bodyPr>
            <a:lstStyle/>
            <a:p>
              <a:r>
                <a:rPr lang="en-US" altLang="ja-JP" dirty="0"/>
                <a:t>102</a:t>
              </a:r>
              <a:r>
                <a:rPr kumimoji="1" lang="ja-JP" altLang="en-US" dirty="0"/>
                <a:t>日後</a:t>
              </a:r>
            </a:p>
          </p:txBody>
        </p:sp>
      </p:grpSp>
      <p:grpSp>
        <p:nvGrpSpPr>
          <p:cNvPr id="19" name="グループ化 18"/>
          <p:cNvGrpSpPr/>
          <p:nvPr/>
        </p:nvGrpSpPr>
        <p:grpSpPr>
          <a:xfrm>
            <a:off x="1257782" y="3486595"/>
            <a:ext cx="1721498" cy="3093526"/>
            <a:chOff x="2510602" y="3486595"/>
            <a:chExt cx="1721498" cy="3093526"/>
          </a:xfrm>
        </p:grpSpPr>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0602" y="3486595"/>
              <a:ext cx="1721498" cy="2677885"/>
            </a:xfrm>
            <a:prstGeom prst="rect">
              <a:avLst/>
            </a:prstGeom>
          </p:spPr>
        </p:pic>
        <p:sp>
          <p:nvSpPr>
            <p:cNvPr id="16" name="テキスト ボックス 15"/>
            <p:cNvSpPr txBox="1"/>
            <p:nvPr/>
          </p:nvSpPr>
          <p:spPr>
            <a:xfrm>
              <a:off x="2985615" y="6210789"/>
              <a:ext cx="1111116" cy="369332"/>
            </a:xfrm>
            <a:prstGeom prst="rect">
              <a:avLst/>
            </a:prstGeom>
            <a:noFill/>
          </p:spPr>
          <p:txBody>
            <a:bodyPr wrap="square" rtlCol="0">
              <a:spAutoFit/>
            </a:bodyPr>
            <a:lstStyle/>
            <a:p>
              <a:r>
                <a:rPr lang="en-US" altLang="ja-JP" dirty="0"/>
                <a:t>196</a:t>
              </a:r>
              <a:r>
                <a:rPr kumimoji="1" lang="ja-JP" altLang="en-US" dirty="0"/>
                <a:t>日後</a:t>
              </a:r>
            </a:p>
          </p:txBody>
        </p:sp>
      </p:grpSp>
      <p:grpSp>
        <p:nvGrpSpPr>
          <p:cNvPr id="14" name="グループ化 13"/>
          <p:cNvGrpSpPr/>
          <p:nvPr/>
        </p:nvGrpSpPr>
        <p:grpSpPr>
          <a:xfrm>
            <a:off x="3126040" y="3486595"/>
            <a:ext cx="3172469" cy="3093528"/>
            <a:chOff x="4814672" y="3486593"/>
            <a:chExt cx="3172469" cy="3093528"/>
          </a:xfrm>
        </p:grpSpPr>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4672" y="3486594"/>
              <a:ext cx="2081099" cy="2677885"/>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9545" y="3486593"/>
              <a:ext cx="1017596" cy="2677885"/>
            </a:xfrm>
            <a:prstGeom prst="rect">
              <a:avLst/>
            </a:prstGeom>
          </p:spPr>
        </p:pic>
        <p:sp>
          <p:nvSpPr>
            <p:cNvPr id="7" name="テキスト ボックス 6"/>
            <p:cNvSpPr txBox="1"/>
            <p:nvPr/>
          </p:nvSpPr>
          <p:spPr>
            <a:xfrm>
              <a:off x="5961413" y="6210789"/>
              <a:ext cx="1323326" cy="369332"/>
            </a:xfrm>
            <a:prstGeom prst="rect">
              <a:avLst/>
            </a:prstGeom>
            <a:noFill/>
          </p:spPr>
          <p:txBody>
            <a:bodyPr wrap="square" rtlCol="0">
              <a:spAutoFit/>
            </a:bodyPr>
            <a:lstStyle/>
            <a:p>
              <a:r>
                <a:rPr kumimoji="1" lang="en-US" altLang="ja-JP" dirty="0"/>
                <a:t>547</a:t>
              </a:r>
              <a:r>
                <a:rPr kumimoji="1" lang="ja-JP" altLang="en-US" dirty="0"/>
                <a:t>日後</a:t>
              </a:r>
            </a:p>
          </p:txBody>
        </p:sp>
      </p:grpSp>
      <p:grpSp>
        <p:nvGrpSpPr>
          <p:cNvPr id="9" name="グループ化 8"/>
          <p:cNvGrpSpPr/>
          <p:nvPr/>
        </p:nvGrpSpPr>
        <p:grpSpPr>
          <a:xfrm>
            <a:off x="6521786" y="3486594"/>
            <a:ext cx="2042844" cy="3100651"/>
            <a:chOff x="6521786" y="3486594"/>
            <a:chExt cx="2042844" cy="3100651"/>
          </a:xfrm>
        </p:grpSpPr>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1786" y="3486594"/>
              <a:ext cx="2042844" cy="2677885"/>
            </a:xfrm>
            <a:prstGeom prst="rect">
              <a:avLst/>
            </a:prstGeom>
          </p:spPr>
        </p:pic>
        <p:sp>
          <p:nvSpPr>
            <p:cNvPr id="20" name="テキスト ボックス 19"/>
            <p:cNvSpPr txBox="1"/>
            <p:nvPr/>
          </p:nvSpPr>
          <p:spPr>
            <a:xfrm>
              <a:off x="6890271" y="6217913"/>
              <a:ext cx="1184950" cy="369332"/>
            </a:xfrm>
            <a:prstGeom prst="rect">
              <a:avLst/>
            </a:prstGeom>
            <a:noFill/>
          </p:spPr>
          <p:txBody>
            <a:bodyPr wrap="square" rtlCol="0">
              <a:spAutoFit/>
            </a:bodyPr>
            <a:lstStyle/>
            <a:p>
              <a:r>
                <a:rPr kumimoji="1" lang="en-US" altLang="ja-JP" dirty="0"/>
                <a:t>765</a:t>
              </a:r>
              <a:r>
                <a:rPr kumimoji="1" lang="ja-JP" altLang="en-US" dirty="0"/>
                <a:t>日後</a:t>
              </a:r>
            </a:p>
          </p:txBody>
        </p:sp>
      </p:grpSp>
    </p:spTree>
    <p:extLst>
      <p:ext uri="{BB962C8B-B14F-4D97-AF65-F5344CB8AC3E}">
        <p14:creationId xmlns:p14="http://schemas.microsoft.com/office/powerpoint/2010/main" val="13943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5599" y="624110"/>
            <a:ext cx="6918802" cy="640889"/>
          </a:xfrm>
        </p:spPr>
        <p:txBody>
          <a:bodyPr>
            <a:normAutofit/>
          </a:bodyPr>
          <a:lstStyle/>
          <a:p>
            <a:r>
              <a:rPr kumimoji="1" lang="ja-JP" altLang="en-US" sz="3200" dirty="0"/>
              <a:t>外傷治療・熱傷治療：ひとくちメモ</a:t>
            </a:r>
          </a:p>
        </p:txBody>
      </p:sp>
      <p:sp>
        <p:nvSpPr>
          <p:cNvPr id="3" name="コンテンツ プレースホルダー 2"/>
          <p:cNvSpPr>
            <a:spLocks noGrp="1"/>
          </p:cNvSpPr>
          <p:nvPr>
            <p:ph idx="1"/>
          </p:nvPr>
        </p:nvSpPr>
        <p:spPr>
          <a:xfrm>
            <a:off x="1705525" y="1383445"/>
            <a:ext cx="6591985" cy="4870482"/>
          </a:xfrm>
        </p:spPr>
        <p:txBody>
          <a:bodyPr>
            <a:normAutofit fontScale="92500" lnSpcReduction="10000"/>
          </a:bodyPr>
          <a:lstStyle/>
          <a:p>
            <a:r>
              <a:rPr kumimoji="1" lang="ja-JP" altLang="en-US" dirty="0"/>
              <a:t>被覆材＝「傷のパンツ」</a:t>
            </a:r>
            <a:endParaRPr kumimoji="1" lang="en-US" altLang="ja-JP" dirty="0"/>
          </a:p>
          <a:p>
            <a:pPr lvl="1"/>
            <a:r>
              <a:rPr lang="ja-JP" altLang="en-US" dirty="0"/>
              <a:t>パンツ</a:t>
            </a:r>
            <a:r>
              <a:rPr lang="en-US" altLang="ja-JP" dirty="0"/>
              <a:t>(</a:t>
            </a:r>
            <a:r>
              <a:rPr lang="ja-JP" altLang="en-US" dirty="0"/>
              <a:t>下着</a:t>
            </a:r>
            <a:r>
              <a:rPr lang="en-US" altLang="ja-JP" dirty="0"/>
              <a:t>)</a:t>
            </a:r>
            <a:r>
              <a:rPr lang="ja-JP" altLang="en-US" dirty="0"/>
              <a:t>は汚れたらその都度取り替え，汚れていなくても一日一回は交換する。被覆材の交換はこれと同じと考える。</a:t>
            </a:r>
            <a:endParaRPr lang="en-US" altLang="ja-JP" dirty="0"/>
          </a:p>
          <a:p>
            <a:r>
              <a:rPr kumimoji="1" lang="ja-JP" altLang="en-US" dirty="0"/>
              <a:t>洗浄はテキトーで良い。汚れていなかったら洗わなくてもいい。</a:t>
            </a:r>
            <a:endParaRPr kumimoji="1" lang="en-US" altLang="ja-JP" dirty="0"/>
          </a:p>
          <a:p>
            <a:r>
              <a:rPr lang="ja-JP" altLang="en-US" dirty="0"/>
              <a:t>石鹸で洗うのはご法度！ 傷が深くなる。</a:t>
            </a:r>
            <a:endParaRPr lang="en-US" altLang="ja-JP" dirty="0"/>
          </a:p>
          <a:p>
            <a:r>
              <a:rPr kumimoji="1" lang="ja-JP" altLang="en-US" dirty="0"/>
              <a:t>無理に「洗って異物除去」しない。洗って取れそうにない異物は，きちんと局所麻酔をして除去。</a:t>
            </a:r>
            <a:endParaRPr kumimoji="1" lang="en-US" altLang="ja-JP" dirty="0"/>
          </a:p>
          <a:p>
            <a:r>
              <a:rPr lang="ja-JP" altLang="en-US" dirty="0"/>
              <a:t>顔のヤケド上皮化後の遮光は，実は必要ないようだ。数年後に診察すると，日焼けさせても傷跡は残っていない。</a:t>
            </a:r>
            <a:endParaRPr lang="en-US" altLang="ja-JP" dirty="0"/>
          </a:p>
          <a:p>
            <a:r>
              <a:rPr lang="ja-JP" altLang="en-US" dirty="0"/>
              <a:t>少し深いすりむき傷は，上皮化後にハイドロコロイドで遮光した方が速く目立たなくなる。</a:t>
            </a:r>
            <a:endParaRPr lang="en-US" altLang="ja-JP" dirty="0"/>
          </a:p>
          <a:p>
            <a:r>
              <a:rPr kumimoji="1" lang="ja-JP" altLang="en-US" dirty="0"/>
              <a:t>裂傷の抜糸後のテーピングは必要。</a:t>
            </a:r>
            <a:endParaRPr kumimoji="1" lang="en-US" altLang="ja-JP" dirty="0"/>
          </a:p>
          <a:p>
            <a:r>
              <a:rPr lang="ja-JP" altLang="en-US" dirty="0"/>
              <a:t>ヒルドイドソフト</a:t>
            </a:r>
            <a:r>
              <a:rPr lang="en-US" altLang="ja-JP" baseline="30000" dirty="0"/>
              <a:t>®</a:t>
            </a:r>
            <a:r>
              <a:rPr lang="ja-JP" altLang="en-US" dirty="0" err="1"/>
              <a:t>，</a:t>
            </a:r>
            <a:r>
              <a:rPr lang="ja-JP" altLang="en-US" dirty="0"/>
              <a:t>アットノン</a:t>
            </a:r>
            <a:r>
              <a:rPr lang="en-US" altLang="ja-JP" baseline="30000" dirty="0"/>
              <a:t>®</a:t>
            </a:r>
            <a:r>
              <a:rPr lang="ja-JP" altLang="en-US" dirty="0"/>
              <a:t>は有害無益！</a:t>
            </a:r>
            <a:endParaRPr lang="en-US" altLang="ja-JP" dirty="0"/>
          </a:p>
          <a:p>
            <a:r>
              <a:rPr lang="ja-JP" altLang="en-US" dirty="0"/>
              <a:t>「化膿している状態」と「化膿していない状態」を明確に区別する。両者の分かれ目は疼痛と発赤の有無。</a:t>
            </a:r>
          </a:p>
          <a:p>
            <a:endParaRPr kumimoji="1" lang="ja-JP" altLang="en-US" dirty="0"/>
          </a:p>
        </p:txBody>
      </p:sp>
    </p:spTree>
    <p:extLst>
      <p:ext uri="{BB962C8B-B14F-4D97-AF65-F5344CB8AC3E}">
        <p14:creationId xmlns:p14="http://schemas.microsoft.com/office/powerpoint/2010/main" val="192132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arn(inVertical)">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barn(inVertical)">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655102"/>
          </a:xfrm>
        </p:spPr>
        <p:txBody>
          <a:bodyPr/>
          <a:lstStyle/>
          <a:p>
            <a:r>
              <a:rPr kumimoji="1" lang="ja-JP" altLang="en-US" dirty="0"/>
              <a:t>動物咬傷の治療</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465" y="1279212"/>
            <a:ext cx="2258521" cy="2316931"/>
          </a:xfr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464" y="3759237"/>
            <a:ext cx="2258521" cy="2594673"/>
          </a:xfrm>
          <a:prstGeom prst="rect">
            <a:avLst/>
          </a:prstGeom>
        </p:spPr>
      </p:pic>
      <p:sp>
        <p:nvSpPr>
          <p:cNvPr id="6" name="コンテンツ プレースホルダー 2"/>
          <p:cNvSpPr txBox="1">
            <a:spLocks/>
          </p:cNvSpPr>
          <p:nvPr/>
        </p:nvSpPr>
        <p:spPr>
          <a:xfrm>
            <a:off x="4055576" y="1465568"/>
            <a:ext cx="4690445" cy="20167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en-US" altLang="ja-JP" sz="1600" dirty="0"/>
              <a:t>2</a:t>
            </a:r>
            <a:r>
              <a:rPr lang="ja-JP" altLang="en-US" sz="1600" dirty="0"/>
              <a:t>歳</a:t>
            </a:r>
            <a:r>
              <a:rPr lang="en-US" altLang="ja-JP" sz="1600" dirty="0"/>
              <a:t>10</a:t>
            </a:r>
            <a:r>
              <a:rPr lang="ja-JP" altLang="en-US" sz="1600" dirty="0"/>
              <a:t>ヶ月女</a:t>
            </a:r>
          </a:p>
          <a:p>
            <a:r>
              <a:rPr lang="ja-JP" altLang="en-US" sz="1600" dirty="0"/>
              <a:t>自宅の犬に口唇を噛まれ，当院救急外来受診。</a:t>
            </a:r>
            <a:endParaRPr lang="en-US" altLang="ja-JP" sz="1600" dirty="0"/>
          </a:p>
          <a:p>
            <a:r>
              <a:rPr lang="ja-JP" altLang="en-US" sz="1600" dirty="0"/>
              <a:t>担当医は創洗浄後に，ステリストリップで創閉鎖。経口抗生剤を処方。その夜，高熱。</a:t>
            </a:r>
          </a:p>
          <a:p>
            <a:r>
              <a:rPr lang="ja-JP" altLang="en-US" sz="1600" dirty="0"/>
              <a:t>翌日当科を受診。</a:t>
            </a:r>
          </a:p>
        </p:txBody>
      </p:sp>
      <p:sp>
        <p:nvSpPr>
          <p:cNvPr id="7" name="コンテンツ プレースホルダー 2"/>
          <p:cNvSpPr txBox="1">
            <a:spLocks/>
          </p:cNvSpPr>
          <p:nvPr/>
        </p:nvSpPr>
        <p:spPr>
          <a:xfrm>
            <a:off x="4311419" y="3796577"/>
            <a:ext cx="4491457" cy="23010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en-US" altLang="ja-JP" sz="1600" dirty="0"/>
              <a:t>1</a:t>
            </a:r>
            <a:r>
              <a:rPr lang="ja-JP" altLang="en-US" sz="1600" dirty="0"/>
              <a:t>歳</a:t>
            </a:r>
            <a:r>
              <a:rPr lang="en-US" altLang="ja-JP" sz="1600" dirty="0"/>
              <a:t>7</a:t>
            </a:r>
            <a:r>
              <a:rPr lang="ja-JP" altLang="en-US" sz="1600" dirty="0"/>
              <a:t>ヶ月男</a:t>
            </a:r>
          </a:p>
          <a:p>
            <a:r>
              <a:rPr lang="ja-JP" altLang="en-US" sz="1600" dirty="0"/>
              <a:t>自宅の犬（マメシバ）に左頬部を噛まれ，当院救急外来受診。</a:t>
            </a:r>
            <a:endParaRPr lang="en-US" altLang="ja-JP" sz="1600" dirty="0"/>
          </a:p>
          <a:p>
            <a:r>
              <a:rPr lang="ja-JP" altLang="en-US" sz="1600" dirty="0"/>
              <a:t>当直医は浅い咬傷と判断し，創洗浄後にステリストリップで創縁を閉じ，フィルムで密封。抗生剤処方。その夜，高熱。</a:t>
            </a:r>
          </a:p>
          <a:p>
            <a:r>
              <a:rPr lang="ja-JP" altLang="en-US" sz="1600" dirty="0"/>
              <a:t>翌日，当科を受診。</a:t>
            </a:r>
          </a:p>
        </p:txBody>
      </p:sp>
    </p:spTree>
    <p:extLst>
      <p:ext uri="{BB962C8B-B14F-4D97-AF65-F5344CB8AC3E}">
        <p14:creationId xmlns:p14="http://schemas.microsoft.com/office/powerpoint/2010/main" val="27223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1981" y="756769"/>
            <a:ext cx="6589199" cy="726170"/>
          </a:xfrm>
        </p:spPr>
        <p:txBody>
          <a:bodyPr>
            <a:normAutofit/>
          </a:bodyPr>
          <a:lstStyle/>
          <a:p>
            <a:r>
              <a:rPr kumimoji="1" lang="ja-JP" altLang="en-US" sz="2800" dirty="0"/>
              <a:t>動物咬傷：感染例に共通しているもの</a:t>
            </a:r>
          </a:p>
        </p:txBody>
      </p:sp>
      <p:sp>
        <p:nvSpPr>
          <p:cNvPr id="3" name="コンテンツ プレースホルダー 2"/>
          <p:cNvSpPr>
            <a:spLocks noGrp="1"/>
          </p:cNvSpPr>
          <p:nvPr>
            <p:ph idx="1"/>
          </p:nvPr>
        </p:nvSpPr>
        <p:spPr>
          <a:xfrm>
            <a:off x="1828707" y="1593488"/>
            <a:ext cx="6591985" cy="1770367"/>
          </a:xfrm>
          <a:ln>
            <a:solidFill>
              <a:schemeClr val="accent1"/>
            </a:solidFill>
          </a:ln>
        </p:spPr>
        <p:txBody>
          <a:bodyPr>
            <a:normAutofit/>
          </a:bodyPr>
          <a:lstStyle/>
          <a:p>
            <a:r>
              <a:rPr kumimoji="1" lang="ja-JP" altLang="en-US" sz="2000" dirty="0"/>
              <a:t>創洗浄，抗生剤投与は全例で行われている。</a:t>
            </a:r>
            <a:endParaRPr kumimoji="1" lang="en-US" altLang="ja-JP" sz="2000" dirty="0"/>
          </a:p>
          <a:p>
            <a:r>
              <a:rPr kumimoji="1" lang="ja-JP" altLang="en-US" sz="2000" dirty="0"/>
              <a:t>縫合したり，絆創膏で創を閉鎖している。</a:t>
            </a:r>
            <a:endParaRPr kumimoji="1" lang="en-US" altLang="ja-JP" sz="2000" dirty="0"/>
          </a:p>
          <a:p>
            <a:pPr lvl="1"/>
            <a:r>
              <a:rPr lang="ja-JP" altLang="en-US" sz="1800" dirty="0"/>
              <a:t>浅い傷だと考えて絆創膏で閉鎖。</a:t>
            </a:r>
            <a:endParaRPr lang="en-US" altLang="ja-JP" sz="1800" dirty="0"/>
          </a:p>
          <a:p>
            <a:pPr lvl="1"/>
            <a:r>
              <a:rPr kumimoji="1" lang="ja-JP" altLang="en-US" sz="1800" dirty="0"/>
              <a:t>深い傷なので</a:t>
            </a:r>
            <a:r>
              <a:rPr lang="ja-JP" altLang="en-US" sz="1800" dirty="0"/>
              <a:t>縫合しないと傷が治らないと考えて縫合</a:t>
            </a:r>
            <a:endParaRPr kumimoji="1" lang="ja-JP" altLang="en-US" sz="1800" dirty="0"/>
          </a:p>
        </p:txBody>
      </p:sp>
      <p:grpSp>
        <p:nvGrpSpPr>
          <p:cNvPr id="6" name="グループ化 5"/>
          <p:cNvGrpSpPr/>
          <p:nvPr/>
        </p:nvGrpSpPr>
        <p:grpSpPr>
          <a:xfrm>
            <a:off x="1880823" y="3363855"/>
            <a:ext cx="6591985" cy="2781103"/>
            <a:chOff x="1880823" y="3363855"/>
            <a:chExt cx="6591985" cy="2174661"/>
          </a:xfrm>
        </p:grpSpPr>
        <p:sp>
          <p:nvSpPr>
            <p:cNvPr id="4" name="コンテンツ プレースホルダー 2"/>
            <p:cNvSpPr txBox="1">
              <a:spLocks/>
            </p:cNvSpPr>
            <p:nvPr/>
          </p:nvSpPr>
          <p:spPr>
            <a:xfrm>
              <a:off x="1880823" y="4194553"/>
              <a:ext cx="6591985" cy="1343963"/>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800" b="1" dirty="0">
                  <a:solidFill>
                    <a:srgbClr val="FF0000"/>
                  </a:solidFill>
                </a:rPr>
                <a:t>動物咬傷では，十分な創洗浄をしても感染を予防できない。</a:t>
              </a:r>
              <a:endParaRPr lang="en-US" altLang="ja-JP" sz="1800" b="1" dirty="0">
                <a:solidFill>
                  <a:srgbClr val="FF0000"/>
                </a:solidFill>
              </a:endParaRPr>
            </a:p>
            <a:p>
              <a:r>
                <a:rPr lang="ja-JP" altLang="en-US" b="1" dirty="0">
                  <a:solidFill>
                    <a:srgbClr val="FF0000"/>
                  </a:solidFill>
                </a:rPr>
                <a:t>抗生剤に感染予防効果はない。</a:t>
              </a:r>
              <a:endParaRPr lang="en-US" altLang="ja-JP" sz="1800" b="1" dirty="0">
                <a:solidFill>
                  <a:srgbClr val="FF0000"/>
                </a:solidFill>
              </a:endParaRPr>
            </a:p>
            <a:p>
              <a:r>
                <a:rPr lang="ja-JP" altLang="en-US" b="1" dirty="0">
                  <a:solidFill>
                    <a:srgbClr val="FF0000"/>
                  </a:solidFill>
                </a:rPr>
                <a:t>受傷時に牙と一緒に口腔内細菌は創深部に入っている。</a:t>
              </a:r>
              <a:br>
                <a:rPr lang="en-US" altLang="ja-JP" b="1" dirty="0">
                  <a:solidFill>
                    <a:srgbClr val="FF0000"/>
                  </a:solidFill>
                </a:rPr>
              </a:br>
              <a:r>
                <a:rPr lang="ja-JP" altLang="en-US" b="1" dirty="0">
                  <a:solidFill>
                    <a:srgbClr val="FF0000"/>
                  </a:solidFill>
                </a:rPr>
                <a:t>細菌が既に入っている創の表面を閉鎖すると深部は閉鎖腔になり，細菌が増殖して感染する。</a:t>
              </a:r>
              <a:endParaRPr lang="ja-JP" altLang="en-US" sz="1800" b="1" dirty="0">
                <a:solidFill>
                  <a:srgbClr val="FF0000"/>
                </a:solidFill>
              </a:endParaRPr>
            </a:p>
          </p:txBody>
        </p:sp>
        <p:sp>
          <p:nvSpPr>
            <p:cNvPr id="5" name="矢印: 下 4"/>
            <p:cNvSpPr/>
            <p:nvPr/>
          </p:nvSpPr>
          <p:spPr>
            <a:xfrm>
              <a:off x="4911510" y="3363855"/>
              <a:ext cx="426378" cy="797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grpSp>
    </p:spTree>
    <p:extLst>
      <p:ext uri="{BB962C8B-B14F-4D97-AF65-F5344CB8AC3E}">
        <p14:creationId xmlns:p14="http://schemas.microsoft.com/office/powerpoint/2010/main" val="47264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感染させないためにはドレナージ</a:t>
            </a:r>
          </a:p>
        </p:txBody>
      </p:sp>
      <p:sp>
        <p:nvSpPr>
          <p:cNvPr id="7" name="コンテンツ プレースホルダー 6"/>
          <p:cNvSpPr>
            <a:spLocks noGrp="1"/>
          </p:cNvSpPr>
          <p:nvPr>
            <p:ph idx="1"/>
          </p:nvPr>
        </p:nvSpPr>
        <p:spPr>
          <a:xfrm>
            <a:off x="5943600" y="1517150"/>
            <a:ext cx="2590800" cy="4187189"/>
          </a:xfrm>
        </p:spPr>
        <p:txBody>
          <a:bodyPr>
            <a:normAutofit/>
          </a:bodyPr>
          <a:lstStyle/>
          <a:p>
            <a:r>
              <a:rPr lang="ja-JP" altLang="en-US" dirty="0"/>
              <a:t>太目の</a:t>
            </a:r>
            <a:r>
              <a:rPr kumimoji="1" lang="ja-JP" altLang="en-US" dirty="0"/>
              <a:t>ナイロン糸</a:t>
            </a:r>
            <a:r>
              <a:rPr kumimoji="1" lang="en-US" altLang="ja-JP" dirty="0"/>
              <a:t>(</a:t>
            </a:r>
            <a:r>
              <a:rPr kumimoji="1" lang="ja-JP" altLang="en-US" dirty="0"/>
              <a:t>縫合糸，手芸用テグス</a:t>
            </a:r>
            <a:r>
              <a:rPr kumimoji="1" lang="en-US" altLang="ja-JP" dirty="0"/>
              <a:t>)</a:t>
            </a:r>
            <a:r>
              <a:rPr kumimoji="1" lang="ja-JP" altLang="en-US" dirty="0" err="1"/>
              <a:t>をこ</a:t>
            </a:r>
            <a:r>
              <a:rPr kumimoji="1" lang="ja-JP" altLang="en-US" dirty="0"/>
              <a:t>より状にする。</a:t>
            </a:r>
            <a:endParaRPr kumimoji="1" lang="en-US" altLang="ja-JP" dirty="0"/>
          </a:p>
          <a:p>
            <a:r>
              <a:rPr lang="ja-JP" altLang="en-US" dirty="0"/>
              <a:t>咬創内に挿入。頭が丸いので痛くない。</a:t>
            </a:r>
            <a:endParaRPr lang="en-US" altLang="ja-JP" dirty="0"/>
          </a:p>
          <a:p>
            <a:r>
              <a:rPr kumimoji="1" lang="ja-JP" altLang="en-US" dirty="0"/>
              <a:t>絆創膏で固定し，プラスモイストなどの吸収体で被覆。</a:t>
            </a:r>
            <a:endParaRPr kumimoji="1" lang="en-US" altLang="ja-JP" dirty="0"/>
          </a:p>
          <a:p>
            <a:r>
              <a:rPr lang="ja-JP" altLang="en-US" dirty="0"/>
              <a:t>犬咬傷では</a:t>
            </a:r>
            <a:r>
              <a:rPr lang="en-US" altLang="ja-JP" dirty="0"/>
              <a:t>1</a:t>
            </a:r>
            <a:r>
              <a:rPr lang="ja-JP" altLang="en-US" dirty="0"/>
              <a:t>～</a:t>
            </a:r>
            <a:r>
              <a:rPr lang="en-US" altLang="ja-JP" dirty="0"/>
              <a:t>2</a:t>
            </a:r>
            <a:r>
              <a:rPr lang="ja-JP" altLang="en-US" dirty="0"/>
              <a:t>日間，猫咬傷では</a:t>
            </a:r>
            <a:r>
              <a:rPr lang="en-US" altLang="ja-JP" dirty="0"/>
              <a:t>2</a:t>
            </a:r>
            <a:r>
              <a:rPr lang="ja-JP" altLang="en-US" dirty="0"/>
              <a:t>～</a:t>
            </a:r>
            <a:r>
              <a:rPr lang="en-US" altLang="ja-JP" dirty="0"/>
              <a:t>5</a:t>
            </a:r>
            <a:r>
              <a:rPr lang="ja-JP" altLang="en-US" dirty="0"/>
              <a:t>日間留置</a:t>
            </a:r>
            <a:r>
              <a:rPr lang="en-US" altLang="ja-JP" dirty="0"/>
              <a:t>(</a:t>
            </a:r>
            <a:r>
              <a:rPr lang="ja-JP" altLang="en-US" dirty="0"/>
              <a:t>猫の牙は細くて長いため</a:t>
            </a:r>
            <a:r>
              <a:rPr lang="en-US" altLang="ja-JP" dirty="0"/>
              <a:t>)</a:t>
            </a:r>
            <a:r>
              <a:rPr lang="ja-JP" altLang="en-US" dirty="0" err="1"/>
              <a:t>。</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80" y="1571102"/>
            <a:ext cx="2019300" cy="381000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658" y="1571102"/>
            <a:ext cx="2578100" cy="3810000"/>
          </a:xfrm>
          <a:prstGeom prst="rect">
            <a:avLst/>
          </a:prstGeom>
        </p:spPr>
      </p:pic>
    </p:spTree>
    <p:extLst>
      <p:ext uri="{BB962C8B-B14F-4D97-AF65-F5344CB8AC3E}">
        <p14:creationId xmlns:p14="http://schemas.microsoft.com/office/powerpoint/2010/main" val="16072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53" y="366061"/>
            <a:ext cx="1890305" cy="2310373"/>
          </a:xfrm>
          <a:prstGeom prst="rect">
            <a:avLst/>
          </a:prstGeom>
        </p:spPr>
      </p:pic>
      <p:grpSp>
        <p:nvGrpSpPr>
          <p:cNvPr id="13" name="グループ化 12"/>
          <p:cNvGrpSpPr/>
          <p:nvPr/>
        </p:nvGrpSpPr>
        <p:grpSpPr>
          <a:xfrm>
            <a:off x="6482002" y="382217"/>
            <a:ext cx="2414427" cy="2956704"/>
            <a:chOff x="6482002" y="382217"/>
            <a:chExt cx="2414427" cy="2956704"/>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3635" y="382217"/>
              <a:ext cx="1651163" cy="2310373"/>
            </a:xfrm>
            <a:prstGeom prst="rect">
              <a:avLst/>
            </a:prstGeom>
          </p:spPr>
        </p:pic>
        <p:sp>
          <p:nvSpPr>
            <p:cNvPr id="8" name="テキスト ボックス 7"/>
            <p:cNvSpPr txBox="1"/>
            <p:nvPr/>
          </p:nvSpPr>
          <p:spPr>
            <a:xfrm>
              <a:off x="6482002" y="2692590"/>
              <a:ext cx="2414427" cy="646331"/>
            </a:xfrm>
            <a:prstGeom prst="rect">
              <a:avLst/>
            </a:prstGeom>
            <a:noFill/>
          </p:spPr>
          <p:txBody>
            <a:bodyPr wrap="square" rtlCol="0">
              <a:spAutoFit/>
            </a:bodyPr>
            <a:lstStyle/>
            <a:p>
              <a:pPr algn="ctr"/>
              <a:r>
                <a:rPr kumimoji="1" lang="ja-JP" altLang="en-US" dirty="0"/>
                <a:t>ハイドロコロイドを貼って土台にする</a:t>
              </a:r>
            </a:p>
          </p:txBody>
        </p:sp>
      </p:grpSp>
      <p:grpSp>
        <p:nvGrpSpPr>
          <p:cNvPr id="2" name="グループ化 1"/>
          <p:cNvGrpSpPr/>
          <p:nvPr/>
        </p:nvGrpSpPr>
        <p:grpSpPr>
          <a:xfrm>
            <a:off x="4292416" y="382217"/>
            <a:ext cx="2196061" cy="2690026"/>
            <a:chOff x="4292416" y="382217"/>
            <a:chExt cx="2196061" cy="2690026"/>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1646" y="382217"/>
              <a:ext cx="1817601" cy="2294217"/>
            </a:xfrm>
            <a:prstGeom prst="rect">
              <a:avLst/>
            </a:prstGeom>
          </p:spPr>
        </p:pic>
        <p:sp>
          <p:nvSpPr>
            <p:cNvPr id="9" name="テキスト ボックス 8"/>
            <p:cNvSpPr txBox="1"/>
            <p:nvPr/>
          </p:nvSpPr>
          <p:spPr>
            <a:xfrm>
              <a:off x="4292416" y="2702911"/>
              <a:ext cx="2196061" cy="369332"/>
            </a:xfrm>
            <a:prstGeom prst="rect">
              <a:avLst/>
            </a:prstGeom>
            <a:noFill/>
          </p:spPr>
          <p:txBody>
            <a:bodyPr wrap="square" rtlCol="0">
              <a:spAutoFit/>
            </a:bodyPr>
            <a:lstStyle/>
            <a:p>
              <a:pPr algn="ctr"/>
              <a:r>
                <a:rPr kumimoji="1" lang="ja-JP" altLang="en-US" dirty="0"/>
                <a:t>ナイロン糸挿入</a:t>
              </a:r>
            </a:p>
          </p:txBody>
        </p:sp>
      </p:grpSp>
      <p:grpSp>
        <p:nvGrpSpPr>
          <p:cNvPr id="18" name="グループ化 17"/>
          <p:cNvGrpSpPr/>
          <p:nvPr/>
        </p:nvGrpSpPr>
        <p:grpSpPr>
          <a:xfrm>
            <a:off x="2595627" y="3606335"/>
            <a:ext cx="2643262" cy="2943732"/>
            <a:chOff x="2595627" y="3606335"/>
            <a:chExt cx="2643262" cy="2943732"/>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2105" y="3606335"/>
              <a:ext cx="1707979" cy="2294216"/>
            </a:xfrm>
            <a:prstGeom prst="rect">
              <a:avLst/>
            </a:prstGeom>
          </p:spPr>
        </p:pic>
        <p:sp>
          <p:nvSpPr>
            <p:cNvPr id="10" name="テキスト ボックス 9"/>
            <p:cNvSpPr txBox="1"/>
            <p:nvPr/>
          </p:nvSpPr>
          <p:spPr>
            <a:xfrm>
              <a:off x="2595627" y="5903736"/>
              <a:ext cx="2643262" cy="646331"/>
            </a:xfrm>
            <a:prstGeom prst="rect">
              <a:avLst/>
            </a:prstGeom>
            <a:noFill/>
          </p:spPr>
          <p:txBody>
            <a:bodyPr wrap="square" rtlCol="0">
              <a:spAutoFit/>
            </a:bodyPr>
            <a:lstStyle/>
            <a:p>
              <a:pPr algn="ctr"/>
              <a:r>
                <a:rPr kumimoji="1" lang="ja-JP" altLang="en-US" dirty="0"/>
                <a:t>もう一枚，</a:t>
              </a:r>
              <a:br>
                <a:rPr kumimoji="1" lang="en-US" altLang="ja-JP" dirty="0"/>
              </a:br>
              <a:r>
                <a:rPr kumimoji="1" lang="ja-JP" altLang="en-US" dirty="0"/>
                <a:t>ハイドロコロイド貼付</a:t>
              </a:r>
            </a:p>
          </p:txBody>
        </p:sp>
      </p:grpSp>
      <p:sp>
        <p:nvSpPr>
          <p:cNvPr id="12" name="テキスト ボックス 11"/>
          <p:cNvSpPr txBox="1"/>
          <p:nvPr/>
        </p:nvSpPr>
        <p:spPr>
          <a:xfrm>
            <a:off x="1777429" y="2682332"/>
            <a:ext cx="2372564" cy="646331"/>
          </a:xfrm>
          <a:prstGeom prst="rect">
            <a:avLst/>
          </a:prstGeom>
          <a:noFill/>
        </p:spPr>
        <p:txBody>
          <a:bodyPr wrap="square" rtlCol="0">
            <a:spAutoFit/>
          </a:bodyPr>
          <a:lstStyle/>
          <a:p>
            <a:pPr algn="ctr"/>
            <a:r>
              <a:rPr kumimoji="1" lang="ja-JP" altLang="en-US" dirty="0"/>
              <a:t>前腕猫咬傷</a:t>
            </a:r>
            <a:br>
              <a:rPr kumimoji="1" lang="en-US" altLang="ja-JP" dirty="0"/>
            </a:br>
            <a:r>
              <a:rPr kumimoji="1" lang="ja-JP" altLang="en-US" dirty="0"/>
              <a:t>（前日に噛まれた）</a:t>
            </a:r>
          </a:p>
        </p:txBody>
      </p:sp>
      <p:grpSp>
        <p:nvGrpSpPr>
          <p:cNvPr id="19" name="グループ化 18"/>
          <p:cNvGrpSpPr/>
          <p:nvPr/>
        </p:nvGrpSpPr>
        <p:grpSpPr>
          <a:xfrm>
            <a:off x="5769402" y="3606335"/>
            <a:ext cx="2643262" cy="2984829"/>
            <a:chOff x="5769402" y="3606335"/>
            <a:chExt cx="2643262" cy="2984829"/>
          </a:xfrm>
        </p:grpSpPr>
        <p:sp>
          <p:nvSpPr>
            <p:cNvPr id="17" name="テキスト ボックス 16"/>
            <p:cNvSpPr txBox="1"/>
            <p:nvPr/>
          </p:nvSpPr>
          <p:spPr>
            <a:xfrm>
              <a:off x="5769402" y="5944833"/>
              <a:ext cx="2643262" cy="646331"/>
            </a:xfrm>
            <a:prstGeom prst="rect">
              <a:avLst/>
            </a:prstGeom>
            <a:noFill/>
          </p:spPr>
          <p:txBody>
            <a:bodyPr wrap="square" rtlCol="0">
              <a:spAutoFit/>
            </a:bodyPr>
            <a:lstStyle/>
            <a:p>
              <a:pPr algn="ctr"/>
              <a:r>
                <a:rPr lang="en-US" altLang="ja-JP" dirty="0"/>
                <a:t>2</a:t>
              </a:r>
              <a:r>
                <a:rPr lang="ja-JP" altLang="en-US" dirty="0"/>
                <a:t>日後でも</a:t>
              </a:r>
              <a:br>
                <a:rPr lang="en-US" altLang="ja-JP" dirty="0"/>
              </a:br>
              <a:r>
                <a:rPr lang="ja-JP" altLang="en-US" dirty="0"/>
                <a:t>剥がれていない</a:t>
              </a:r>
              <a:endParaRPr kumimoji="1" lang="ja-JP" altLang="en-US" dirty="0"/>
            </a:p>
          </p:txBody>
        </p:sp>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9247" y="3606335"/>
              <a:ext cx="1686314" cy="2294216"/>
            </a:xfrm>
            <a:prstGeom prst="rect">
              <a:avLst/>
            </a:prstGeom>
          </p:spPr>
        </p:pic>
      </p:grpSp>
    </p:spTree>
    <p:extLst>
      <p:ext uri="{BB962C8B-B14F-4D97-AF65-F5344CB8AC3E}">
        <p14:creationId xmlns:p14="http://schemas.microsoft.com/office/powerpoint/2010/main" val="30958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45201" y="624110"/>
            <a:ext cx="6589199" cy="697743"/>
          </a:xfrm>
        </p:spPr>
        <p:txBody>
          <a:bodyPr/>
          <a:lstStyle/>
          <a:p>
            <a:r>
              <a:rPr kumimoji="1" lang="ja-JP" altLang="en-US" dirty="0"/>
              <a:t>乾燥肌</a:t>
            </a:r>
            <a:r>
              <a:rPr kumimoji="1" lang="en-US" altLang="ja-JP" dirty="0"/>
              <a:t>(</a:t>
            </a:r>
            <a:r>
              <a:rPr kumimoji="1" lang="ja-JP" altLang="en-US" dirty="0"/>
              <a:t>？）の治療</a:t>
            </a:r>
          </a:p>
        </p:txBody>
      </p:sp>
      <p:sp>
        <p:nvSpPr>
          <p:cNvPr id="4" name="コンテンツ プレースホルダー 3"/>
          <p:cNvSpPr>
            <a:spLocks noGrp="1"/>
          </p:cNvSpPr>
          <p:nvPr>
            <p:ph idx="1"/>
          </p:nvPr>
        </p:nvSpPr>
        <p:spPr>
          <a:xfrm>
            <a:off x="4604007" y="1385453"/>
            <a:ext cx="3540734" cy="4873211"/>
          </a:xfrm>
        </p:spPr>
        <p:txBody>
          <a:bodyPr>
            <a:normAutofit lnSpcReduction="10000"/>
          </a:bodyPr>
          <a:lstStyle/>
          <a:p>
            <a:r>
              <a:rPr lang="en-US" altLang="ja-JP" dirty="0"/>
              <a:t>6</a:t>
            </a:r>
            <a:r>
              <a:rPr lang="ja-JP" altLang="en-US" dirty="0"/>
              <a:t>歳</a:t>
            </a:r>
            <a:r>
              <a:rPr lang="en-US" altLang="ja-JP" dirty="0"/>
              <a:t>8</a:t>
            </a:r>
            <a:r>
              <a:rPr lang="ja-JP" altLang="en-US" dirty="0"/>
              <a:t>ヶ月男</a:t>
            </a:r>
          </a:p>
          <a:p>
            <a:r>
              <a:rPr lang="ja-JP" altLang="en-US" dirty="0"/>
              <a:t>幼児期からアトピー性皮膚炎で数カ所の皮膚科に通院。ステロイド軟膏，ヒルドイドソフトなどが処方された。</a:t>
            </a:r>
            <a:endParaRPr lang="en-US" altLang="ja-JP" dirty="0"/>
          </a:p>
          <a:p>
            <a:r>
              <a:rPr lang="en-US" altLang="ja-JP" dirty="0"/>
              <a:t>3</a:t>
            </a:r>
            <a:r>
              <a:rPr lang="ja-JP" altLang="en-US" dirty="0"/>
              <a:t>年前から脱ステロイド治療の皮膚科に通院。</a:t>
            </a:r>
            <a:endParaRPr lang="en-US" altLang="ja-JP" dirty="0"/>
          </a:p>
          <a:p>
            <a:r>
              <a:rPr lang="ja-JP" altLang="en-US" dirty="0"/>
              <a:t>先月，「アトピーは治っているので通院の必要はない」と説明され，通院終了。</a:t>
            </a:r>
          </a:p>
          <a:p>
            <a:r>
              <a:rPr lang="ja-JP" altLang="en-US" dirty="0"/>
              <a:t>痒みがひどくいつも顔をかきむしっているため，両親がネットで検索し，当科を受診。</a:t>
            </a:r>
            <a:endParaRPr lang="en-US" altLang="ja-JP" dirty="0"/>
          </a:p>
          <a:p>
            <a:r>
              <a:rPr lang="ja-JP" altLang="en-US" dirty="0"/>
              <a:t>とりあえず，ハイドロコロイドで被覆してみたら，痒みはすぐに治まった。</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610" y="1321853"/>
            <a:ext cx="3258009" cy="4486665"/>
          </a:xfrm>
          <a:prstGeom prst="rect">
            <a:avLst/>
          </a:prstGeom>
        </p:spPr>
      </p:pic>
    </p:spTree>
    <p:extLst>
      <p:ext uri="{BB962C8B-B14F-4D97-AF65-F5344CB8AC3E}">
        <p14:creationId xmlns:p14="http://schemas.microsoft.com/office/powerpoint/2010/main" val="2840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678" y="316523"/>
            <a:ext cx="2589581" cy="3566160"/>
          </a:xfrm>
          <a:prstGeom prst="rect">
            <a:avLst/>
          </a:prstGeom>
        </p:spPr>
      </p:pic>
      <p:sp>
        <p:nvSpPr>
          <p:cNvPr id="8" name="テキスト ボックス 7"/>
          <p:cNvSpPr txBox="1"/>
          <p:nvPr/>
        </p:nvSpPr>
        <p:spPr>
          <a:xfrm>
            <a:off x="1701629" y="3995541"/>
            <a:ext cx="1441939" cy="369332"/>
          </a:xfrm>
          <a:prstGeom prst="rect">
            <a:avLst/>
          </a:prstGeom>
          <a:noFill/>
        </p:spPr>
        <p:txBody>
          <a:bodyPr wrap="square" rtlCol="0">
            <a:spAutoFit/>
          </a:bodyPr>
          <a:lstStyle/>
          <a:p>
            <a:pPr algn="ctr"/>
            <a:r>
              <a:rPr kumimoji="1" lang="en-US" altLang="ja-JP" dirty="0"/>
              <a:t>5</a:t>
            </a:r>
            <a:r>
              <a:rPr kumimoji="1" lang="ja-JP" altLang="en-US" dirty="0"/>
              <a:t>月</a:t>
            </a:r>
            <a:r>
              <a:rPr kumimoji="1" lang="en-US" altLang="ja-JP" dirty="0"/>
              <a:t>8</a:t>
            </a:r>
            <a:r>
              <a:rPr kumimoji="1" lang="ja-JP" altLang="en-US" dirty="0"/>
              <a:t>日</a:t>
            </a:r>
          </a:p>
        </p:txBody>
      </p:sp>
      <p:grpSp>
        <p:nvGrpSpPr>
          <p:cNvPr id="12" name="グループ化 11"/>
          <p:cNvGrpSpPr/>
          <p:nvPr/>
        </p:nvGrpSpPr>
        <p:grpSpPr>
          <a:xfrm>
            <a:off x="2153804" y="2975317"/>
            <a:ext cx="3869366" cy="3540266"/>
            <a:chOff x="2133310" y="2975317"/>
            <a:chExt cx="3869366" cy="3540266"/>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518" y="2975317"/>
              <a:ext cx="2570158" cy="3540266"/>
            </a:xfrm>
            <a:prstGeom prst="rect">
              <a:avLst/>
            </a:prstGeom>
          </p:spPr>
        </p:pic>
        <p:sp>
          <p:nvSpPr>
            <p:cNvPr id="9" name="テキスト ボックス 8"/>
            <p:cNvSpPr txBox="1"/>
            <p:nvPr/>
          </p:nvSpPr>
          <p:spPr>
            <a:xfrm>
              <a:off x="2133310" y="6029824"/>
              <a:ext cx="1441939" cy="369332"/>
            </a:xfrm>
            <a:prstGeom prst="rect">
              <a:avLst/>
            </a:prstGeom>
            <a:noFill/>
          </p:spPr>
          <p:txBody>
            <a:bodyPr wrap="square" rtlCol="0">
              <a:spAutoFit/>
            </a:bodyPr>
            <a:lstStyle/>
            <a:p>
              <a:pPr algn="ctr"/>
              <a:r>
                <a:rPr kumimoji="1" lang="en-US" altLang="ja-JP" dirty="0"/>
                <a:t>3</a:t>
              </a:r>
              <a:r>
                <a:rPr kumimoji="1" lang="ja-JP" altLang="en-US" dirty="0"/>
                <a:t>日後</a:t>
              </a:r>
            </a:p>
          </p:txBody>
        </p:sp>
      </p:grpSp>
      <p:grpSp>
        <p:nvGrpSpPr>
          <p:cNvPr id="13" name="グループ化 12"/>
          <p:cNvGrpSpPr/>
          <p:nvPr/>
        </p:nvGrpSpPr>
        <p:grpSpPr>
          <a:xfrm>
            <a:off x="5099524" y="293196"/>
            <a:ext cx="3427869" cy="3544888"/>
            <a:chOff x="5099524" y="293196"/>
            <a:chExt cx="3427869" cy="3544888"/>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524" y="293196"/>
              <a:ext cx="2137359" cy="3544888"/>
            </a:xfrm>
            <a:prstGeom prst="rect">
              <a:avLst/>
            </a:prstGeom>
          </p:spPr>
        </p:pic>
        <p:sp>
          <p:nvSpPr>
            <p:cNvPr id="10" name="テキスト ボックス 9"/>
            <p:cNvSpPr txBox="1"/>
            <p:nvPr/>
          </p:nvSpPr>
          <p:spPr>
            <a:xfrm>
              <a:off x="7085454" y="466368"/>
              <a:ext cx="1441939" cy="369332"/>
            </a:xfrm>
            <a:prstGeom prst="rect">
              <a:avLst/>
            </a:prstGeom>
            <a:noFill/>
          </p:spPr>
          <p:txBody>
            <a:bodyPr wrap="square" rtlCol="0">
              <a:spAutoFit/>
            </a:bodyPr>
            <a:lstStyle/>
            <a:p>
              <a:pPr algn="ctr"/>
              <a:r>
                <a:rPr kumimoji="1" lang="en-US" altLang="ja-JP" dirty="0"/>
                <a:t>16</a:t>
              </a:r>
              <a:r>
                <a:rPr kumimoji="1" lang="ja-JP" altLang="en-US" dirty="0"/>
                <a:t>日後</a:t>
              </a:r>
            </a:p>
          </p:txBody>
        </p:sp>
      </p:grpSp>
      <p:grpSp>
        <p:nvGrpSpPr>
          <p:cNvPr id="14" name="グループ化 13"/>
          <p:cNvGrpSpPr/>
          <p:nvPr/>
        </p:nvGrpSpPr>
        <p:grpSpPr>
          <a:xfrm>
            <a:off x="6411103" y="2553870"/>
            <a:ext cx="2521099" cy="3961713"/>
            <a:chOff x="6411103" y="2553870"/>
            <a:chExt cx="2521099" cy="3961713"/>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103" y="2975317"/>
              <a:ext cx="2521099" cy="3540266"/>
            </a:xfrm>
            <a:prstGeom prst="rect">
              <a:avLst/>
            </a:prstGeom>
          </p:spPr>
        </p:pic>
        <p:sp>
          <p:nvSpPr>
            <p:cNvPr id="11" name="テキスト ボックス 10"/>
            <p:cNvSpPr txBox="1"/>
            <p:nvPr/>
          </p:nvSpPr>
          <p:spPr>
            <a:xfrm>
              <a:off x="7236883" y="2553870"/>
              <a:ext cx="1441939" cy="369332"/>
            </a:xfrm>
            <a:prstGeom prst="rect">
              <a:avLst/>
            </a:prstGeom>
            <a:noFill/>
          </p:spPr>
          <p:txBody>
            <a:bodyPr wrap="square" rtlCol="0">
              <a:spAutoFit/>
            </a:bodyPr>
            <a:lstStyle/>
            <a:p>
              <a:pPr algn="ctr"/>
              <a:r>
                <a:rPr lang="en-US" altLang="ja-JP" dirty="0"/>
                <a:t>233</a:t>
              </a:r>
              <a:r>
                <a:rPr lang="ja-JP" altLang="en-US" dirty="0"/>
                <a:t>日後</a:t>
              </a:r>
              <a:endParaRPr kumimoji="1" lang="ja-JP" altLang="en-US" dirty="0"/>
            </a:p>
          </p:txBody>
        </p:sp>
      </p:grpSp>
    </p:spTree>
    <p:extLst>
      <p:ext uri="{BB962C8B-B14F-4D97-AF65-F5344CB8AC3E}">
        <p14:creationId xmlns:p14="http://schemas.microsoft.com/office/powerpoint/2010/main" val="16801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主婦手湿疹</a:t>
            </a:r>
          </a:p>
        </p:txBody>
      </p:sp>
      <p:sp>
        <p:nvSpPr>
          <p:cNvPr id="3" name="コンテンツ プレースホルダー 2"/>
          <p:cNvSpPr>
            <a:spLocks noGrp="1"/>
          </p:cNvSpPr>
          <p:nvPr>
            <p:ph idx="1"/>
          </p:nvPr>
        </p:nvSpPr>
        <p:spPr>
          <a:xfrm>
            <a:off x="4439341" y="1641448"/>
            <a:ext cx="4142437" cy="3777622"/>
          </a:xfrm>
        </p:spPr>
        <p:txBody>
          <a:bodyPr/>
          <a:lstStyle/>
          <a:p>
            <a:r>
              <a:rPr lang="en-US" altLang="ja-JP" dirty="0"/>
              <a:t>57</a:t>
            </a:r>
            <a:r>
              <a:rPr lang="ja-JP" altLang="en-US" dirty="0"/>
              <a:t>歳女</a:t>
            </a:r>
          </a:p>
          <a:p>
            <a:r>
              <a:rPr lang="en-US" altLang="ja-JP" dirty="0"/>
              <a:t>5</a:t>
            </a:r>
            <a:r>
              <a:rPr lang="ja-JP" altLang="en-US" dirty="0"/>
              <a:t>年くらい前から両手の手荒れ。</a:t>
            </a:r>
            <a:endParaRPr lang="en-US" altLang="ja-JP" dirty="0"/>
          </a:p>
          <a:p>
            <a:r>
              <a:rPr lang="ja-JP" altLang="en-US" dirty="0"/>
              <a:t>皮膚科医院数カ所を受診したが治らない。</a:t>
            </a:r>
            <a:endParaRPr lang="en-US" altLang="ja-JP" dirty="0"/>
          </a:p>
          <a:p>
            <a:r>
              <a:rPr lang="ja-JP" altLang="en-US" dirty="0"/>
              <a:t>現在はジフラール軟膏，亜鉛華軟膏，サリチル酸ワセリン軟膏が処方されている。</a:t>
            </a:r>
            <a:endParaRPr lang="en-US" altLang="ja-JP" dirty="0"/>
          </a:p>
          <a:p>
            <a:r>
              <a:rPr lang="ja-JP" altLang="en-US" dirty="0"/>
              <a:t>痒みがひどい。</a:t>
            </a:r>
          </a:p>
          <a:p>
            <a:r>
              <a:rPr lang="ja-JP" altLang="en-US" dirty="0"/>
              <a:t>試しにハイドロコロイドで被覆してみたら痒みは直ちに消失。</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262" y="1641448"/>
            <a:ext cx="3370154" cy="2889929"/>
          </a:xfrm>
          <a:prstGeom prst="rect">
            <a:avLst/>
          </a:prstGeom>
        </p:spPr>
      </p:pic>
    </p:spTree>
    <p:extLst>
      <p:ext uri="{BB962C8B-B14F-4D97-AF65-F5344CB8AC3E}">
        <p14:creationId xmlns:p14="http://schemas.microsoft.com/office/powerpoint/2010/main" val="2926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468" y="350951"/>
            <a:ext cx="2518265" cy="5436785"/>
          </a:xfrm>
          <a:prstGeom prst="rect">
            <a:avLst/>
          </a:prstGeom>
        </p:spPr>
      </p:pic>
      <p:sp>
        <p:nvSpPr>
          <p:cNvPr id="6" name="テキスト ボックス 5"/>
          <p:cNvSpPr txBox="1"/>
          <p:nvPr/>
        </p:nvSpPr>
        <p:spPr>
          <a:xfrm>
            <a:off x="2166425" y="5887329"/>
            <a:ext cx="1863969" cy="369332"/>
          </a:xfrm>
          <a:prstGeom prst="rect">
            <a:avLst/>
          </a:prstGeom>
          <a:noFill/>
        </p:spPr>
        <p:txBody>
          <a:bodyPr wrap="square" rtlCol="0">
            <a:spAutoFit/>
          </a:bodyPr>
          <a:lstStyle/>
          <a:p>
            <a:pPr algn="ctr"/>
            <a:r>
              <a:rPr kumimoji="1" lang="ja-JP" altLang="en-US" dirty="0"/>
              <a:t>初診時</a:t>
            </a:r>
          </a:p>
        </p:txBody>
      </p:sp>
      <p:grpSp>
        <p:nvGrpSpPr>
          <p:cNvPr id="8" name="グループ化 7"/>
          <p:cNvGrpSpPr/>
          <p:nvPr/>
        </p:nvGrpSpPr>
        <p:grpSpPr>
          <a:xfrm>
            <a:off x="4753841" y="350951"/>
            <a:ext cx="3049355" cy="6182709"/>
            <a:chOff x="4753841" y="350951"/>
            <a:chExt cx="3049355" cy="6182709"/>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841" y="350951"/>
              <a:ext cx="2878298" cy="5436785"/>
            </a:xfrm>
            <a:prstGeom prst="rect">
              <a:avLst/>
            </a:prstGeom>
          </p:spPr>
        </p:pic>
        <p:sp>
          <p:nvSpPr>
            <p:cNvPr id="7" name="テキスト ボックス 6"/>
            <p:cNvSpPr txBox="1"/>
            <p:nvPr/>
          </p:nvSpPr>
          <p:spPr>
            <a:xfrm>
              <a:off x="4753841" y="5887329"/>
              <a:ext cx="3049355" cy="646331"/>
            </a:xfrm>
            <a:prstGeom prst="rect">
              <a:avLst/>
            </a:prstGeom>
            <a:noFill/>
          </p:spPr>
          <p:txBody>
            <a:bodyPr wrap="square" rtlCol="0">
              <a:spAutoFit/>
            </a:bodyPr>
            <a:lstStyle/>
            <a:p>
              <a:pPr algn="ctr"/>
              <a:r>
                <a:rPr kumimoji="1" lang="en-US" altLang="ja-JP" dirty="0"/>
                <a:t>3</a:t>
              </a:r>
              <a:r>
                <a:rPr kumimoji="1" lang="ja-JP" altLang="en-US" dirty="0"/>
                <a:t>日後</a:t>
              </a:r>
              <a:br>
                <a:rPr kumimoji="1" lang="en-US" altLang="ja-JP" dirty="0"/>
              </a:br>
              <a:r>
                <a:rPr kumimoji="1" lang="ja-JP" altLang="en-US" dirty="0"/>
                <a:t>その後はワセリン塗布のみ</a:t>
              </a:r>
            </a:p>
          </p:txBody>
        </p:sp>
      </p:grpSp>
    </p:spTree>
    <p:extLst>
      <p:ext uri="{BB962C8B-B14F-4D97-AF65-F5344CB8AC3E}">
        <p14:creationId xmlns:p14="http://schemas.microsoft.com/office/powerpoint/2010/main" val="205126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m\Desktop\DCIM\2013-03-01-10h02m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604" y="1089781"/>
            <a:ext cx="2247494" cy="44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テキスト ボックス 1"/>
          <p:cNvSpPr txBox="1">
            <a:spLocks noChangeArrowheads="1"/>
          </p:cNvSpPr>
          <p:nvPr/>
        </p:nvSpPr>
        <p:spPr bwMode="auto">
          <a:xfrm>
            <a:off x="1390677" y="5607761"/>
            <a:ext cx="194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下腿熱傷</a:t>
            </a:r>
          </a:p>
          <a:p>
            <a:pPr eaLnBrk="1" hangingPunct="1">
              <a:spcBef>
                <a:spcPct val="0"/>
              </a:spcBef>
              <a:buSzTx/>
              <a:buFontTx/>
              <a:buNone/>
            </a:pPr>
            <a:r>
              <a:rPr lang="ja-JP" altLang="en-US" sz="2400" dirty="0">
                <a:latin typeface="Times New Roman" panose="02020603050405020304" pitchFamily="18" charset="0"/>
              </a:rPr>
              <a:t>受傷後</a:t>
            </a:r>
            <a:r>
              <a:rPr lang="en-US" altLang="ja-JP" sz="2400" dirty="0">
                <a:latin typeface="Times New Roman" panose="02020603050405020304" pitchFamily="18" charset="0"/>
              </a:rPr>
              <a:t>3</a:t>
            </a:r>
            <a:r>
              <a:rPr lang="ja-JP" altLang="en-US" sz="2400" dirty="0">
                <a:latin typeface="Times New Roman" panose="02020603050405020304" pitchFamily="18" charset="0"/>
              </a:rPr>
              <a:t>日目</a:t>
            </a:r>
            <a:endParaRPr lang="en-US" altLang="ja-JP" sz="2400" dirty="0">
              <a:latin typeface="Times New Roman" panose="02020603050405020304" pitchFamily="18" charset="0"/>
            </a:endParaRPr>
          </a:p>
        </p:txBody>
      </p:sp>
      <p:grpSp>
        <p:nvGrpSpPr>
          <p:cNvPr id="5" name="グループ化 4"/>
          <p:cNvGrpSpPr>
            <a:grpSpLocks/>
          </p:cNvGrpSpPr>
          <p:nvPr/>
        </p:nvGrpSpPr>
        <p:grpSpPr bwMode="auto">
          <a:xfrm>
            <a:off x="3459079" y="1116387"/>
            <a:ext cx="2624377" cy="4953531"/>
            <a:chOff x="2483768" y="496306"/>
            <a:chExt cx="3065076" cy="5504792"/>
          </a:xfrm>
        </p:grpSpPr>
        <p:pic>
          <p:nvPicPr>
            <p:cNvPr id="25610" name="Picture 3" descr="C:\Users\nm\Desktop\DCIM\2013-03-04-09h22m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96306"/>
              <a:ext cx="2561020" cy="4896543"/>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1" name="テキスト ボックス 5"/>
            <p:cNvSpPr txBox="1">
              <a:spLocks noChangeArrowheads="1"/>
            </p:cNvSpPr>
            <p:nvPr/>
          </p:nvSpPr>
          <p:spPr bwMode="auto">
            <a:xfrm>
              <a:off x="3175880" y="5488056"/>
              <a:ext cx="2209622" cy="51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受傷後</a:t>
              </a:r>
              <a:r>
                <a:rPr lang="en-US" altLang="ja-JP" sz="2400" dirty="0">
                  <a:latin typeface="Times New Roman" panose="02020603050405020304" pitchFamily="18" charset="0"/>
                </a:rPr>
                <a:t>6</a:t>
              </a:r>
              <a:r>
                <a:rPr lang="ja-JP" altLang="en-US" sz="2400" dirty="0">
                  <a:latin typeface="Times New Roman" panose="02020603050405020304" pitchFamily="18" charset="0"/>
                </a:rPr>
                <a:t>日目</a:t>
              </a:r>
              <a:endParaRPr lang="en-US" altLang="ja-JP" sz="2400" dirty="0">
                <a:latin typeface="Times New Roman" panose="02020603050405020304" pitchFamily="18" charset="0"/>
              </a:endParaRPr>
            </a:p>
          </p:txBody>
        </p:sp>
        <p:sp>
          <p:nvSpPr>
            <p:cNvPr id="25612" name="右矢印 2"/>
            <p:cNvSpPr>
              <a:spLocks noChangeArrowheads="1"/>
            </p:cNvSpPr>
            <p:nvPr/>
          </p:nvSpPr>
          <p:spPr bwMode="auto">
            <a:xfrm>
              <a:off x="2483768" y="2564904"/>
              <a:ext cx="812458" cy="504056"/>
            </a:xfrm>
            <a:prstGeom prst="rightArrow">
              <a:avLst>
                <a:gd name="adj1" fmla="val 50000"/>
                <a:gd name="adj2" fmla="val 4999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4" name="円/楕円 3"/>
          <p:cNvSpPr>
            <a:spLocks noChangeArrowheads="1"/>
          </p:cNvSpPr>
          <p:nvPr/>
        </p:nvSpPr>
        <p:spPr bwMode="auto">
          <a:xfrm>
            <a:off x="4293886" y="3020628"/>
            <a:ext cx="719138" cy="936625"/>
          </a:xfrm>
          <a:prstGeom prst="ellipse">
            <a:avLst/>
          </a:prstGeom>
          <a:noFill/>
          <a:ln w="412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8" name="グループ化 7"/>
          <p:cNvGrpSpPr>
            <a:grpSpLocks/>
          </p:cNvGrpSpPr>
          <p:nvPr/>
        </p:nvGrpSpPr>
        <p:grpSpPr bwMode="auto">
          <a:xfrm>
            <a:off x="5079835" y="1103460"/>
            <a:ext cx="3948070" cy="5348586"/>
            <a:chOff x="4586268" y="496306"/>
            <a:chExt cx="4608582" cy="5943198"/>
          </a:xfrm>
        </p:grpSpPr>
        <p:pic>
          <p:nvPicPr>
            <p:cNvPr id="25607" name="Picture 4" descr="C:\Users\nm\Desktop\DCIM\2013-03-04-09h23m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160" y="496306"/>
              <a:ext cx="2882227" cy="491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右矢印 8"/>
            <p:cNvSpPr>
              <a:spLocks noChangeArrowheads="1"/>
            </p:cNvSpPr>
            <p:nvPr/>
          </p:nvSpPr>
          <p:spPr bwMode="auto">
            <a:xfrm rot="20520678" flipV="1">
              <a:off x="4586268" y="2675323"/>
              <a:ext cx="1999536" cy="288090"/>
            </a:xfrm>
            <a:prstGeom prst="rightArrow">
              <a:avLst>
                <a:gd name="adj1" fmla="val 53099"/>
                <a:gd name="adj2" fmla="val 50005"/>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09" name="テキスト ボックス 9"/>
            <p:cNvSpPr txBox="1">
              <a:spLocks noChangeArrowheads="1"/>
            </p:cNvSpPr>
            <p:nvPr/>
          </p:nvSpPr>
          <p:spPr bwMode="auto">
            <a:xfrm>
              <a:off x="5900757" y="5501358"/>
              <a:ext cx="3294093" cy="9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毛孔からの上皮化</a:t>
              </a:r>
              <a:br>
                <a:rPr lang="en-US" altLang="ja-JP" sz="2400" dirty="0">
                  <a:latin typeface="Times New Roman" panose="02020603050405020304" pitchFamily="18" charset="0"/>
                </a:rPr>
              </a:br>
              <a:r>
                <a:rPr lang="ja-JP" altLang="en-US" sz="2400" dirty="0">
                  <a:latin typeface="Times New Roman" panose="02020603050405020304" pitchFamily="18" charset="0"/>
                </a:rPr>
                <a:t>白いスポットが皮膚</a:t>
              </a:r>
              <a:endParaRPr lang="en-US" altLang="ja-JP" sz="2400" dirty="0">
                <a:latin typeface="Times New Roman" panose="02020603050405020304" pitchFamily="18" charset="0"/>
              </a:endParaRPr>
            </a:p>
          </p:txBody>
        </p:sp>
      </p:grpSp>
      <p:sp>
        <p:nvSpPr>
          <p:cNvPr id="2" name="タイトル 1"/>
          <p:cNvSpPr>
            <a:spLocks noGrp="1"/>
          </p:cNvSpPr>
          <p:nvPr>
            <p:ph type="title"/>
          </p:nvPr>
        </p:nvSpPr>
        <p:spPr>
          <a:xfrm>
            <a:off x="1570446" y="364905"/>
            <a:ext cx="6589200" cy="1280890"/>
          </a:xfrm>
        </p:spPr>
        <p:txBody>
          <a:bodyPr/>
          <a:lstStyle/>
          <a:p>
            <a:r>
              <a:rPr kumimoji="1" lang="ja-JP" altLang="en-US" dirty="0"/>
              <a:t>毛孔から上皮化する証拠画像</a:t>
            </a:r>
          </a:p>
        </p:txBody>
      </p:sp>
    </p:spTree>
    <p:extLst>
      <p:ext uri="{BB962C8B-B14F-4D97-AF65-F5344CB8AC3E}">
        <p14:creationId xmlns:p14="http://schemas.microsoft.com/office/powerpoint/2010/main" val="251056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716694"/>
          </a:xfrm>
        </p:spPr>
        <p:txBody>
          <a:bodyPr/>
          <a:lstStyle/>
          <a:p>
            <a:r>
              <a:rPr kumimoji="1" lang="ja-JP" altLang="en-US" dirty="0"/>
              <a:t>乳児湿疹</a:t>
            </a:r>
          </a:p>
        </p:txBody>
      </p:sp>
      <p:sp>
        <p:nvSpPr>
          <p:cNvPr id="3" name="コンテンツ プレースホルダー 2"/>
          <p:cNvSpPr>
            <a:spLocks noGrp="1"/>
          </p:cNvSpPr>
          <p:nvPr>
            <p:ph idx="1"/>
          </p:nvPr>
        </p:nvSpPr>
        <p:spPr>
          <a:xfrm>
            <a:off x="4614216" y="1269770"/>
            <a:ext cx="4099797" cy="5017322"/>
          </a:xfrm>
        </p:spPr>
        <p:txBody>
          <a:bodyPr>
            <a:normAutofit/>
          </a:bodyPr>
          <a:lstStyle/>
          <a:p>
            <a:r>
              <a:rPr lang="en-US" altLang="ja-JP" dirty="0"/>
              <a:t>4</a:t>
            </a:r>
            <a:r>
              <a:rPr lang="ja-JP" altLang="en-US" dirty="0"/>
              <a:t>ヶ月男</a:t>
            </a:r>
          </a:p>
          <a:p>
            <a:r>
              <a:rPr lang="ja-JP" altLang="en-US" dirty="0"/>
              <a:t>生後</a:t>
            </a:r>
            <a:r>
              <a:rPr lang="en-US" altLang="ja-JP" dirty="0"/>
              <a:t>2</a:t>
            </a:r>
            <a:r>
              <a:rPr lang="ja-JP" altLang="en-US" dirty="0"/>
              <a:t>ヶ月から顔全体に湿疹。近くの小児科医院を受診し，アズノール軟膏が処方されたが，かえって悪化した。</a:t>
            </a:r>
            <a:endParaRPr lang="en-US" altLang="ja-JP" dirty="0"/>
          </a:p>
          <a:p>
            <a:r>
              <a:rPr lang="ja-JP" altLang="en-US" dirty="0"/>
              <a:t>皮膚科医院を受診し，石鹸でよく洗った後にビトラ軟膏を塗布するよう説明されたが，更に悪化。</a:t>
            </a:r>
            <a:endParaRPr lang="en-US" altLang="ja-JP" dirty="0"/>
          </a:p>
          <a:p>
            <a:r>
              <a:rPr lang="ja-JP" altLang="en-US" dirty="0"/>
              <a:t>父親は以前から湿潤治療を知っていたため，当科を受診。</a:t>
            </a:r>
            <a:endParaRPr lang="en-US" altLang="ja-JP" dirty="0"/>
          </a:p>
          <a:p>
            <a:r>
              <a:rPr lang="ja-JP" altLang="en-US" dirty="0"/>
              <a:t>合成界面活性剤</a:t>
            </a:r>
            <a:r>
              <a:rPr lang="en-US" altLang="ja-JP" dirty="0"/>
              <a:t>(</a:t>
            </a:r>
            <a:r>
              <a:rPr lang="ja-JP" altLang="en-US" dirty="0"/>
              <a:t>ボディソープ，シャンプー，保湿クリーム</a:t>
            </a:r>
            <a:r>
              <a:rPr lang="en-US" altLang="ja-JP" dirty="0"/>
              <a:t>)</a:t>
            </a:r>
            <a:r>
              <a:rPr lang="ja-JP" altLang="en-US" dirty="0"/>
              <a:t>の使用を止め，ワセリンを頻回に塗布するように説明。</a:t>
            </a:r>
            <a:endParaRPr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15" y="1269770"/>
            <a:ext cx="3739301" cy="4211435"/>
          </a:xfrm>
          <a:prstGeom prst="rect">
            <a:avLst/>
          </a:prstGeom>
        </p:spPr>
      </p:pic>
    </p:spTree>
    <p:extLst>
      <p:ext uri="{BB962C8B-B14F-4D97-AF65-F5344CB8AC3E}">
        <p14:creationId xmlns:p14="http://schemas.microsoft.com/office/powerpoint/2010/main" val="187704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678" y="310369"/>
            <a:ext cx="2200748" cy="2478621"/>
          </a:xfrm>
          <a:prstGeom prst="rect">
            <a:avLst/>
          </a:prstGeom>
        </p:spPr>
      </p:pic>
      <p:sp>
        <p:nvSpPr>
          <p:cNvPr id="8" name="テキスト ボックス 7"/>
          <p:cNvSpPr txBox="1"/>
          <p:nvPr/>
        </p:nvSpPr>
        <p:spPr>
          <a:xfrm>
            <a:off x="1752413" y="2837643"/>
            <a:ext cx="1980146" cy="369332"/>
          </a:xfrm>
          <a:prstGeom prst="rect">
            <a:avLst/>
          </a:prstGeom>
          <a:noFill/>
        </p:spPr>
        <p:txBody>
          <a:bodyPr wrap="square" rtlCol="0">
            <a:spAutoFit/>
          </a:bodyPr>
          <a:lstStyle/>
          <a:p>
            <a:pPr algn="ctr"/>
            <a:r>
              <a:rPr kumimoji="1" lang="ja-JP" altLang="en-US" dirty="0"/>
              <a:t>初診時</a:t>
            </a:r>
          </a:p>
        </p:txBody>
      </p:sp>
      <p:grpSp>
        <p:nvGrpSpPr>
          <p:cNvPr id="12" name="グループ化 11"/>
          <p:cNvGrpSpPr/>
          <p:nvPr/>
        </p:nvGrpSpPr>
        <p:grpSpPr>
          <a:xfrm>
            <a:off x="4623406" y="310369"/>
            <a:ext cx="1980146" cy="2896606"/>
            <a:chOff x="4623406" y="310369"/>
            <a:chExt cx="1980146" cy="289660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714" y="310369"/>
              <a:ext cx="1889531" cy="2478621"/>
            </a:xfrm>
            <a:prstGeom prst="rect">
              <a:avLst/>
            </a:prstGeom>
          </p:spPr>
        </p:pic>
        <p:sp>
          <p:nvSpPr>
            <p:cNvPr id="9" name="テキスト ボックス 8"/>
            <p:cNvSpPr txBox="1"/>
            <p:nvPr/>
          </p:nvSpPr>
          <p:spPr>
            <a:xfrm>
              <a:off x="4623406" y="2837643"/>
              <a:ext cx="1980146" cy="369332"/>
            </a:xfrm>
            <a:prstGeom prst="rect">
              <a:avLst/>
            </a:prstGeom>
            <a:noFill/>
          </p:spPr>
          <p:txBody>
            <a:bodyPr wrap="square" rtlCol="0">
              <a:spAutoFit/>
            </a:bodyPr>
            <a:lstStyle/>
            <a:p>
              <a:pPr algn="ctr"/>
              <a:r>
                <a:rPr kumimoji="1" lang="en-US" altLang="ja-JP" dirty="0"/>
                <a:t>22</a:t>
              </a:r>
              <a:r>
                <a:rPr kumimoji="1" lang="ja-JP" altLang="en-US" dirty="0"/>
                <a:t>日後</a:t>
              </a:r>
            </a:p>
          </p:txBody>
        </p:sp>
      </p:grpSp>
      <p:grpSp>
        <p:nvGrpSpPr>
          <p:cNvPr id="13" name="グループ化 12"/>
          <p:cNvGrpSpPr/>
          <p:nvPr/>
        </p:nvGrpSpPr>
        <p:grpSpPr>
          <a:xfrm>
            <a:off x="2618719" y="3416318"/>
            <a:ext cx="1980146" cy="2944823"/>
            <a:chOff x="2618719" y="3416318"/>
            <a:chExt cx="1980146" cy="2944823"/>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486" y="3416318"/>
              <a:ext cx="1732612" cy="2492113"/>
            </a:xfrm>
            <a:prstGeom prst="rect">
              <a:avLst/>
            </a:prstGeom>
          </p:spPr>
        </p:pic>
        <p:sp>
          <p:nvSpPr>
            <p:cNvPr id="10" name="テキスト ボックス 9"/>
            <p:cNvSpPr txBox="1"/>
            <p:nvPr/>
          </p:nvSpPr>
          <p:spPr>
            <a:xfrm>
              <a:off x="2618719" y="5991809"/>
              <a:ext cx="1980146" cy="369332"/>
            </a:xfrm>
            <a:prstGeom prst="rect">
              <a:avLst/>
            </a:prstGeom>
            <a:noFill/>
          </p:spPr>
          <p:txBody>
            <a:bodyPr wrap="square" rtlCol="0">
              <a:spAutoFit/>
            </a:bodyPr>
            <a:lstStyle/>
            <a:p>
              <a:pPr algn="ctr"/>
              <a:r>
                <a:rPr kumimoji="1" lang="en-US" altLang="ja-JP" dirty="0"/>
                <a:t>107</a:t>
              </a:r>
              <a:r>
                <a:rPr kumimoji="1" lang="ja-JP" altLang="en-US" dirty="0"/>
                <a:t>日後</a:t>
              </a:r>
            </a:p>
          </p:txBody>
        </p:sp>
      </p:grpSp>
      <p:grpSp>
        <p:nvGrpSpPr>
          <p:cNvPr id="14" name="グループ化 13"/>
          <p:cNvGrpSpPr/>
          <p:nvPr/>
        </p:nvGrpSpPr>
        <p:grpSpPr>
          <a:xfrm>
            <a:off x="4745209" y="3416318"/>
            <a:ext cx="2213975" cy="2944823"/>
            <a:chOff x="4745209" y="3416318"/>
            <a:chExt cx="2213975" cy="2944823"/>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5209" y="3416318"/>
              <a:ext cx="2213975" cy="2492113"/>
            </a:xfrm>
            <a:prstGeom prst="rect">
              <a:avLst/>
            </a:prstGeom>
          </p:spPr>
        </p:pic>
        <p:sp>
          <p:nvSpPr>
            <p:cNvPr id="11" name="テキスト ボックス 10"/>
            <p:cNvSpPr txBox="1"/>
            <p:nvPr/>
          </p:nvSpPr>
          <p:spPr>
            <a:xfrm>
              <a:off x="4796840" y="5991809"/>
              <a:ext cx="1980146" cy="369332"/>
            </a:xfrm>
            <a:prstGeom prst="rect">
              <a:avLst/>
            </a:prstGeom>
            <a:noFill/>
          </p:spPr>
          <p:txBody>
            <a:bodyPr wrap="square" rtlCol="0">
              <a:spAutoFit/>
            </a:bodyPr>
            <a:lstStyle/>
            <a:p>
              <a:pPr algn="ctr"/>
              <a:r>
                <a:rPr kumimoji="1" lang="en-US" altLang="ja-JP" dirty="0"/>
                <a:t>406</a:t>
              </a:r>
              <a:r>
                <a:rPr kumimoji="1" lang="ja-JP" altLang="en-US" dirty="0"/>
                <a:t>日後</a:t>
              </a:r>
            </a:p>
          </p:txBody>
        </p:sp>
      </p:grpSp>
    </p:spTree>
    <p:extLst>
      <p:ext uri="{BB962C8B-B14F-4D97-AF65-F5344CB8AC3E}">
        <p14:creationId xmlns:p14="http://schemas.microsoft.com/office/powerpoint/2010/main" val="9954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9681" y="2283026"/>
            <a:ext cx="6591985" cy="1468800"/>
          </a:xfrm>
        </p:spPr>
        <p:txBody>
          <a:bodyPr/>
          <a:lstStyle/>
          <a:p>
            <a:r>
              <a:rPr kumimoji="1" lang="ja-JP" altLang="en-US" dirty="0"/>
              <a:t>インチキ薬の華麗なる世界</a:t>
            </a:r>
          </a:p>
        </p:txBody>
      </p:sp>
      <p:sp>
        <p:nvSpPr>
          <p:cNvPr id="4" name="テキスト プレースホルダー 3"/>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52490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26084" y="846788"/>
            <a:ext cx="7108316" cy="721432"/>
          </a:xfrm>
        </p:spPr>
        <p:txBody>
          <a:bodyPr/>
          <a:lstStyle/>
          <a:p>
            <a:r>
              <a:rPr kumimoji="1" lang="ja-JP" altLang="en-US" dirty="0"/>
              <a:t>外傷治療薬，熱傷治療薬への疑惑</a:t>
            </a:r>
          </a:p>
        </p:txBody>
      </p:sp>
      <p:sp>
        <p:nvSpPr>
          <p:cNvPr id="5" name="コンテンツ プレースホルダー 4"/>
          <p:cNvSpPr>
            <a:spLocks noGrp="1"/>
          </p:cNvSpPr>
          <p:nvPr>
            <p:ph idx="1"/>
          </p:nvPr>
        </p:nvSpPr>
        <p:spPr>
          <a:xfrm>
            <a:off x="1630951" y="1861965"/>
            <a:ext cx="6738436" cy="2481058"/>
          </a:xfrm>
          <a:ln>
            <a:solidFill>
              <a:schemeClr val="accent1"/>
            </a:solidFill>
          </a:ln>
        </p:spPr>
        <p:txBody>
          <a:bodyPr>
            <a:normAutofit/>
          </a:bodyPr>
          <a:lstStyle/>
          <a:p>
            <a:r>
              <a:rPr kumimoji="1" lang="ja-JP" altLang="en-US" sz="2000" dirty="0"/>
              <a:t>塗布・噴霧すると痛みを訴える薬が</a:t>
            </a:r>
            <a:r>
              <a:rPr lang="ja-JP" altLang="en-US" sz="2000" dirty="0"/>
              <a:t>ある</a:t>
            </a:r>
            <a:endParaRPr kumimoji="1" lang="en-US" altLang="ja-JP" sz="2000" dirty="0"/>
          </a:p>
          <a:p>
            <a:pPr lvl="1">
              <a:buFont typeface="Wingdings" panose="05000000000000000000" pitchFamily="2" charset="2"/>
              <a:buChar char="Ø"/>
            </a:pPr>
            <a:r>
              <a:rPr lang="ja-JP" altLang="en-US" sz="1800" dirty="0"/>
              <a:t>フィブラストスプレー</a:t>
            </a:r>
            <a:r>
              <a:rPr lang="en-US" altLang="ja-JP" sz="1800" baseline="30000" dirty="0"/>
              <a:t>®</a:t>
            </a:r>
            <a:r>
              <a:rPr lang="ja-JP" altLang="en-US" sz="1800" dirty="0" err="1"/>
              <a:t>，</a:t>
            </a:r>
            <a:r>
              <a:rPr lang="ja-JP" altLang="en-US" sz="1800" dirty="0"/>
              <a:t>ゲーベンクリーム</a:t>
            </a:r>
            <a:r>
              <a:rPr lang="en-US" altLang="ja-JP" sz="1800" baseline="30000" dirty="0"/>
              <a:t>® </a:t>
            </a:r>
            <a:r>
              <a:rPr lang="ja-JP" altLang="en-US" sz="1800" dirty="0" err="1"/>
              <a:t>，</a:t>
            </a:r>
            <a:r>
              <a:rPr lang="ja-JP" altLang="en-US" sz="1800" dirty="0"/>
              <a:t>アクトシン軟膏</a:t>
            </a:r>
            <a:r>
              <a:rPr lang="en-US" altLang="ja-JP" sz="1800" baseline="30000" dirty="0"/>
              <a:t>®</a:t>
            </a:r>
            <a:r>
              <a:rPr lang="ja-JP" altLang="en-US" sz="1800" dirty="0"/>
              <a:t>など</a:t>
            </a:r>
            <a:endParaRPr lang="en-US" altLang="ja-JP" sz="1800" dirty="0"/>
          </a:p>
          <a:p>
            <a:r>
              <a:rPr kumimoji="1" lang="ja-JP" altLang="en-US" sz="2000" dirty="0"/>
              <a:t>保湿剤なのに乾燥肌に塗るとピリピリ痛い</a:t>
            </a:r>
            <a:endParaRPr kumimoji="1" lang="en-US" altLang="ja-JP" sz="2000" dirty="0"/>
          </a:p>
          <a:p>
            <a:pPr lvl="1">
              <a:buFont typeface="Wingdings" panose="05000000000000000000" pitchFamily="2" charset="2"/>
              <a:buChar char="Ø"/>
            </a:pPr>
            <a:r>
              <a:rPr lang="ja-JP" altLang="en-US" sz="1800" dirty="0"/>
              <a:t>尿素クリーム，ヒルドイドソフト</a:t>
            </a:r>
            <a:r>
              <a:rPr lang="en-US" altLang="ja-JP" sz="1800" baseline="30000" dirty="0"/>
              <a:t>®</a:t>
            </a:r>
            <a:r>
              <a:rPr lang="ja-JP" altLang="en-US" sz="1800" dirty="0"/>
              <a:t>など</a:t>
            </a:r>
            <a:endParaRPr lang="en-US" altLang="ja-JP" sz="1800" dirty="0"/>
          </a:p>
          <a:p>
            <a:r>
              <a:rPr lang="ja-JP" altLang="en-US" sz="2000" dirty="0"/>
              <a:t>合成洗剤と同じ成分が含まれている軟膏が多い</a:t>
            </a:r>
            <a:endParaRPr lang="en-US" altLang="ja-JP" sz="2000" dirty="0"/>
          </a:p>
        </p:txBody>
      </p:sp>
      <p:grpSp>
        <p:nvGrpSpPr>
          <p:cNvPr id="10" name="グループ化 9"/>
          <p:cNvGrpSpPr/>
          <p:nvPr/>
        </p:nvGrpSpPr>
        <p:grpSpPr>
          <a:xfrm>
            <a:off x="1684249" y="4343023"/>
            <a:ext cx="6591985" cy="1851314"/>
            <a:chOff x="1880823" y="4358798"/>
            <a:chExt cx="6591985" cy="1851314"/>
          </a:xfrm>
        </p:grpSpPr>
        <p:sp>
          <p:nvSpPr>
            <p:cNvPr id="6" name="矢印: 下 5"/>
            <p:cNvSpPr/>
            <p:nvPr/>
          </p:nvSpPr>
          <p:spPr>
            <a:xfrm>
              <a:off x="5000169" y="4358798"/>
              <a:ext cx="353291" cy="696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sp>
          <p:nvSpPr>
            <p:cNvPr id="9" name="コンテンツ プレースホルダー 4"/>
            <p:cNvSpPr txBox="1">
              <a:spLocks/>
            </p:cNvSpPr>
            <p:nvPr/>
          </p:nvSpPr>
          <p:spPr>
            <a:xfrm>
              <a:off x="1880823" y="5054989"/>
              <a:ext cx="6591985" cy="1155123"/>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b="1" dirty="0">
                  <a:solidFill>
                    <a:srgbClr val="FF0000"/>
                  </a:solidFill>
                </a:rPr>
                <a:t>これらは効能書きにも取扱説明書にも書かれていない。</a:t>
              </a:r>
              <a:endParaRPr lang="en-US" altLang="ja-JP" b="1" dirty="0">
                <a:solidFill>
                  <a:srgbClr val="FF0000"/>
                </a:solidFill>
              </a:endParaRPr>
            </a:p>
            <a:p>
              <a:r>
                <a:rPr lang="ja-JP" altLang="en-US" b="1" dirty="0">
                  <a:solidFill>
                    <a:srgbClr val="FF0000"/>
                  </a:solidFill>
                </a:rPr>
                <a:t>自分で確かめるしかない！</a:t>
              </a:r>
              <a:endParaRPr lang="en-US" altLang="ja-JP" b="1" dirty="0">
                <a:solidFill>
                  <a:srgbClr val="FF0000"/>
                </a:solidFill>
              </a:endParaRPr>
            </a:p>
            <a:p>
              <a:r>
                <a:rPr lang="ja-JP" altLang="en-US" b="1" dirty="0">
                  <a:solidFill>
                    <a:srgbClr val="FF0000"/>
                  </a:solidFill>
                </a:rPr>
                <a:t>どうやって？</a:t>
              </a:r>
            </a:p>
          </p:txBody>
        </p:sp>
      </p:grpSp>
    </p:spTree>
    <p:extLst>
      <p:ext uri="{BB962C8B-B14F-4D97-AF65-F5344CB8AC3E}">
        <p14:creationId xmlns:p14="http://schemas.microsoft.com/office/powerpoint/2010/main" val="39116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664363"/>
          </a:xfrm>
        </p:spPr>
        <p:txBody>
          <a:bodyPr/>
          <a:lstStyle/>
          <a:p>
            <a:r>
              <a:rPr kumimoji="1" lang="ja-JP" altLang="en-US" dirty="0"/>
              <a:t>痛い薬の痛さを知るには？</a:t>
            </a:r>
          </a:p>
        </p:txBody>
      </p:sp>
      <p:sp>
        <p:nvSpPr>
          <p:cNvPr id="3" name="コンテンツ プレースホルダー 2"/>
          <p:cNvSpPr>
            <a:spLocks noGrp="1"/>
          </p:cNvSpPr>
          <p:nvPr>
            <p:ph idx="1"/>
          </p:nvPr>
        </p:nvSpPr>
        <p:spPr>
          <a:xfrm>
            <a:off x="1854092" y="1746539"/>
            <a:ext cx="6591985" cy="1617518"/>
          </a:xfrm>
          <a:ln>
            <a:solidFill>
              <a:schemeClr val="accent1"/>
            </a:solidFill>
          </a:ln>
        </p:spPr>
        <p:txBody>
          <a:bodyPr>
            <a:normAutofit/>
          </a:bodyPr>
          <a:lstStyle/>
          <a:p>
            <a:r>
              <a:rPr kumimoji="1" lang="ja-JP" altLang="en-US" dirty="0"/>
              <a:t>動物は痛さを教えてくれない。</a:t>
            </a:r>
            <a:endParaRPr kumimoji="1" lang="en-US" altLang="ja-JP" dirty="0"/>
          </a:p>
          <a:p>
            <a:r>
              <a:rPr kumimoji="1" lang="ja-JP" altLang="en-US" dirty="0"/>
              <a:t>他人に実験台になってもらうわけにいかない。</a:t>
            </a:r>
            <a:endParaRPr kumimoji="1" lang="en-US" altLang="ja-JP" dirty="0"/>
          </a:p>
          <a:p>
            <a:r>
              <a:rPr lang="ja-JP" altLang="en-US" dirty="0"/>
              <a:t>自分の体で実験するしかない。</a:t>
            </a:r>
            <a:endParaRPr lang="en-US" altLang="ja-JP" dirty="0"/>
          </a:p>
          <a:p>
            <a:r>
              <a:rPr kumimoji="1" lang="ja-JP" altLang="en-US" dirty="0"/>
              <a:t>麻酔して傷を作れば痛くないが，痛さはわからなくなる。</a:t>
            </a:r>
          </a:p>
        </p:txBody>
      </p:sp>
      <p:grpSp>
        <p:nvGrpSpPr>
          <p:cNvPr id="6" name="グループ化 5"/>
          <p:cNvGrpSpPr/>
          <p:nvPr/>
        </p:nvGrpSpPr>
        <p:grpSpPr>
          <a:xfrm>
            <a:off x="1901537" y="3392632"/>
            <a:ext cx="6276109" cy="1953670"/>
            <a:chOff x="1995055" y="2976995"/>
            <a:chExt cx="6276109" cy="1953670"/>
          </a:xfrm>
        </p:grpSpPr>
        <p:sp>
          <p:nvSpPr>
            <p:cNvPr id="4" name="矢印: 下 3"/>
            <p:cNvSpPr/>
            <p:nvPr/>
          </p:nvSpPr>
          <p:spPr>
            <a:xfrm>
              <a:off x="4960450" y="2976995"/>
              <a:ext cx="379268" cy="696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sp>
          <p:nvSpPr>
            <p:cNvPr id="5" name="テキスト ボックス 4"/>
            <p:cNvSpPr txBox="1"/>
            <p:nvPr/>
          </p:nvSpPr>
          <p:spPr>
            <a:xfrm>
              <a:off x="1995055" y="3730336"/>
              <a:ext cx="6276109" cy="1200329"/>
            </a:xfrm>
            <a:prstGeom prst="rect">
              <a:avLst/>
            </a:prstGeom>
            <a:noFill/>
            <a:ln w="63500">
              <a:solidFill>
                <a:srgbClr val="FF0000"/>
              </a:solidFill>
            </a:ln>
          </p:spPr>
          <p:txBody>
            <a:bodyPr wrap="square" rtlCol="0">
              <a:spAutoFit/>
            </a:bodyPr>
            <a:lstStyle/>
            <a:p>
              <a:pPr marL="285750" indent="-285750">
                <a:buFont typeface="Wingdings" panose="05000000000000000000" pitchFamily="2" charset="2"/>
                <a:buChar char="u"/>
              </a:pPr>
              <a:r>
                <a:rPr kumimoji="1" lang="ja-JP" altLang="en-US" dirty="0"/>
                <a:t>「ガムテープを貼って剥がす」を同じ部位に</a:t>
              </a:r>
              <a:r>
                <a:rPr kumimoji="1" lang="en-US" altLang="ja-JP" dirty="0"/>
                <a:t>30</a:t>
              </a:r>
              <a:r>
                <a:rPr kumimoji="1" lang="ja-JP" altLang="en-US" dirty="0"/>
                <a:t>回繰り返す。</a:t>
              </a:r>
              <a:endParaRPr kumimoji="1" lang="en-US" altLang="ja-JP" dirty="0"/>
            </a:p>
            <a:p>
              <a:pPr marL="285750" indent="-285750">
                <a:buFont typeface="Wingdings" panose="05000000000000000000" pitchFamily="2" charset="2"/>
                <a:buChar char="u"/>
              </a:pPr>
              <a:r>
                <a:rPr kumimoji="1" lang="en-US" altLang="ja-JP" dirty="0"/>
                <a:t>5×2</a:t>
              </a:r>
              <a:r>
                <a:rPr kumimoji="1" lang="ja-JP" altLang="en-US" dirty="0"/>
                <a:t>センチの「皮膚損傷」完成！</a:t>
              </a:r>
              <a:endParaRPr kumimoji="1" lang="en-US" altLang="ja-JP" dirty="0"/>
            </a:p>
            <a:p>
              <a:pPr marL="285750" indent="-285750">
                <a:buFont typeface="Wingdings" panose="05000000000000000000" pitchFamily="2" charset="2"/>
                <a:buChar char="u"/>
              </a:pPr>
              <a:r>
                <a:rPr kumimoji="1" lang="en-US" altLang="ja-JP" dirty="0"/>
                <a:t>2</a:t>
              </a:r>
              <a:r>
                <a:rPr kumimoji="1" lang="ja-JP" altLang="en-US" dirty="0"/>
                <a:t>分し，一方だけに薬剤を塗布し，塗布しない側と比較。</a:t>
              </a:r>
            </a:p>
          </p:txBody>
        </p:sp>
      </p:grpSp>
    </p:spTree>
    <p:extLst>
      <p:ext uri="{BB962C8B-B14F-4D97-AF65-F5344CB8AC3E}">
        <p14:creationId xmlns:p14="http://schemas.microsoft.com/office/powerpoint/2010/main" val="4585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8656" y="703489"/>
            <a:ext cx="6589200" cy="653972"/>
          </a:xfrm>
        </p:spPr>
        <p:txBody>
          <a:bodyPr>
            <a:normAutofit/>
          </a:bodyPr>
          <a:lstStyle/>
          <a:p>
            <a:r>
              <a:rPr kumimoji="1" lang="ja-JP" altLang="en-US" dirty="0"/>
              <a:t>意図的自傷行為と実験風景</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340" y="1630905"/>
            <a:ext cx="1763305" cy="2351073"/>
          </a:xfrm>
          <a:prstGeom prst="rect">
            <a:avLst/>
          </a:prstGeom>
        </p:spPr>
      </p:pic>
      <p:sp>
        <p:nvSpPr>
          <p:cNvPr id="8" name="テキスト ボックス 7"/>
          <p:cNvSpPr txBox="1"/>
          <p:nvPr/>
        </p:nvSpPr>
        <p:spPr>
          <a:xfrm>
            <a:off x="1448656" y="4114800"/>
            <a:ext cx="1458931" cy="646331"/>
          </a:xfrm>
          <a:prstGeom prst="rect">
            <a:avLst/>
          </a:prstGeom>
          <a:noFill/>
        </p:spPr>
        <p:txBody>
          <a:bodyPr wrap="square" rtlCol="0">
            <a:spAutoFit/>
          </a:bodyPr>
          <a:lstStyle/>
          <a:p>
            <a:pPr algn="ctr"/>
            <a:r>
              <a:rPr kumimoji="1" lang="ja-JP" altLang="en-US" dirty="0"/>
              <a:t>正常な皮膚</a:t>
            </a:r>
            <a:br>
              <a:rPr kumimoji="1" lang="en-US" altLang="ja-JP" dirty="0"/>
            </a:br>
            <a:r>
              <a:rPr kumimoji="1" lang="ja-JP" altLang="en-US" dirty="0"/>
              <a:t>（</a:t>
            </a:r>
            <a:r>
              <a:rPr kumimoji="1" lang="en-US" altLang="ja-JP" dirty="0"/>
              <a:t>60</a:t>
            </a:r>
            <a:r>
              <a:rPr kumimoji="1" lang="ja-JP" altLang="en-US" dirty="0"/>
              <a:t>倍）</a:t>
            </a:r>
          </a:p>
        </p:txBody>
      </p:sp>
      <p:grpSp>
        <p:nvGrpSpPr>
          <p:cNvPr id="14" name="グループ化 13"/>
          <p:cNvGrpSpPr/>
          <p:nvPr/>
        </p:nvGrpSpPr>
        <p:grpSpPr>
          <a:xfrm>
            <a:off x="1020382" y="1630906"/>
            <a:ext cx="4069595" cy="4005583"/>
            <a:chOff x="1020382" y="1630906"/>
            <a:chExt cx="4069595" cy="4005583"/>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672" y="1630906"/>
              <a:ext cx="1763305" cy="2351073"/>
            </a:xfrm>
            <a:prstGeom prst="rect">
              <a:avLst/>
            </a:prstGeom>
          </p:spPr>
        </p:pic>
        <p:sp>
          <p:nvSpPr>
            <p:cNvPr id="10" name="吹き出し: 四角形 9"/>
            <p:cNvSpPr/>
            <p:nvPr/>
          </p:nvSpPr>
          <p:spPr>
            <a:xfrm>
              <a:off x="1020382" y="4990158"/>
              <a:ext cx="3251770" cy="646331"/>
            </a:xfrm>
            <a:prstGeom prst="wedgeRectCallout">
              <a:avLst>
                <a:gd name="adj1" fmla="val 45724"/>
                <a:gd name="adj2" fmla="val -252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dirty="0"/>
                <a:t>［ガムテープ貼って剥がし］を</a:t>
              </a:r>
              <a:r>
                <a:rPr lang="en-US" altLang="ja-JP" dirty="0"/>
                <a:t>30</a:t>
              </a:r>
              <a:r>
                <a:rPr lang="ja-JP" altLang="en-US" dirty="0"/>
                <a:t>回したあと</a:t>
              </a:r>
              <a:endParaRPr kumimoji="1" lang="ja-JP" altLang="en-US" dirty="0"/>
            </a:p>
          </p:txBody>
        </p:sp>
      </p:grpSp>
      <p:grpSp>
        <p:nvGrpSpPr>
          <p:cNvPr id="15" name="グループ化 14"/>
          <p:cNvGrpSpPr/>
          <p:nvPr/>
        </p:nvGrpSpPr>
        <p:grpSpPr>
          <a:xfrm>
            <a:off x="3667517" y="1622069"/>
            <a:ext cx="3293272" cy="4612779"/>
            <a:chOff x="3667517" y="1622069"/>
            <a:chExt cx="3293272" cy="4612779"/>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217" y="1622069"/>
              <a:ext cx="1349572" cy="2359909"/>
            </a:xfrm>
            <a:prstGeom prst="rect">
              <a:avLst/>
            </a:prstGeom>
          </p:spPr>
        </p:pic>
        <p:sp>
          <p:nvSpPr>
            <p:cNvPr id="11" name="吹き出し: 四角形 10"/>
            <p:cNvSpPr/>
            <p:nvPr/>
          </p:nvSpPr>
          <p:spPr>
            <a:xfrm>
              <a:off x="3667517" y="5865516"/>
              <a:ext cx="2175254" cy="369332"/>
            </a:xfrm>
            <a:prstGeom prst="wedgeRectCallout">
              <a:avLst>
                <a:gd name="adj1" fmla="val 63937"/>
                <a:gd name="adj2" fmla="val -733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結構，痛々しい</a:t>
              </a:r>
            </a:p>
          </p:txBody>
        </p:sp>
      </p:grpSp>
      <p:grpSp>
        <p:nvGrpSpPr>
          <p:cNvPr id="16" name="グループ化 15"/>
          <p:cNvGrpSpPr/>
          <p:nvPr/>
        </p:nvGrpSpPr>
        <p:grpSpPr>
          <a:xfrm>
            <a:off x="5842771" y="644719"/>
            <a:ext cx="2744996" cy="4921618"/>
            <a:chOff x="5842771" y="644719"/>
            <a:chExt cx="2744996" cy="4921618"/>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6936" y="1630905"/>
              <a:ext cx="1120957" cy="2359909"/>
            </a:xfrm>
            <a:prstGeom prst="rect">
              <a:avLst/>
            </a:prstGeom>
          </p:spPr>
        </p:pic>
        <p:sp>
          <p:nvSpPr>
            <p:cNvPr id="12" name="吹き出し: 四角形 11"/>
            <p:cNvSpPr/>
            <p:nvPr/>
          </p:nvSpPr>
          <p:spPr>
            <a:xfrm>
              <a:off x="5842771" y="5197005"/>
              <a:ext cx="2175254" cy="369332"/>
            </a:xfrm>
            <a:prstGeom prst="wedgeRectCallout">
              <a:avLst>
                <a:gd name="adj1" fmla="val 44859"/>
                <a:gd name="adj2" fmla="val -552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半分だけ軟膏塗布</a:t>
              </a:r>
            </a:p>
          </p:txBody>
        </p:sp>
        <p:sp>
          <p:nvSpPr>
            <p:cNvPr id="13" name="吹き出し: 四角形 12"/>
            <p:cNvSpPr/>
            <p:nvPr/>
          </p:nvSpPr>
          <p:spPr>
            <a:xfrm>
              <a:off x="6412513" y="644719"/>
              <a:ext cx="2175254" cy="646331"/>
            </a:xfrm>
            <a:prstGeom prst="wedgeRectCallout">
              <a:avLst>
                <a:gd name="adj1" fmla="val 18667"/>
                <a:gd name="adj2" fmla="val 196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こちらは</a:t>
              </a:r>
              <a:br>
                <a:rPr kumimoji="1" lang="en-US" altLang="ja-JP" dirty="0"/>
              </a:br>
              <a:r>
                <a:rPr kumimoji="1" lang="ja-JP" altLang="en-US" dirty="0"/>
                <a:t>コントロール</a:t>
              </a:r>
            </a:p>
          </p:txBody>
        </p:sp>
      </p:grpSp>
    </p:spTree>
    <p:extLst>
      <p:ext uri="{BB962C8B-B14F-4D97-AF65-F5344CB8AC3E}">
        <p14:creationId xmlns:p14="http://schemas.microsoft.com/office/powerpoint/2010/main" val="21297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5263" y="707237"/>
            <a:ext cx="6589200" cy="602017"/>
          </a:xfrm>
        </p:spPr>
        <p:txBody>
          <a:bodyPr>
            <a:normAutofit fontScale="90000"/>
          </a:bodyPr>
          <a:lstStyle/>
          <a:p>
            <a:r>
              <a:rPr kumimoji="1" lang="ja-JP" altLang="en-US" dirty="0"/>
              <a:t>痛い薬剤・痛い軟膏</a:t>
            </a:r>
          </a:p>
        </p:txBody>
      </p:sp>
      <p:sp>
        <p:nvSpPr>
          <p:cNvPr id="3" name="テキスト ボックス 2"/>
          <p:cNvSpPr txBox="1"/>
          <p:nvPr/>
        </p:nvSpPr>
        <p:spPr>
          <a:xfrm>
            <a:off x="1361209" y="1808018"/>
            <a:ext cx="2914650" cy="369332"/>
          </a:xfrm>
          <a:prstGeom prst="rect">
            <a:avLst/>
          </a:prstGeom>
          <a:noFill/>
          <a:ln w="38100">
            <a:solidFill>
              <a:srgbClr val="FF0000"/>
            </a:solidFill>
          </a:ln>
        </p:spPr>
        <p:txBody>
          <a:bodyPr wrap="square" rtlCol="0">
            <a:spAutoFit/>
          </a:bodyPr>
          <a:lstStyle/>
          <a:p>
            <a:pPr algn="ctr"/>
            <a:r>
              <a:rPr kumimoji="1" lang="ja-JP" altLang="en-US" dirty="0"/>
              <a:t>フィブラスト・スプレー</a:t>
            </a:r>
            <a:r>
              <a:rPr kumimoji="1" lang="en-US" altLang="ja-JP" baseline="30000" dirty="0"/>
              <a:t>®</a:t>
            </a:r>
            <a:endParaRPr kumimoji="1" lang="ja-JP" altLang="en-US" baseline="30000" dirty="0"/>
          </a:p>
        </p:txBody>
      </p:sp>
      <p:sp>
        <p:nvSpPr>
          <p:cNvPr id="4" name="テキスト ボックス 3"/>
          <p:cNvSpPr txBox="1"/>
          <p:nvPr/>
        </p:nvSpPr>
        <p:spPr>
          <a:xfrm>
            <a:off x="6120470" y="2794942"/>
            <a:ext cx="2258446" cy="369332"/>
          </a:xfrm>
          <a:prstGeom prst="rect">
            <a:avLst/>
          </a:prstGeom>
          <a:noFill/>
          <a:ln w="38100">
            <a:solidFill>
              <a:srgbClr val="FF0000"/>
            </a:solidFill>
          </a:ln>
        </p:spPr>
        <p:txBody>
          <a:bodyPr wrap="square" rtlCol="0">
            <a:spAutoFit/>
          </a:bodyPr>
          <a:lstStyle/>
          <a:p>
            <a:pPr algn="ctr"/>
            <a:r>
              <a:rPr kumimoji="1" lang="ja-JP" altLang="en-US" dirty="0"/>
              <a:t>ゲーベンクリーム</a:t>
            </a:r>
            <a:r>
              <a:rPr lang="en-US" altLang="ja-JP" baseline="30000" dirty="0"/>
              <a:t>®</a:t>
            </a:r>
            <a:endParaRPr kumimoji="1" lang="ja-JP" altLang="en-US" dirty="0"/>
          </a:p>
        </p:txBody>
      </p:sp>
      <p:sp>
        <p:nvSpPr>
          <p:cNvPr id="5" name="テキスト ボックス 4"/>
          <p:cNvSpPr txBox="1"/>
          <p:nvPr/>
        </p:nvSpPr>
        <p:spPr>
          <a:xfrm>
            <a:off x="1902403" y="3623783"/>
            <a:ext cx="2202872" cy="369332"/>
          </a:xfrm>
          <a:prstGeom prst="rect">
            <a:avLst/>
          </a:prstGeom>
          <a:noFill/>
          <a:ln w="38100">
            <a:solidFill>
              <a:srgbClr val="FF0000"/>
            </a:solidFill>
          </a:ln>
        </p:spPr>
        <p:txBody>
          <a:bodyPr wrap="square" rtlCol="0">
            <a:spAutoFit/>
          </a:bodyPr>
          <a:lstStyle/>
          <a:p>
            <a:pPr algn="ctr"/>
            <a:r>
              <a:rPr kumimoji="1" lang="ja-JP" altLang="en-US" dirty="0"/>
              <a:t>アクトシン軟膏</a:t>
            </a:r>
            <a:r>
              <a:rPr lang="en-US" altLang="ja-JP" baseline="30000" dirty="0"/>
              <a:t>®</a:t>
            </a:r>
            <a:endParaRPr kumimoji="1" lang="ja-JP" altLang="en-US" dirty="0"/>
          </a:p>
        </p:txBody>
      </p:sp>
      <p:sp>
        <p:nvSpPr>
          <p:cNvPr id="6" name="テキスト ボックス 5"/>
          <p:cNvSpPr txBox="1"/>
          <p:nvPr/>
        </p:nvSpPr>
        <p:spPr>
          <a:xfrm>
            <a:off x="6295519" y="4668149"/>
            <a:ext cx="2202872" cy="369332"/>
          </a:xfrm>
          <a:prstGeom prst="rect">
            <a:avLst/>
          </a:prstGeom>
          <a:noFill/>
          <a:ln w="38100">
            <a:solidFill>
              <a:srgbClr val="FF0000"/>
            </a:solidFill>
          </a:ln>
        </p:spPr>
        <p:txBody>
          <a:bodyPr wrap="square" rtlCol="0">
            <a:spAutoFit/>
          </a:bodyPr>
          <a:lstStyle/>
          <a:p>
            <a:pPr algn="ctr"/>
            <a:r>
              <a:rPr lang="ja-JP" altLang="en-US" dirty="0"/>
              <a:t>カデックス軟膏</a:t>
            </a:r>
            <a:r>
              <a:rPr lang="en-US" altLang="ja-JP" baseline="30000" dirty="0"/>
              <a:t>®</a:t>
            </a:r>
            <a:endParaRPr kumimoji="1" lang="ja-JP" altLang="en-US" dirty="0"/>
          </a:p>
        </p:txBody>
      </p:sp>
      <p:sp>
        <p:nvSpPr>
          <p:cNvPr id="7" name="テキスト ボックス 6"/>
          <p:cNvSpPr txBox="1"/>
          <p:nvPr/>
        </p:nvSpPr>
        <p:spPr>
          <a:xfrm>
            <a:off x="2022763" y="5834955"/>
            <a:ext cx="2202872" cy="369332"/>
          </a:xfrm>
          <a:prstGeom prst="rect">
            <a:avLst/>
          </a:prstGeom>
          <a:noFill/>
          <a:ln w="38100">
            <a:solidFill>
              <a:srgbClr val="FF0000"/>
            </a:solidFill>
          </a:ln>
        </p:spPr>
        <p:txBody>
          <a:bodyPr wrap="square" rtlCol="0">
            <a:spAutoFit/>
          </a:bodyPr>
          <a:lstStyle/>
          <a:p>
            <a:pPr algn="ctr"/>
            <a:r>
              <a:rPr lang="ja-JP" altLang="en-US" dirty="0"/>
              <a:t>ユーパスタ</a:t>
            </a:r>
            <a:r>
              <a:rPr lang="en-US" altLang="ja-JP" baseline="30000" dirty="0"/>
              <a:t>®</a:t>
            </a:r>
            <a:endParaRPr kumimoji="1" lang="ja-JP" altLang="en-US" dirty="0"/>
          </a:p>
        </p:txBody>
      </p:sp>
      <p:sp>
        <p:nvSpPr>
          <p:cNvPr id="10" name="吹き出し: 角を丸めた四角形 9"/>
          <p:cNvSpPr/>
          <p:nvPr/>
        </p:nvSpPr>
        <p:spPr>
          <a:xfrm>
            <a:off x="5278582" y="248183"/>
            <a:ext cx="3683577" cy="1940957"/>
          </a:xfrm>
          <a:prstGeom prst="wedgeRoundRectCallout">
            <a:avLst>
              <a:gd name="adj1" fmla="val -77775"/>
              <a:gd name="adj2" fmla="val 3737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a:t>アシナガバチに刺された痛みに匹敵！</a:t>
            </a:r>
            <a:br>
              <a:rPr lang="en-US" altLang="ja-JP" dirty="0"/>
            </a:br>
            <a:r>
              <a:rPr lang="ja-JP" altLang="en-US" dirty="0"/>
              <a:t>大人でも泣きそうになった！</a:t>
            </a:r>
            <a:endParaRPr lang="en-US" altLang="ja-JP" dirty="0"/>
          </a:p>
          <a:p>
            <a:r>
              <a:rPr lang="ja-JP" altLang="en-US" dirty="0"/>
              <a:t>最凶・最悪級！</a:t>
            </a:r>
            <a:endParaRPr lang="en-US" altLang="ja-JP" dirty="0"/>
          </a:p>
          <a:p>
            <a:r>
              <a:rPr lang="en-US" altLang="ja-JP" dirty="0"/>
              <a:t>King of</a:t>
            </a:r>
            <a:r>
              <a:rPr lang="ja-JP" altLang="en-US" dirty="0"/>
              <a:t>「薬のクズ」。処方する医者は「人間のクズ」</a:t>
            </a:r>
          </a:p>
        </p:txBody>
      </p:sp>
      <p:sp>
        <p:nvSpPr>
          <p:cNvPr id="11" name="吹き出し: 角を丸めた四角形 10"/>
          <p:cNvSpPr/>
          <p:nvPr/>
        </p:nvSpPr>
        <p:spPr>
          <a:xfrm>
            <a:off x="1470313" y="2284164"/>
            <a:ext cx="3307772" cy="1021556"/>
          </a:xfrm>
          <a:prstGeom prst="wedgeRoundRectCallout">
            <a:avLst>
              <a:gd name="adj1" fmla="val 91834"/>
              <a:gd name="adj2" fmla="val 2008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a:t>激しい鈍痛が</a:t>
            </a:r>
            <a:r>
              <a:rPr lang="en-US" altLang="ja-JP" dirty="0"/>
              <a:t>10</a:t>
            </a:r>
            <a:r>
              <a:rPr lang="ja-JP" altLang="en-US" dirty="0"/>
              <a:t>分以上続く。</a:t>
            </a:r>
            <a:br>
              <a:rPr lang="en-US" altLang="ja-JP" dirty="0"/>
            </a:br>
            <a:r>
              <a:rPr lang="en-US" altLang="ja-JP" dirty="0"/>
              <a:t>48</a:t>
            </a:r>
            <a:r>
              <a:rPr lang="ja-JP" altLang="en-US" dirty="0"/>
              <a:t>時間で潰瘍は深くなった。</a:t>
            </a:r>
            <a:endParaRPr lang="en-US" altLang="ja-JP" dirty="0"/>
          </a:p>
          <a:p>
            <a:r>
              <a:rPr lang="ja-JP" altLang="en-US" dirty="0"/>
              <a:t>まさに「薬のクズ」</a:t>
            </a:r>
          </a:p>
        </p:txBody>
      </p:sp>
      <p:sp>
        <p:nvSpPr>
          <p:cNvPr id="12" name="吹き出し: 角を丸めた四角形 11"/>
          <p:cNvSpPr/>
          <p:nvPr/>
        </p:nvSpPr>
        <p:spPr>
          <a:xfrm>
            <a:off x="4778085" y="3399927"/>
            <a:ext cx="3226378" cy="1021556"/>
          </a:xfrm>
          <a:prstGeom prst="wedgeRoundRectCallout">
            <a:avLst>
              <a:gd name="adj1" fmla="val -75334"/>
              <a:gd name="adj2" fmla="val -1399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a:t>塗布直後から鋭い激痛。</a:t>
            </a:r>
            <a:br>
              <a:rPr lang="en-US" altLang="ja-JP" dirty="0"/>
            </a:br>
            <a:r>
              <a:rPr lang="en-US" altLang="ja-JP" dirty="0"/>
              <a:t>24</a:t>
            </a:r>
            <a:r>
              <a:rPr lang="ja-JP" altLang="en-US" dirty="0"/>
              <a:t>時間で潰瘍は深くなった。</a:t>
            </a:r>
            <a:endParaRPr lang="en-US" altLang="ja-JP" dirty="0"/>
          </a:p>
          <a:p>
            <a:r>
              <a:rPr lang="ja-JP" altLang="en-US" dirty="0"/>
              <a:t>まさに「薬のクズ」</a:t>
            </a:r>
          </a:p>
        </p:txBody>
      </p:sp>
      <p:sp>
        <p:nvSpPr>
          <p:cNvPr id="13" name="吹き出し: 角を丸めた四角形 12"/>
          <p:cNvSpPr/>
          <p:nvPr/>
        </p:nvSpPr>
        <p:spPr>
          <a:xfrm>
            <a:off x="1361208" y="4671658"/>
            <a:ext cx="4219947" cy="715089"/>
          </a:xfrm>
          <a:prstGeom prst="wedgeRoundRectCallout">
            <a:avLst>
              <a:gd name="adj1" fmla="val 69349"/>
              <a:gd name="adj2" fmla="val -2810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t>激痛ではないが，鈍痛が地味に続く。</a:t>
            </a:r>
            <a:br>
              <a:rPr lang="en-US" altLang="ja-JP" dirty="0"/>
            </a:br>
            <a:r>
              <a:rPr lang="en-US" altLang="ja-JP" dirty="0"/>
              <a:t>48</a:t>
            </a:r>
            <a:r>
              <a:rPr lang="ja-JP" altLang="en-US" dirty="0"/>
              <a:t>時間で傷は深くなった。</a:t>
            </a:r>
          </a:p>
        </p:txBody>
      </p:sp>
      <p:sp>
        <p:nvSpPr>
          <p:cNvPr id="14" name="吹き出し: 角を丸めた四角形 13"/>
          <p:cNvSpPr/>
          <p:nvPr/>
        </p:nvSpPr>
        <p:spPr>
          <a:xfrm>
            <a:off x="5168966" y="5732701"/>
            <a:ext cx="3491857" cy="715089"/>
          </a:xfrm>
          <a:prstGeom prst="wedgeRoundRectCallout">
            <a:avLst>
              <a:gd name="adj1" fmla="val -84560"/>
              <a:gd name="adj2" fmla="val -1531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t>マイルドな痛みがジワジワ続く。</a:t>
            </a:r>
            <a:br>
              <a:rPr lang="en-US" altLang="ja-JP" dirty="0"/>
            </a:br>
            <a:r>
              <a:rPr lang="en-US" altLang="ja-JP" dirty="0"/>
              <a:t>48</a:t>
            </a:r>
            <a:r>
              <a:rPr lang="ja-JP" altLang="en-US" dirty="0"/>
              <a:t>時間で傷は深くなった。</a:t>
            </a:r>
          </a:p>
        </p:txBody>
      </p:sp>
    </p:spTree>
    <p:extLst>
      <p:ext uri="{BB962C8B-B14F-4D97-AF65-F5344CB8AC3E}">
        <p14:creationId xmlns:p14="http://schemas.microsoft.com/office/powerpoint/2010/main" val="8687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合成界面活性剤の怖さ</a:t>
            </a:r>
          </a:p>
        </p:txBody>
      </p:sp>
      <p:sp>
        <p:nvSpPr>
          <p:cNvPr id="4" name="テキスト プレースホルダー 3"/>
          <p:cNvSpPr>
            <a:spLocks noGrp="1"/>
          </p:cNvSpPr>
          <p:nvPr>
            <p:ph type="body" idx="1"/>
          </p:nvPr>
        </p:nvSpPr>
        <p:spPr>
          <a:xfrm>
            <a:off x="2814267" y="3581400"/>
            <a:ext cx="5720133" cy="860400"/>
          </a:xfrm>
        </p:spPr>
        <p:txBody>
          <a:bodyPr/>
          <a:lstStyle/>
          <a:p>
            <a:r>
              <a:rPr kumimoji="1" lang="ja-JP" altLang="en-US" dirty="0"/>
              <a:t>化粧品，軟膏類のクリーム問題</a:t>
            </a:r>
          </a:p>
        </p:txBody>
      </p:sp>
    </p:spTree>
    <p:extLst>
      <p:ext uri="{BB962C8B-B14F-4D97-AF65-F5344CB8AC3E}">
        <p14:creationId xmlns:p14="http://schemas.microsoft.com/office/powerpoint/2010/main" val="1685587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85944" y="4409409"/>
            <a:ext cx="2626234" cy="646331"/>
          </a:xfrm>
          <a:prstGeom prst="rect">
            <a:avLst/>
          </a:prstGeom>
          <a:noFill/>
          <a:ln>
            <a:solidFill>
              <a:schemeClr val="accent1"/>
            </a:solidFill>
          </a:ln>
        </p:spPr>
        <p:txBody>
          <a:bodyPr wrap="square" rtlCol="0">
            <a:spAutoFit/>
          </a:bodyPr>
          <a:lstStyle/>
          <a:p>
            <a:r>
              <a:rPr kumimoji="1" lang="ja-JP" altLang="en-US" dirty="0"/>
              <a:t>女性より男性の肌の方がきれいで若々しい。</a:t>
            </a:r>
          </a:p>
        </p:txBody>
      </p:sp>
      <p:sp>
        <p:nvSpPr>
          <p:cNvPr id="8" name="テキスト ボックス 7"/>
          <p:cNvSpPr txBox="1"/>
          <p:nvPr/>
        </p:nvSpPr>
        <p:spPr>
          <a:xfrm>
            <a:off x="1285944" y="715044"/>
            <a:ext cx="2626234" cy="3416320"/>
          </a:xfrm>
          <a:prstGeom prst="rect">
            <a:avLst/>
          </a:prstGeom>
          <a:noFill/>
          <a:ln>
            <a:solidFill>
              <a:schemeClr val="accent1"/>
            </a:solidFill>
          </a:ln>
        </p:spPr>
        <p:txBody>
          <a:bodyPr wrap="square" rtlCol="0">
            <a:spAutoFit/>
          </a:bodyPr>
          <a:lstStyle/>
          <a:p>
            <a:pPr marL="342900" indent="-342900">
              <a:buFont typeface="+mj-ea"/>
              <a:buAutoNum type="circleNumDbPlain"/>
            </a:pPr>
            <a:r>
              <a:rPr kumimoji="1" lang="ja-JP" altLang="en-US" dirty="0"/>
              <a:t>化粧品売り場のお姉さんが顔に怪我をして受診。</a:t>
            </a:r>
            <a:endParaRPr kumimoji="1" lang="en-US" altLang="ja-JP" dirty="0"/>
          </a:p>
          <a:p>
            <a:pPr marL="342900" indent="-342900">
              <a:buFont typeface="+mj-ea"/>
              <a:buAutoNum type="circleNumDbPlain"/>
            </a:pPr>
            <a:r>
              <a:rPr lang="ja-JP" altLang="en-US" dirty="0"/>
              <a:t>治療のために化粧を落としてもらった。</a:t>
            </a:r>
          </a:p>
          <a:p>
            <a:pPr marL="342900" indent="-342900">
              <a:buFont typeface="+mj-ea"/>
              <a:buAutoNum type="circleNumDbPlain"/>
            </a:pPr>
            <a:r>
              <a:rPr lang="ja-JP" altLang="en-US" dirty="0"/>
              <a:t>小ジワ，シミ，ソバカスが多く，明らかに老化している。</a:t>
            </a:r>
            <a:endParaRPr lang="en-US" altLang="ja-JP" dirty="0"/>
          </a:p>
          <a:p>
            <a:pPr marL="342900" indent="-342900">
              <a:buFont typeface="+mj-ea"/>
              <a:buAutoNum type="circleNumDbPlain"/>
            </a:pPr>
            <a:r>
              <a:rPr lang="ja-JP" altLang="en-US" dirty="0"/>
              <a:t>しかし，老化しているのは顔と手の皮膚だけ。背中の皮膚は若々しい。</a:t>
            </a:r>
          </a:p>
        </p:txBody>
      </p:sp>
      <p:sp>
        <p:nvSpPr>
          <p:cNvPr id="10" name="テキスト ボックス 9"/>
          <p:cNvSpPr txBox="1"/>
          <p:nvPr/>
        </p:nvSpPr>
        <p:spPr>
          <a:xfrm>
            <a:off x="6538412" y="886383"/>
            <a:ext cx="2500278" cy="923330"/>
          </a:xfrm>
          <a:prstGeom prst="rect">
            <a:avLst/>
          </a:prstGeom>
          <a:noFill/>
          <a:ln>
            <a:solidFill>
              <a:schemeClr val="accent1"/>
            </a:solidFill>
          </a:ln>
        </p:spPr>
        <p:txBody>
          <a:bodyPr wrap="square" rtlCol="0">
            <a:spAutoFit/>
          </a:bodyPr>
          <a:lstStyle/>
          <a:p>
            <a:r>
              <a:rPr kumimoji="1" lang="ja-JP" altLang="en-US" dirty="0"/>
              <a:t>ヒルドイドソフト</a:t>
            </a:r>
            <a:r>
              <a:rPr kumimoji="1" lang="en-US" altLang="ja-JP" baseline="30000" dirty="0"/>
              <a:t>®</a:t>
            </a:r>
            <a:r>
              <a:rPr lang="ja-JP" altLang="en-US" dirty="0"/>
              <a:t>（保湿剤）で痛みを感じる</a:t>
            </a:r>
            <a:r>
              <a:rPr kumimoji="1" lang="ja-JP" altLang="en-US" dirty="0"/>
              <a:t>患者が結構いる。</a:t>
            </a:r>
          </a:p>
        </p:txBody>
      </p:sp>
      <p:sp>
        <p:nvSpPr>
          <p:cNvPr id="11" name="テキスト ボックス 10"/>
          <p:cNvSpPr txBox="1"/>
          <p:nvPr/>
        </p:nvSpPr>
        <p:spPr>
          <a:xfrm>
            <a:off x="6538412" y="2235023"/>
            <a:ext cx="2500278" cy="1200329"/>
          </a:xfrm>
          <a:prstGeom prst="rect">
            <a:avLst/>
          </a:prstGeom>
          <a:noFill/>
          <a:ln>
            <a:solidFill>
              <a:schemeClr val="accent1"/>
            </a:solidFill>
          </a:ln>
        </p:spPr>
        <p:txBody>
          <a:bodyPr wrap="square" rtlCol="0">
            <a:spAutoFit/>
          </a:bodyPr>
          <a:lstStyle/>
          <a:p>
            <a:r>
              <a:rPr lang="ja-JP" altLang="en-US" dirty="0"/>
              <a:t>ハンドクリームは塗るとスベスベだが，</a:t>
            </a:r>
            <a:br>
              <a:rPr lang="en-US" altLang="ja-JP" dirty="0"/>
            </a:br>
            <a:r>
              <a:rPr lang="ja-JP" altLang="en-US" dirty="0"/>
              <a:t>クリームを落とすと肌はガサガサ。</a:t>
            </a:r>
            <a:endParaRPr kumimoji="1" lang="ja-JP" altLang="en-US" dirty="0"/>
          </a:p>
        </p:txBody>
      </p:sp>
      <p:sp>
        <p:nvSpPr>
          <p:cNvPr id="12" name="テキスト ボックス 11"/>
          <p:cNvSpPr txBox="1"/>
          <p:nvPr/>
        </p:nvSpPr>
        <p:spPr>
          <a:xfrm>
            <a:off x="6538412" y="3697247"/>
            <a:ext cx="2500278" cy="1754326"/>
          </a:xfrm>
          <a:prstGeom prst="rect">
            <a:avLst/>
          </a:prstGeom>
          <a:noFill/>
          <a:ln>
            <a:solidFill>
              <a:schemeClr val="accent1"/>
            </a:solidFill>
          </a:ln>
        </p:spPr>
        <p:txBody>
          <a:bodyPr wrap="square" rtlCol="0">
            <a:spAutoFit/>
          </a:bodyPr>
          <a:lstStyle/>
          <a:p>
            <a:r>
              <a:rPr kumimoji="1" lang="ja-JP" altLang="en-US" dirty="0"/>
              <a:t>アトピー性皮膚炎の乳児で，ボディソープ</a:t>
            </a:r>
            <a:r>
              <a:rPr kumimoji="1" lang="ja-JP" altLang="en-US" sz="1600" dirty="0"/>
              <a:t>（弱酸性〇〇を含む）</a:t>
            </a:r>
            <a:r>
              <a:rPr lang="ja-JP" altLang="en-US" dirty="0"/>
              <a:t>とシャンプーを止めさせるだけで完治する例がかなりある。</a:t>
            </a:r>
            <a:endParaRPr kumimoji="1" lang="ja-JP" altLang="en-US" dirty="0"/>
          </a:p>
        </p:txBody>
      </p:sp>
      <p:grpSp>
        <p:nvGrpSpPr>
          <p:cNvPr id="4" name="グループ化 3"/>
          <p:cNvGrpSpPr/>
          <p:nvPr/>
        </p:nvGrpSpPr>
        <p:grpSpPr>
          <a:xfrm>
            <a:off x="3912178" y="1348048"/>
            <a:ext cx="2626234" cy="4169525"/>
            <a:chOff x="3912178" y="1348048"/>
            <a:chExt cx="2626234" cy="4169525"/>
          </a:xfrm>
        </p:grpSpPr>
        <p:sp>
          <p:nvSpPr>
            <p:cNvPr id="14" name="テキスト ボックス 13"/>
            <p:cNvSpPr txBox="1"/>
            <p:nvPr/>
          </p:nvSpPr>
          <p:spPr>
            <a:xfrm>
              <a:off x="4742522" y="1454727"/>
              <a:ext cx="861774" cy="4062846"/>
            </a:xfrm>
            <a:prstGeom prst="rect">
              <a:avLst/>
            </a:prstGeom>
            <a:solidFill>
              <a:srgbClr val="FFFF00"/>
            </a:solidFill>
            <a:ln w="25400">
              <a:solidFill>
                <a:srgbClr val="FF0000"/>
              </a:solidFill>
            </a:ln>
          </p:spPr>
          <p:txBody>
            <a:bodyPr vert="eaVert" wrap="square" rtlCol="0">
              <a:spAutoFit/>
            </a:bodyPr>
            <a:lstStyle/>
            <a:p>
              <a:r>
                <a:rPr kumimoji="1" lang="ja-JP" altLang="en-US" sz="4400" dirty="0">
                  <a:solidFill>
                    <a:srgbClr val="FF0000"/>
                  </a:solidFill>
                </a:rPr>
                <a:t>合成界面活性剤</a:t>
              </a:r>
            </a:p>
          </p:txBody>
        </p:sp>
        <p:cxnSp>
          <p:nvCxnSpPr>
            <p:cNvPr id="18" name="コネクタ: カギ線 17"/>
            <p:cNvCxnSpPr>
              <a:stCxn id="8" idx="3"/>
              <a:endCxn id="14" idx="1"/>
            </p:cNvCxnSpPr>
            <p:nvPr/>
          </p:nvCxnSpPr>
          <p:spPr>
            <a:xfrm>
              <a:off x="3912178" y="2423204"/>
              <a:ext cx="830344" cy="1062946"/>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20" name="コネクタ: カギ線 19"/>
            <p:cNvCxnSpPr>
              <a:stCxn id="6" idx="3"/>
              <a:endCxn id="14" idx="1"/>
            </p:cNvCxnSpPr>
            <p:nvPr/>
          </p:nvCxnSpPr>
          <p:spPr>
            <a:xfrm flipV="1">
              <a:off x="3912178" y="3486150"/>
              <a:ext cx="830344" cy="1246425"/>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p:cNvCxnSpPr>
              <a:stCxn id="10" idx="1"/>
              <a:endCxn id="14" idx="3"/>
            </p:cNvCxnSpPr>
            <p:nvPr/>
          </p:nvCxnSpPr>
          <p:spPr>
            <a:xfrm rot="10800000" flipV="1">
              <a:off x="5604296" y="1348048"/>
              <a:ext cx="934116" cy="2138102"/>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p:cNvCxnSpPr>
              <a:stCxn id="11" idx="1"/>
              <a:endCxn id="14" idx="3"/>
            </p:cNvCxnSpPr>
            <p:nvPr/>
          </p:nvCxnSpPr>
          <p:spPr>
            <a:xfrm rot="10800000" flipV="1">
              <a:off x="5604296" y="2835188"/>
              <a:ext cx="934116" cy="650962"/>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p:cNvCxnSpPr>
              <a:stCxn id="12" idx="1"/>
              <a:endCxn id="14" idx="3"/>
            </p:cNvCxnSpPr>
            <p:nvPr/>
          </p:nvCxnSpPr>
          <p:spPr>
            <a:xfrm rot="10800000">
              <a:off x="5604296" y="3486150"/>
              <a:ext cx="934116" cy="1088260"/>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22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0069" y="722824"/>
            <a:ext cx="6589199" cy="711122"/>
          </a:xfrm>
        </p:spPr>
        <p:txBody>
          <a:bodyPr/>
          <a:lstStyle/>
          <a:p>
            <a:r>
              <a:rPr kumimoji="1" lang="ja-JP" altLang="en-US" dirty="0"/>
              <a:t>界面活性剤とは何か？</a:t>
            </a:r>
          </a:p>
        </p:txBody>
      </p:sp>
      <p:sp>
        <p:nvSpPr>
          <p:cNvPr id="3" name="コンテンツ プレースホルダー 2"/>
          <p:cNvSpPr>
            <a:spLocks noGrp="1"/>
          </p:cNvSpPr>
          <p:nvPr>
            <p:ph idx="1"/>
          </p:nvPr>
        </p:nvSpPr>
        <p:spPr>
          <a:xfrm>
            <a:off x="1464433" y="1603663"/>
            <a:ext cx="7082090" cy="5038580"/>
          </a:xfrm>
        </p:spPr>
        <p:txBody>
          <a:bodyPr>
            <a:normAutofit/>
          </a:bodyPr>
          <a:lstStyle/>
          <a:p>
            <a:r>
              <a:rPr kumimoji="1" lang="ja-JP" altLang="en-US" dirty="0"/>
              <a:t>化学的には</a:t>
            </a:r>
            <a:endParaRPr kumimoji="1" lang="en-US" altLang="ja-JP" dirty="0"/>
          </a:p>
          <a:p>
            <a:pPr lvl="1">
              <a:buFont typeface="Wingdings" panose="05000000000000000000" pitchFamily="2" charset="2"/>
              <a:buChar char="Ø"/>
            </a:pPr>
            <a:r>
              <a:rPr lang="ja-JP" altLang="en-US" dirty="0"/>
              <a:t>親水基と疎水基を持ち，水と油を混じり合わせる物質。</a:t>
            </a:r>
            <a:endParaRPr lang="en-US" altLang="ja-JP" dirty="0"/>
          </a:p>
          <a:p>
            <a:r>
              <a:rPr kumimoji="1" lang="ja-JP" altLang="en-US" dirty="0"/>
              <a:t>天然由来，合成</a:t>
            </a:r>
            <a:endParaRPr kumimoji="1" lang="en-US" altLang="ja-JP" dirty="0"/>
          </a:p>
          <a:p>
            <a:pPr lvl="1">
              <a:buFont typeface="Wingdings" panose="05000000000000000000" pitchFamily="2" charset="2"/>
              <a:buChar char="Ø"/>
            </a:pPr>
            <a:r>
              <a:rPr lang="ja-JP" altLang="en-US" dirty="0">
                <a:solidFill>
                  <a:schemeClr val="accent1">
                    <a:lumMod val="75000"/>
                  </a:schemeClr>
                </a:solidFill>
              </a:rPr>
              <a:t>自然界の界面活性剤</a:t>
            </a:r>
            <a:endParaRPr kumimoji="1" lang="en-US" altLang="ja-JP" dirty="0">
              <a:solidFill>
                <a:schemeClr val="accent1">
                  <a:lumMod val="75000"/>
                </a:schemeClr>
              </a:solidFill>
            </a:endParaRPr>
          </a:p>
          <a:p>
            <a:pPr lvl="2">
              <a:buFont typeface="Wingdings" panose="05000000000000000000" pitchFamily="2" charset="2"/>
              <a:buChar char="u"/>
            </a:pPr>
            <a:r>
              <a:rPr kumimoji="1" lang="ja-JP" altLang="en-US" dirty="0">
                <a:latin typeface="+mn-ea"/>
              </a:rPr>
              <a:t>卵白，肺のサーファクタント，</a:t>
            </a:r>
            <a:r>
              <a:rPr lang="ja-JP" altLang="en-US" dirty="0">
                <a:latin typeface="+mn-ea"/>
              </a:rPr>
              <a:t>サポニン，ペプチド，リン脂質</a:t>
            </a:r>
            <a:r>
              <a:rPr kumimoji="1" lang="ja-JP" altLang="en-US" dirty="0">
                <a:latin typeface="+mn-ea"/>
              </a:rPr>
              <a:t>など</a:t>
            </a:r>
            <a:endParaRPr lang="en-US" altLang="ja-JP" dirty="0">
              <a:latin typeface="+mn-ea"/>
            </a:endParaRPr>
          </a:p>
          <a:p>
            <a:pPr lvl="1">
              <a:buFont typeface="Wingdings" panose="05000000000000000000" pitchFamily="2" charset="2"/>
              <a:buChar char="Ø"/>
            </a:pPr>
            <a:r>
              <a:rPr kumimoji="1" lang="ja-JP" altLang="en-US" dirty="0">
                <a:solidFill>
                  <a:schemeClr val="accent1">
                    <a:lumMod val="75000"/>
                  </a:schemeClr>
                </a:solidFill>
              </a:rPr>
              <a:t>石油から合成した合成界面活性剤</a:t>
            </a:r>
            <a:endParaRPr kumimoji="1" lang="en-US" altLang="ja-JP" dirty="0">
              <a:solidFill>
                <a:schemeClr val="accent1">
                  <a:lumMod val="75000"/>
                </a:schemeClr>
              </a:solidFill>
            </a:endParaRPr>
          </a:p>
          <a:p>
            <a:pPr lvl="2">
              <a:buFont typeface="Wingdings" panose="05000000000000000000" pitchFamily="2" charset="2"/>
              <a:buChar char="u"/>
            </a:pPr>
            <a:r>
              <a:rPr kumimoji="1" lang="ja-JP" altLang="en-US" dirty="0"/>
              <a:t>台所用洗剤，ボディソープ，シャンプー，クリーム基剤の軟膏，化粧品の乳化剤全般，消火剤，殺菌薬，柔軟剤</a:t>
            </a:r>
            <a:endParaRPr kumimoji="1" lang="en-US" altLang="ja-JP" dirty="0"/>
          </a:p>
          <a:p>
            <a:r>
              <a:rPr lang="ja-JP" altLang="en-US" dirty="0"/>
              <a:t>機能</a:t>
            </a:r>
            <a:endParaRPr lang="en-US" altLang="ja-JP" dirty="0"/>
          </a:p>
          <a:p>
            <a:pPr lvl="1">
              <a:buFont typeface="Wingdings" panose="05000000000000000000" pitchFamily="2" charset="2"/>
              <a:buChar char="Ø"/>
            </a:pPr>
            <a:r>
              <a:rPr lang="ja-JP" altLang="en-US" dirty="0"/>
              <a:t>乳化，気泡，消泡，洗浄，柔軟，帯電防止，殺菌など</a:t>
            </a:r>
            <a:endParaRPr lang="en-US" altLang="ja-JP" dirty="0"/>
          </a:p>
          <a:p>
            <a:r>
              <a:rPr lang="ja-JP" altLang="en-US" dirty="0"/>
              <a:t>生体への作用</a:t>
            </a:r>
            <a:endParaRPr lang="en-US" altLang="ja-JP" dirty="0"/>
          </a:p>
          <a:p>
            <a:pPr lvl="1">
              <a:buFont typeface="Wingdings" panose="05000000000000000000" pitchFamily="2" charset="2"/>
              <a:buChar char="Ø"/>
            </a:pPr>
            <a:r>
              <a:rPr lang="ja-JP" altLang="en-US" dirty="0"/>
              <a:t>合成界面活性剤は強力な組織損傷作用を持つ。</a:t>
            </a:r>
            <a:endParaRPr lang="en-US" altLang="ja-JP" dirty="0"/>
          </a:p>
          <a:p>
            <a:pPr lvl="1">
              <a:buFont typeface="Wingdings" panose="05000000000000000000" pitchFamily="2" charset="2"/>
              <a:buChar char="Ø"/>
            </a:pPr>
            <a:endParaRPr kumimoji="1" lang="en-US" altLang="ja-JP" dirty="0"/>
          </a:p>
          <a:p>
            <a:endParaRPr kumimoji="1" lang="ja-JP" altLang="en-US" dirty="0"/>
          </a:p>
        </p:txBody>
      </p:sp>
    </p:spTree>
    <p:extLst>
      <p:ext uri="{BB962C8B-B14F-4D97-AF65-F5344CB8AC3E}">
        <p14:creationId xmlns:p14="http://schemas.microsoft.com/office/powerpoint/2010/main" val="15170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620391" y="523982"/>
            <a:ext cx="7772400" cy="793504"/>
          </a:xfrm>
        </p:spPr>
        <p:txBody>
          <a:bodyPr>
            <a:normAutofit/>
          </a:bodyPr>
          <a:lstStyle/>
          <a:p>
            <a:r>
              <a:rPr lang="ja-JP" altLang="en-US" dirty="0"/>
              <a:t>傷を乾かすとどうなるか？</a:t>
            </a:r>
          </a:p>
        </p:txBody>
      </p:sp>
      <p:grpSp>
        <p:nvGrpSpPr>
          <p:cNvPr id="26627" name="グループ化 17"/>
          <p:cNvGrpSpPr>
            <a:grpSpLocks/>
          </p:cNvGrpSpPr>
          <p:nvPr/>
        </p:nvGrpSpPr>
        <p:grpSpPr bwMode="auto">
          <a:xfrm>
            <a:off x="395288" y="1844675"/>
            <a:ext cx="3889375" cy="4464050"/>
            <a:chOff x="395536" y="1268760"/>
            <a:chExt cx="3888432" cy="4464397"/>
          </a:xfrm>
        </p:grpSpPr>
        <p:grpSp>
          <p:nvGrpSpPr>
            <p:cNvPr id="26637" name="グループ化 2"/>
            <p:cNvGrpSpPr>
              <a:grpSpLocks/>
            </p:cNvGrpSpPr>
            <p:nvPr/>
          </p:nvGrpSpPr>
          <p:grpSpPr bwMode="auto">
            <a:xfrm>
              <a:off x="395536" y="1484784"/>
              <a:ext cx="3744913" cy="4248373"/>
              <a:chOff x="2051050" y="1196752"/>
              <a:chExt cx="3744913" cy="4248373"/>
            </a:xfrm>
          </p:grpSpPr>
          <p:grpSp>
            <p:nvGrpSpPr>
              <p:cNvPr id="26639" name="グループ化 5"/>
              <p:cNvGrpSpPr>
                <a:grpSpLocks/>
              </p:cNvGrpSpPr>
              <p:nvPr/>
            </p:nvGrpSpPr>
            <p:grpSpPr bwMode="auto">
              <a:xfrm>
                <a:off x="2051050" y="1989138"/>
                <a:ext cx="3744913" cy="3455987"/>
                <a:chOff x="2051050" y="1989138"/>
                <a:chExt cx="3744913" cy="3455987"/>
              </a:xfrm>
            </p:grpSpPr>
            <p:sp>
              <p:nvSpPr>
                <p:cNvPr id="26649"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50"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16" name="正方形/長方形 4"/>
                <p:cNvSpPr/>
                <p:nvPr/>
              </p:nvSpPr>
              <p:spPr bwMode="auto">
                <a:xfrm>
                  <a:off x="2051050" y="3789235"/>
                  <a:ext cx="3745592" cy="1655890"/>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6640" name="グループ化 19"/>
              <p:cNvGrpSpPr>
                <a:grpSpLocks/>
              </p:cNvGrpSpPr>
              <p:nvPr/>
            </p:nvGrpSpPr>
            <p:grpSpPr bwMode="auto">
              <a:xfrm>
                <a:off x="3131840" y="1196752"/>
                <a:ext cx="504379" cy="2879725"/>
                <a:chOff x="971600" y="1124744"/>
                <a:chExt cx="504379" cy="2879725"/>
              </a:xfrm>
            </p:grpSpPr>
            <p:sp>
              <p:nvSpPr>
                <p:cNvPr id="26645" name="正方形/長方形 8"/>
                <p:cNvSpPr>
                  <a:spLocks noChangeArrowheads="1"/>
                </p:cNvSpPr>
                <p:nvPr/>
              </p:nvSpPr>
              <p:spPr bwMode="auto">
                <a:xfrm>
                  <a:off x="971600" y="2060848"/>
                  <a:ext cx="503238" cy="1728788"/>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6" name="円/楕円 10"/>
                <p:cNvSpPr>
                  <a:spLocks noChangeArrowheads="1"/>
                </p:cNvSpPr>
                <p:nvPr/>
              </p:nvSpPr>
              <p:spPr bwMode="auto">
                <a:xfrm>
                  <a:off x="972741" y="3572669"/>
                  <a:ext cx="503238" cy="4318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7"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8"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6641" name="グループ化 18"/>
              <p:cNvGrpSpPr>
                <a:grpSpLocks/>
              </p:cNvGrpSpPr>
              <p:nvPr/>
            </p:nvGrpSpPr>
            <p:grpSpPr bwMode="auto">
              <a:xfrm>
                <a:off x="4716463" y="1916113"/>
                <a:ext cx="503237" cy="2160587"/>
                <a:chOff x="4716463" y="1916113"/>
                <a:chExt cx="503237" cy="2160587"/>
              </a:xfrm>
            </p:grpSpPr>
            <p:sp>
              <p:nvSpPr>
                <p:cNvPr id="26642" name="正方形/長方形 9"/>
                <p:cNvSpPr>
                  <a:spLocks noChangeArrowheads="1"/>
                </p:cNvSpPr>
                <p:nvPr/>
              </p:nvSpPr>
              <p:spPr bwMode="auto">
                <a:xfrm>
                  <a:off x="4716463" y="2133600"/>
                  <a:ext cx="503237" cy="17272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3" name="円/楕円 11"/>
                <p:cNvSpPr>
                  <a:spLocks noChangeArrowheads="1"/>
                </p:cNvSpPr>
                <p:nvPr/>
              </p:nvSpPr>
              <p:spPr bwMode="auto">
                <a:xfrm>
                  <a:off x="4716463" y="3644900"/>
                  <a:ext cx="503237" cy="431800"/>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44"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sp>
          <p:nvSpPr>
            <p:cNvPr id="26638" name="正方形/長方形 16"/>
            <p:cNvSpPr>
              <a:spLocks noChangeArrowheads="1"/>
            </p:cNvSpPr>
            <p:nvPr/>
          </p:nvSpPr>
          <p:spPr bwMode="auto">
            <a:xfrm>
              <a:off x="1043608" y="1268760"/>
              <a:ext cx="3240360" cy="2376264"/>
            </a:xfrm>
            <a:prstGeom prst="rect">
              <a:avLst/>
            </a:prstGeom>
            <a:solidFill>
              <a:schemeClr val="bg1">
                <a:lumMod val="9500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19" name="テキスト ボックス 18"/>
          <p:cNvSpPr txBox="1">
            <a:spLocks noChangeArrowheads="1"/>
          </p:cNvSpPr>
          <p:nvPr/>
        </p:nvSpPr>
        <p:spPr bwMode="auto">
          <a:xfrm>
            <a:off x="539750" y="1196975"/>
            <a:ext cx="532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皮膚細胞は乾燥状態では遊走・増殖できない</a:t>
            </a:r>
          </a:p>
        </p:txBody>
      </p:sp>
      <p:cxnSp>
        <p:nvCxnSpPr>
          <p:cNvPr id="21" name="直線矢印コネクタ 20"/>
          <p:cNvCxnSpPr>
            <a:cxnSpLocks noChangeShapeType="1"/>
          </p:cNvCxnSpPr>
          <p:nvPr/>
        </p:nvCxnSpPr>
        <p:spPr bwMode="auto">
          <a:xfrm rot="5400000">
            <a:off x="1259682" y="3212306"/>
            <a:ext cx="1728788" cy="2889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テキスト ボックス 21"/>
          <p:cNvSpPr txBox="1">
            <a:spLocks noChangeArrowheads="1"/>
          </p:cNvSpPr>
          <p:nvPr/>
        </p:nvSpPr>
        <p:spPr bwMode="auto">
          <a:xfrm>
            <a:off x="4572000" y="2781300"/>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真皮・肉芽組織は</a:t>
            </a:r>
            <a:br>
              <a:rPr lang="en-US" altLang="ja-JP" sz="3600">
                <a:latin typeface="Times New Roman" panose="02020603050405020304" pitchFamily="18" charset="0"/>
              </a:rPr>
            </a:br>
            <a:r>
              <a:rPr lang="ja-JP" altLang="en-US" sz="3600">
                <a:latin typeface="Times New Roman" panose="02020603050405020304" pitchFamily="18" charset="0"/>
              </a:rPr>
              <a:t>乾燥すると壊死する</a:t>
            </a:r>
          </a:p>
        </p:txBody>
      </p:sp>
      <p:cxnSp>
        <p:nvCxnSpPr>
          <p:cNvPr id="24" name="直線矢印コネクタ 23"/>
          <p:cNvCxnSpPr>
            <a:cxnSpLocks noChangeShapeType="1"/>
          </p:cNvCxnSpPr>
          <p:nvPr/>
        </p:nvCxnSpPr>
        <p:spPr bwMode="auto">
          <a:xfrm rot="5400000">
            <a:off x="4140200" y="3933825"/>
            <a:ext cx="503238" cy="50323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下矢印 27"/>
          <p:cNvSpPr>
            <a:spLocks noChangeArrowheads="1"/>
          </p:cNvSpPr>
          <p:nvPr/>
        </p:nvSpPr>
        <p:spPr bwMode="auto">
          <a:xfrm>
            <a:off x="6084888" y="4149725"/>
            <a:ext cx="503237" cy="647700"/>
          </a:xfrm>
          <a:prstGeom prst="downArrow">
            <a:avLst>
              <a:gd name="adj1" fmla="val 50000"/>
              <a:gd name="adj2" fmla="val 500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9" name="テキスト ボックス 28"/>
          <p:cNvSpPr txBox="1">
            <a:spLocks noChangeArrowheads="1"/>
          </p:cNvSpPr>
          <p:nvPr/>
        </p:nvSpPr>
        <p:spPr bwMode="auto">
          <a:xfrm>
            <a:off x="4572000" y="4941888"/>
            <a:ext cx="4068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3600">
                <a:latin typeface="Times New Roman" panose="02020603050405020304" pitchFamily="18" charset="0"/>
              </a:rPr>
              <a:t>毛根まで壊死すると</a:t>
            </a:r>
            <a:br>
              <a:rPr lang="en-US" altLang="ja-JP" sz="3600">
                <a:latin typeface="Times New Roman" panose="02020603050405020304" pitchFamily="18" charset="0"/>
              </a:rPr>
            </a:br>
            <a:r>
              <a:rPr lang="ja-JP" altLang="en-US" sz="3600">
                <a:latin typeface="Times New Roman" panose="02020603050405020304" pitchFamily="18" charset="0"/>
              </a:rPr>
              <a:t>皮膚細胞がなくなる</a:t>
            </a:r>
          </a:p>
        </p:txBody>
      </p:sp>
      <p:grpSp>
        <p:nvGrpSpPr>
          <p:cNvPr id="7" name="グループ化 31"/>
          <p:cNvGrpSpPr>
            <a:grpSpLocks/>
          </p:cNvGrpSpPr>
          <p:nvPr/>
        </p:nvGrpSpPr>
        <p:grpSpPr bwMode="auto">
          <a:xfrm>
            <a:off x="827088" y="2852738"/>
            <a:ext cx="3313112" cy="2089150"/>
            <a:chOff x="827584" y="2852936"/>
            <a:chExt cx="3312368" cy="2088232"/>
          </a:xfrm>
        </p:grpSpPr>
        <p:sp>
          <p:nvSpPr>
            <p:cNvPr id="26635" name="正方形/長方形 29"/>
            <p:cNvSpPr>
              <a:spLocks noChangeArrowheads="1"/>
            </p:cNvSpPr>
            <p:nvPr/>
          </p:nvSpPr>
          <p:spPr bwMode="auto">
            <a:xfrm>
              <a:off x="827584" y="4221088"/>
              <a:ext cx="3312368" cy="72008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6636" name="正方形/長方形 30"/>
            <p:cNvSpPr>
              <a:spLocks noChangeArrowheads="1"/>
            </p:cNvSpPr>
            <p:nvPr/>
          </p:nvSpPr>
          <p:spPr bwMode="auto">
            <a:xfrm>
              <a:off x="827584" y="2852936"/>
              <a:ext cx="216024" cy="144016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Tree>
    <p:extLst>
      <p:ext uri="{BB962C8B-B14F-4D97-AF65-F5344CB8AC3E}">
        <p14:creationId xmlns:p14="http://schemas.microsoft.com/office/powerpoint/2010/main" val="2174159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8" grpId="0" animBg="1"/>
      <p:bldP spid="2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079" y="662758"/>
            <a:ext cx="6589199" cy="715949"/>
          </a:xfrm>
        </p:spPr>
        <p:txBody>
          <a:bodyPr/>
          <a:lstStyle/>
          <a:p>
            <a:r>
              <a:rPr kumimoji="1" lang="ja-JP" altLang="en-US" dirty="0"/>
              <a:t>どういう実験をしたらいいのか</a:t>
            </a:r>
          </a:p>
        </p:txBody>
      </p:sp>
      <p:sp>
        <p:nvSpPr>
          <p:cNvPr id="3" name="コンテンツ プレースホルダー 2"/>
          <p:cNvSpPr>
            <a:spLocks noGrp="1"/>
          </p:cNvSpPr>
          <p:nvPr>
            <p:ph idx="1"/>
          </p:nvPr>
        </p:nvSpPr>
        <p:spPr>
          <a:xfrm>
            <a:off x="1946055" y="1989885"/>
            <a:ext cx="6591985" cy="1345543"/>
          </a:xfrm>
          <a:ln>
            <a:solidFill>
              <a:schemeClr val="accent1"/>
            </a:solidFill>
          </a:ln>
        </p:spPr>
        <p:txBody>
          <a:bodyPr/>
          <a:lstStyle/>
          <a:p>
            <a:pPr>
              <a:buFont typeface="+mj-ea"/>
              <a:buAutoNum type="circleNumDbPlain"/>
            </a:pPr>
            <a:r>
              <a:rPr kumimoji="1" lang="ja-JP" altLang="en-US" dirty="0"/>
              <a:t>合成界面活性剤の生体への影響をビジュアルに示す実験ができないか？</a:t>
            </a:r>
            <a:endParaRPr kumimoji="1" lang="en-US" altLang="ja-JP" dirty="0"/>
          </a:p>
          <a:p>
            <a:pPr>
              <a:buFont typeface="+mj-ea"/>
              <a:buAutoNum type="circleNumDbPlain"/>
            </a:pPr>
            <a:r>
              <a:rPr lang="ja-JP" altLang="en-US" dirty="0"/>
              <a:t>普通の石鹸で洗い落とせない油汚れを一発で落としたらインパクト大！</a:t>
            </a:r>
            <a:endParaRPr lang="en-US" altLang="ja-JP" dirty="0"/>
          </a:p>
          <a:p>
            <a:pPr marL="0" indent="0">
              <a:buNone/>
            </a:pPr>
            <a:endParaRPr lang="en-US" altLang="ja-JP" dirty="0"/>
          </a:p>
          <a:p>
            <a:endParaRPr kumimoji="1" lang="ja-JP" altLang="en-US" dirty="0"/>
          </a:p>
        </p:txBody>
      </p:sp>
      <p:grpSp>
        <p:nvGrpSpPr>
          <p:cNvPr id="6" name="グループ化 5"/>
          <p:cNvGrpSpPr/>
          <p:nvPr/>
        </p:nvGrpSpPr>
        <p:grpSpPr>
          <a:xfrm>
            <a:off x="2158989" y="3335429"/>
            <a:ext cx="6035041" cy="1387007"/>
            <a:chOff x="2236297" y="3282593"/>
            <a:chExt cx="6035041" cy="1387007"/>
          </a:xfrm>
        </p:grpSpPr>
        <p:sp>
          <p:nvSpPr>
            <p:cNvPr id="4" name="テキスト ボックス 3"/>
            <p:cNvSpPr txBox="1"/>
            <p:nvPr/>
          </p:nvSpPr>
          <p:spPr>
            <a:xfrm>
              <a:off x="2236297" y="4146380"/>
              <a:ext cx="6035041" cy="523220"/>
            </a:xfrm>
            <a:prstGeom prst="rect">
              <a:avLst/>
            </a:prstGeom>
            <a:noFill/>
            <a:ln>
              <a:solidFill>
                <a:schemeClr val="accent1"/>
              </a:solidFill>
            </a:ln>
          </p:spPr>
          <p:txBody>
            <a:bodyPr wrap="square" rtlCol="0">
              <a:spAutoFit/>
            </a:bodyPr>
            <a:lstStyle/>
            <a:p>
              <a:pPr algn="ctr"/>
              <a:r>
                <a:rPr kumimoji="1" lang="ja-JP" altLang="en-US" sz="2800" dirty="0">
                  <a:solidFill>
                    <a:srgbClr val="FF0000"/>
                  </a:solidFill>
                </a:rPr>
                <a:t>油性マジックを化粧品で落とす実験</a:t>
              </a:r>
            </a:p>
          </p:txBody>
        </p:sp>
        <p:sp>
          <p:nvSpPr>
            <p:cNvPr id="5" name="矢印: 下 4"/>
            <p:cNvSpPr/>
            <p:nvPr/>
          </p:nvSpPr>
          <p:spPr>
            <a:xfrm>
              <a:off x="5110943" y="3282593"/>
              <a:ext cx="285750" cy="824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grpSp>
    </p:spTree>
    <p:extLst>
      <p:ext uri="{BB962C8B-B14F-4D97-AF65-F5344CB8AC3E}">
        <p14:creationId xmlns:p14="http://schemas.microsoft.com/office/powerpoint/2010/main" val="123263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626675"/>
          </a:xfrm>
        </p:spPr>
        <p:txBody>
          <a:bodyPr>
            <a:normAutofit fontScale="90000"/>
          </a:bodyPr>
          <a:lstStyle/>
          <a:p>
            <a:r>
              <a:rPr kumimoji="1" lang="ja-JP" altLang="en-US" dirty="0"/>
              <a:t>実験方法</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173" y="1375235"/>
            <a:ext cx="883691" cy="1990296"/>
          </a:xfrm>
          <a:prstGeom prst="rect">
            <a:avLst/>
          </a:prstGeom>
        </p:spPr>
      </p:pic>
      <p:sp>
        <p:nvSpPr>
          <p:cNvPr id="8" name="吹き出し: 四角形 7"/>
          <p:cNvSpPr/>
          <p:nvPr/>
        </p:nvSpPr>
        <p:spPr>
          <a:xfrm>
            <a:off x="2130730" y="3760162"/>
            <a:ext cx="1646365" cy="672771"/>
          </a:xfrm>
          <a:prstGeom prst="wedgeRectCallout">
            <a:avLst>
              <a:gd name="adj1" fmla="val -4163"/>
              <a:gd name="adj2" fmla="val -151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kumimoji="1" lang="ja-JP" altLang="en-US" dirty="0"/>
              <a:t>腕や足に</a:t>
            </a:r>
            <a:br>
              <a:rPr kumimoji="1" lang="en-US" altLang="ja-JP" dirty="0"/>
            </a:br>
            <a:r>
              <a:rPr kumimoji="1" lang="ja-JP" altLang="en-US" dirty="0"/>
              <a:t>油性マジックで</a:t>
            </a:r>
            <a:br>
              <a:rPr kumimoji="1" lang="en-US" altLang="ja-JP" dirty="0"/>
            </a:br>
            <a:r>
              <a:rPr lang="ja-JP" altLang="en-US" dirty="0"/>
              <a:t>いたずら書き</a:t>
            </a:r>
            <a:endParaRPr kumimoji="1" lang="ja-JP" altLang="en-US" dirty="0"/>
          </a:p>
        </p:txBody>
      </p:sp>
      <p:grpSp>
        <p:nvGrpSpPr>
          <p:cNvPr id="11" name="グループ化 10"/>
          <p:cNvGrpSpPr/>
          <p:nvPr/>
        </p:nvGrpSpPr>
        <p:grpSpPr>
          <a:xfrm>
            <a:off x="3722317" y="1372358"/>
            <a:ext cx="2561949" cy="3060575"/>
            <a:chOff x="3722317" y="1372358"/>
            <a:chExt cx="2561949" cy="3060575"/>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317" y="1372358"/>
              <a:ext cx="1084287" cy="1993173"/>
            </a:xfrm>
            <a:prstGeom prst="rect">
              <a:avLst/>
            </a:prstGeom>
          </p:spPr>
        </p:pic>
        <p:sp>
          <p:nvSpPr>
            <p:cNvPr id="9" name="吹き出し: 四角形 8"/>
            <p:cNvSpPr/>
            <p:nvPr/>
          </p:nvSpPr>
          <p:spPr>
            <a:xfrm>
              <a:off x="4509654" y="3760162"/>
              <a:ext cx="1774612" cy="672771"/>
            </a:xfrm>
            <a:prstGeom prst="wedgeRectCallout">
              <a:avLst>
                <a:gd name="adj1" fmla="val -60279"/>
                <a:gd name="adj2" fmla="val -230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dirty="0"/>
                <a:t>半分だけ</a:t>
              </a:r>
              <a:br>
                <a:rPr kumimoji="1" lang="en-US" altLang="ja-JP" dirty="0"/>
              </a:br>
              <a:r>
                <a:rPr kumimoji="1" lang="ja-JP" altLang="en-US" dirty="0"/>
                <a:t>化粧品を塗布</a:t>
              </a:r>
            </a:p>
          </p:txBody>
        </p:sp>
      </p:grpSp>
      <p:grpSp>
        <p:nvGrpSpPr>
          <p:cNvPr id="12" name="グループ化 11"/>
          <p:cNvGrpSpPr/>
          <p:nvPr/>
        </p:nvGrpSpPr>
        <p:grpSpPr>
          <a:xfrm>
            <a:off x="5045317" y="1372358"/>
            <a:ext cx="3913799" cy="1974819"/>
            <a:chOff x="5045317" y="1372358"/>
            <a:chExt cx="3913799" cy="1974819"/>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317" y="1372358"/>
              <a:ext cx="1034805" cy="1974819"/>
            </a:xfrm>
            <a:prstGeom prst="rect">
              <a:avLst/>
            </a:prstGeom>
          </p:spPr>
        </p:pic>
        <p:sp>
          <p:nvSpPr>
            <p:cNvPr id="10" name="吹き出し: 四角形 9"/>
            <p:cNvSpPr/>
            <p:nvPr/>
          </p:nvSpPr>
          <p:spPr>
            <a:xfrm>
              <a:off x="7045035" y="2425634"/>
              <a:ext cx="1914081" cy="369332"/>
            </a:xfrm>
            <a:prstGeom prst="wedgeRectCallout">
              <a:avLst>
                <a:gd name="adj1" fmla="val -128481"/>
                <a:gd name="adj2" fmla="val -74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dirty="0"/>
                <a:t>5</a:t>
              </a:r>
              <a:r>
                <a:rPr kumimoji="1" lang="ja-JP" altLang="en-US" dirty="0"/>
                <a:t>秒後に拭き取る</a:t>
              </a:r>
            </a:p>
          </p:txBody>
        </p:sp>
      </p:grpSp>
      <p:sp>
        <p:nvSpPr>
          <p:cNvPr id="15" name="コンテンツ プレースホルダー 3"/>
          <p:cNvSpPr txBox="1">
            <a:spLocks/>
          </p:cNvSpPr>
          <p:nvPr/>
        </p:nvSpPr>
        <p:spPr>
          <a:xfrm>
            <a:off x="1942415" y="4540379"/>
            <a:ext cx="6591985" cy="185002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dirty="0"/>
          </a:p>
        </p:txBody>
      </p:sp>
      <p:sp>
        <p:nvSpPr>
          <p:cNvPr id="16" name="コンテンツ プレースホルダー 3"/>
          <p:cNvSpPr txBox="1">
            <a:spLocks/>
          </p:cNvSpPr>
          <p:nvPr/>
        </p:nvSpPr>
        <p:spPr>
          <a:xfrm>
            <a:off x="1649737" y="4625759"/>
            <a:ext cx="6884663" cy="2011012"/>
          </a:xfrm>
          <a:prstGeom prst="rect">
            <a:avLst/>
          </a:prstGeom>
          <a:ln>
            <a:solidFill>
              <a:schemeClr val="accent1">
                <a:shade val="50000"/>
              </a:schemeClr>
            </a:solidFill>
          </a:ln>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a:buFont typeface="+mj-ea"/>
              <a:buAutoNum type="circleNumDbPlain"/>
            </a:pPr>
            <a:r>
              <a:rPr lang="ja-JP" altLang="en-US" dirty="0"/>
              <a:t>油性マジックを</a:t>
            </a:r>
            <a:r>
              <a:rPr lang="en-US" altLang="ja-JP" dirty="0"/>
              <a:t>5</a:t>
            </a:r>
            <a:r>
              <a:rPr lang="ja-JP" altLang="en-US" dirty="0"/>
              <a:t>秒で落とせたら，「換気扇の油汚れ専用洗剤」よりも強力！</a:t>
            </a:r>
            <a:endParaRPr lang="en-US" altLang="ja-JP" dirty="0"/>
          </a:p>
          <a:p>
            <a:pPr>
              <a:buFont typeface="+mj-ea"/>
              <a:buAutoNum type="circleNumDbPlain"/>
            </a:pPr>
            <a:r>
              <a:rPr lang="ja-JP" altLang="en-US" dirty="0"/>
              <a:t>皮膚に塗ると角質表層の皮脂を変性させ，角質を変性させる。</a:t>
            </a:r>
            <a:endParaRPr lang="en-US" altLang="ja-JP" dirty="0"/>
          </a:p>
          <a:p>
            <a:pPr>
              <a:buFont typeface="+mj-ea"/>
              <a:buAutoNum type="circleNumDbPlain"/>
            </a:pPr>
            <a:r>
              <a:rPr lang="ja-JP" altLang="en-US" dirty="0"/>
              <a:t>その結果，肌は荒れて老化する。</a:t>
            </a:r>
            <a:endParaRPr lang="en-US" altLang="ja-JP" dirty="0"/>
          </a:p>
          <a:p>
            <a:pPr>
              <a:buFont typeface="+mj-ea"/>
              <a:buAutoNum type="circleNumDbPlain"/>
            </a:pPr>
            <a:r>
              <a:rPr lang="ja-JP" altLang="en-US" dirty="0"/>
              <a:t>この化粧品が「肌の老化」の原因物質！</a:t>
            </a:r>
          </a:p>
        </p:txBody>
      </p:sp>
    </p:spTree>
    <p:extLst>
      <p:ext uri="{BB962C8B-B14F-4D97-AF65-F5344CB8AC3E}">
        <p14:creationId xmlns:p14="http://schemas.microsoft.com/office/powerpoint/2010/main" val="327299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bg/>
                                          </p:spTgt>
                                        </p:tgtEl>
                                        <p:attrNameLst>
                                          <p:attrName>style.visibility</p:attrName>
                                        </p:attrNameLst>
                                      </p:cBhvr>
                                      <p:to>
                                        <p:strVal val="visible"/>
                                      </p:to>
                                    </p:set>
                                    <p:animEffect transition="in" filter="barn(inVertical)">
                                      <p:cBhvr>
                                        <p:cTn id="22" dur="500"/>
                                        <p:tgtEl>
                                          <p:spTgt spid="1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barn(inVertical)">
                                      <p:cBhvr>
                                        <p:cTn id="4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29677"/>
          </a:xfrm>
        </p:spPr>
        <p:txBody>
          <a:bodyPr/>
          <a:lstStyle/>
          <a:p>
            <a:r>
              <a:rPr kumimoji="1" lang="ja-JP" altLang="en-US" dirty="0"/>
              <a:t>洗剤の洗浄力</a:t>
            </a:r>
          </a:p>
        </p:txBody>
      </p:sp>
      <p:grpSp>
        <p:nvGrpSpPr>
          <p:cNvPr id="18" name="グループ化 17"/>
          <p:cNvGrpSpPr/>
          <p:nvPr/>
        </p:nvGrpSpPr>
        <p:grpSpPr>
          <a:xfrm>
            <a:off x="1373298" y="1316119"/>
            <a:ext cx="3544245" cy="2437682"/>
            <a:chOff x="1373298" y="1316119"/>
            <a:chExt cx="3544245" cy="2437682"/>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298" y="1316119"/>
              <a:ext cx="975582" cy="1935679"/>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367" y="1353787"/>
              <a:ext cx="1091723" cy="193567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239" y="1353783"/>
              <a:ext cx="1014295" cy="1935679"/>
            </a:xfrm>
            <a:prstGeom prst="rect">
              <a:avLst/>
            </a:prstGeom>
          </p:spPr>
        </p:pic>
        <p:sp>
          <p:nvSpPr>
            <p:cNvPr id="6" name="テキスト ボックス 5"/>
            <p:cNvSpPr txBox="1"/>
            <p:nvPr/>
          </p:nvSpPr>
          <p:spPr>
            <a:xfrm>
              <a:off x="1437304" y="3384469"/>
              <a:ext cx="3480239" cy="369332"/>
            </a:xfrm>
            <a:prstGeom prst="rect">
              <a:avLst/>
            </a:prstGeom>
            <a:noFill/>
          </p:spPr>
          <p:txBody>
            <a:bodyPr wrap="square" rtlCol="0">
              <a:spAutoFit/>
            </a:bodyPr>
            <a:lstStyle/>
            <a:p>
              <a:r>
                <a:rPr kumimoji="1" lang="ja-JP" altLang="en-US" dirty="0"/>
                <a:t>ガラスマジックリン</a:t>
              </a:r>
              <a:r>
                <a:rPr kumimoji="1" lang="en-US" altLang="ja-JP" baseline="30000" dirty="0"/>
                <a:t>®</a:t>
              </a:r>
              <a:r>
                <a:rPr kumimoji="1" lang="ja-JP" altLang="en-US" dirty="0"/>
                <a:t>（原液）</a:t>
              </a:r>
            </a:p>
          </p:txBody>
        </p:sp>
      </p:grpSp>
      <p:grpSp>
        <p:nvGrpSpPr>
          <p:cNvPr id="19" name="グループ化 18"/>
          <p:cNvGrpSpPr/>
          <p:nvPr/>
        </p:nvGrpSpPr>
        <p:grpSpPr>
          <a:xfrm>
            <a:off x="5090377" y="1353783"/>
            <a:ext cx="3653573" cy="2400018"/>
            <a:chOff x="5090377" y="1353783"/>
            <a:chExt cx="3653573" cy="2400018"/>
          </a:xfrm>
        </p:grpSpPr>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377" y="1353783"/>
              <a:ext cx="1114951" cy="1935679"/>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3527" y="1353784"/>
              <a:ext cx="1207864" cy="1935679"/>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590" y="1353786"/>
              <a:ext cx="1145922" cy="1935679"/>
            </a:xfrm>
            <a:prstGeom prst="rect">
              <a:avLst/>
            </a:prstGeom>
          </p:spPr>
        </p:pic>
        <p:sp>
          <p:nvSpPr>
            <p:cNvPr id="10" name="テキスト ボックス 9"/>
            <p:cNvSpPr txBox="1"/>
            <p:nvPr/>
          </p:nvSpPr>
          <p:spPr>
            <a:xfrm>
              <a:off x="5137339" y="3384469"/>
              <a:ext cx="3606611" cy="369332"/>
            </a:xfrm>
            <a:prstGeom prst="rect">
              <a:avLst/>
            </a:prstGeom>
            <a:noFill/>
          </p:spPr>
          <p:txBody>
            <a:bodyPr wrap="square" rtlCol="0">
              <a:spAutoFit/>
            </a:bodyPr>
            <a:lstStyle/>
            <a:p>
              <a:r>
                <a:rPr lang="ja-JP" altLang="en-US" dirty="0"/>
                <a:t>ウルトラアタック</a:t>
              </a:r>
              <a:r>
                <a:rPr lang="en-US" altLang="ja-JP" dirty="0"/>
                <a:t>Neo</a:t>
              </a:r>
              <a:r>
                <a:rPr lang="en-US" altLang="ja-JP" baseline="30000" dirty="0"/>
                <a:t> ® </a:t>
              </a:r>
              <a:r>
                <a:rPr kumimoji="1" lang="ja-JP" altLang="en-US" dirty="0"/>
                <a:t>（原液）</a:t>
              </a:r>
            </a:p>
          </p:txBody>
        </p:sp>
      </p:grpSp>
      <p:grpSp>
        <p:nvGrpSpPr>
          <p:cNvPr id="21" name="グループ化 20"/>
          <p:cNvGrpSpPr/>
          <p:nvPr/>
        </p:nvGrpSpPr>
        <p:grpSpPr>
          <a:xfrm>
            <a:off x="997527" y="3886472"/>
            <a:ext cx="4046923" cy="2394620"/>
            <a:chOff x="5127913" y="4004355"/>
            <a:chExt cx="4046923" cy="2394620"/>
          </a:xfrm>
        </p:grpSpPr>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0589" y="4004355"/>
              <a:ext cx="936869" cy="1935679"/>
            </a:xfrm>
            <a:prstGeom prst="rect">
              <a:avLst/>
            </a:prstGeom>
          </p:spPr>
        </p:pic>
        <p:pic>
          <p:nvPicPr>
            <p:cNvPr id="16" name="図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30828" y="4004356"/>
              <a:ext cx="1037524" cy="1935679"/>
            </a:xfrm>
            <a:prstGeom prst="rect">
              <a:avLst/>
            </a:prstGeom>
          </p:spPr>
        </p:pic>
        <p:sp>
          <p:nvSpPr>
            <p:cNvPr id="17" name="テキスト ボックス 16"/>
            <p:cNvSpPr txBox="1"/>
            <p:nvPr/>
          </p:nvSpPr>
          <p:spPr>
            <a:xfrm>
              <a:off x="5127913" y="6029643"/>
              <a:ext cx="4046923" cy="369332"/>
            </a:xfrm>
            <a:prstGeom prst="rect">
              <a:avLst/>
            </a:prstGeom>
            <a:noFill/>
          </p:spPr>
          <p:txBody>
            <a:bodyPr wrap="square" rtlCol="0">
              <a:spAutoFit/>
            </a:bodyPr>
            <a:lstStyle/>
            <a:p>
              <a:r>
                <a:rPr lang="ja-JP" altLang="en-US" dirty="0"/>
                <a:t>ファミリーキュキュット</a:t>
              </a:r>
              <a:r>
                <a:rPr lang="en-US" altLang="ja-JP" baseline="30000" dirty="0"/>
                <a:t>® </a:t>
              </a:r>
              <a:r>
                <a:rPr lang="ja-JP" altLang="en-US" dirty="0"/>
                <a:t>（希釈）</a:t>
              </a:r>
              <a:endParaRPr kumimoji="1" lang="ja-JP" altLang="en-US" dirty="0"/>
            </a:p>
          </p:txBody>
        </p:sp>
      </p:grpSp>
      <p:graphicFrame>
        <p:nvGraphicFramePr>
          <p:cNvPr id="20" name="コンテンツ プレースホルダー 4"/>
          <p:cNvGraphicFramePr>
            <a:graphicFrameLocks/>
          </p:cNvGraphicFramePr>
          <p:nvPr>
            <p:extLst>
              <p:ext uri="{D42A27DB-BD31-4B8C-83A1-F6EECF244321}">
                <p14:modId xmlns:p14="http://schemas.microsoft.com/office/powerpoint/2010/main" val="1000809021"/>
              </p:ext>
            </p:extLst>
          </p:nvPr>
        </p:nvGraphicFramePr>
        <p:xfrm>
          <a:off x="4558625" y="4292384"/>
          <a:ext cx="4007607" cy="1112520"/>
        </p:xfrm>
        <a:graphic>
          <a:graphicData uri="http://schemas.openxmlformats.org/drawingml/2006/table">
            <a:tbl>
              <a:tblPr firstRow="1" bandRow="1">
                <a:tableStyleId>{5C22544A-7EE6-4342-B048-85BDC9FD1C3A}</a:tableStyleId>
              </a:tblPr>
              <a:tblGrid>
                <a:gridCol w="2060361">
                  <a:extLst>
                    <a:ext uri="{9D8B030D-6E8A-4147-A177-3AD203B41FA5}">
                      <a16:colId xmlns:a16="http://schemas.microsoft.com/office/drawing/2014/main" val="1770662093"/>
                    </a:ext>
                  </a:extLst>
                </a:gridCol>
                <a:gridCol w="1947246">
                  <a:extLst>
                    <a:ext uri="{9D8B030D-6E8A-4147-A177-3AD203B41FA5}">
                      <a16:colId xmlns:a16="http://schemas.microsoft.com/office/drawing/2014/main" val="1400029500"/>
                    </a:ext>
                  </a:extLst>
                </a:gridCol>
              </a:tblGrid>
              <a:tr h="370840">
                <a:tc>
                  <a:txBody>
                    <a:bodyPr/>
                    <a:lstStyle/>
                    <a:p>
                      <a:endParaRPr kumimoji="1" lang="ja-JP" altLang="en-US" dirty="0"/>
                    </a:p>
                  </a:txBody>
                  <a:tcPr/>
                </a:tc>
                <a:tc>
                  <a:txBody>
                    <a:bodyPr/>
                    <a:lstStyle/>
                    <a:p>
                      <a:pPr algn="ctr"/>
                      <a:r>
                        <a:rPr kumimoji="1" lang="ja-JP" altLang="en-US" dirty="0"/>
                        <a:t>油性マジックを</a:t>
                      </a:r>
                    </a:p>
                  </a:txBody>
                  <a:tcPr/>
                </a:tc>
                <a:extLst>
                  <a:ext uri="{0D108BD9-81ED-4DB2-BD59-A6C34878D82A}">
                    <a16:rowId xmlns:a16="http://schemas.microsoft.com/office/drawing/2014/main" val="209067810"/>
                  </a:ext>
                </a:extLst>
              </a:tr>
              <a:tr h="370840">
                <a:tc>
                  <a:txBody>
                    <a:bodyPr/>
                    <a:lstStyle/>
                    <a:p>
                      <a:r>
                        <a:rPr kumimoji="1" lang="ja-JP" altLang="en-US" dirty="0"/>
                        <a:t>原液の合成洗剤</a:t>
                      </a:r>
                    </a:p>
                  </a:txBody>
                  <a:tcPr/>
                </a:tc>
                <a:tc>
                  <a:txBody>
                    <a:bodyPr/>
                    <a:lstStyle/>
                    <a:p>
                      <a:pPr algn="ctr"/>
                      <a:r>
                        <a:rPr kumimoji="1" lang="ja-JP" altLang="en-US" b="1" dirty="0">
                          <a:solidFill>
                            <a:srgbClr val="FF0000"/>
                          </a:solidFill>
                        </a:rPr>
                        <a:t>消せる</a:t>
                      </a:r>
                    </a:p>
                  </a:txBody>
                  <a:tcPr/>
                </a:tc>
                <a:extLst>
                  <a:ext uri="{0D108BD9-81ED-4DB2-BD59-A6C34878D82A}">
                    <a16:rowId xmlns:a16="http://schemas.microsoft.com/office/drawing/2014/main" val="1117239084"/>
                  </a:ext>
                </a:extLst>
              </a:tr>
              <a:tr h="370840">
                <a:tc>
                  <a:txBody>
                    <a:bodyPr/>
                    <a:lstStyle/>
                    <a:p>
                      <a:r>
                        <a:rPr kumimoji="1" lang="ja-JP" altLang="en-US" dirty="0"/>
                        <a:t>希釈した合成洗剤</a:t>
                      </a:r>
                    </a:p>
                  </a:txBody>
                  <a:tcPr/>
                </a:tc>
                <a:tc>
                  <a:txBody>
                    <a:bodyPr/>
                    <a:lstStyle/>
                    <a:p>
                      <a:pPr algn="ctr"/>
                      <a:r>
                        <a:rPr kumimoji="1" lang="ja-JP" altLang="en-US" dirty="0"/>
                        <a:t>消せない</a:t>
                      </a:r>
                    </a:p>
                  </a:txBody>
                  <a:tcPr/>
                </a:tc>
                <a:extLst>
                  <a:ext uri="{0D108BD9-81ED-4DB2-BD59-A6C34878D82A}">
                    <a16:rowId xmlns:a16="http://schemas.microsoft.com/office/drawing/2014/main" val="4287039754"/>
                  </a:ext>
                </a:extLst>
              </a:tr>
            </a:tbl>
          </a:graphicData>
        </a:graphic>
      </p:graphicFrame>
    </p:spTree>
    <p:extLst>
      <p:ext uri="{BB962C8B-B14F-4D97-AF65-F5344CB8AC3E}">
        <p14:creationId xmlns:p14="http://schemas.microsoft.com/office/powerpoint/2010/main" val="11442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5946" y="390130"/>
            <a:ext cx="6589200" cy="641287"/>
          </a:xfrm>
        </p:spPr>
        <p:txBody>
          <a:bodyPr/>
          <a:lstStyle/>
          <a:p>
            <a:r>
              <a:rPr kumimoji="1" lang="ja-JP" altLang="en-US" dirty="0"/>
              <a:t>化粧品の洗浄力</a:t>
            </a:r>
          </a:p>
        </p:txBody>
      </p:sp>
      <p:grpSp>
        <p:nvGrpSpPr>
          <p:cNvPr id="21" name="グループ化 20"/>
          <p:cNvGrpSpPr/>
          <p:nvPr/>
        </p:nvGrpSpPr>
        <p:grpSpPr>
          <a:xfrm>
            <a:off x="1215736" y="1031417"/>
            <a:ext cx="3942100" cy="2748496"/>
            <a:chOff x="1251597" y="3899539"/>
            <a:chExt cx="3498570" cy="2748496"/>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440" y="3899539"/>
              <a:ext cx="996581" cy="1754545"/>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317" y="3899539"/>
              <a:ext cx="933419" cy="1754544"/>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2032" y="3899539"/>
              <a:ext cx="856217" cy="1754544"/>
            </a:xfrm>
            <a:prstGeom prst="rect">
              <a:avLst/>
            </a:prstGeom>
          </p:spPr>
        </p:pic>
        <p:sp>
          <p:nvSpPr>
            <p:cNvPr id="14" name="テキスト ボックス 13"/>
            <p:cNvSpPr txBox="1"/>
            <p:nvPr/>
          </p:nvSpPr>
          <p:spPr>
            <a:xfrm>
              <a:off x="1251597" y="5724705"/>
              <a:ext cx="3498570" cy="923330"/>
            </a:xfrm>
            <a:prstGeom prst="rect">
              <a:avLst/>
            </a:prstGeom>
            <a:noFill/>
          </p:spPr>
          <p:txBody>
            <a:bodyPr wrap="square" rtlCol="0">
              <a:spAutoFit/>
            </a:bodyPr>
            <a:lstStyle/>
            <a:p>
              <a:r>
                <a:rPr lang="ja-JP" altLang="en-US" dirty="0"/>
                <a:t>コスメデコルテ </a:t>
              </a:r>
              <a:br>
                <a:rPr lang="en-US" altLang="ja-JP" dirty="0"/>
              </a:br>
              <a:r>
                <a:rPr lang="ja-JP" altLang="en-US" dirty="0"/>
                <a:t>フューチャーサイエンス</a:t>
              </a:r>
              <a:br>
                <a:rPr lang="en-US" altLang="ja-JP" dirty="0"/>
              </a:br>
              <a:r>
                <a:rPr lang="ja-JP" altLang="en-US" dirty="0"/>
                <a:t>ホワイト ローションセラマイザー</a:t>
              </a:r>
              <a:r>
                <a:rPr lang="en-US" altLang="ja-JP" baseline="30000" dirty="0"/>
                <a:t>®</a:t>
              </a:r>
              <a:endParaRPr kumimoji="1" lang="ja-JP" altLang="en-US" dirty="0"/>
            </a:p>
          </p:txBody>
        </p:sp>
      </p:grpSp>
      <p:grpSp>
        <p:nvGrpSpPr>
          <p:cNvPr id="23" name="グループ化 22"/>
          <p:cNvGrpSpPr/>
          <p:nvPr/>
        </p:nvGrpSpPr>
        <p:grpSpPr>
          <a:xfrm>
            <a:off x="5351466" y="1031417"/>
            <a:ext cx="3063834" cy="2679722"/>
            <a:chOff x="5698035" y="1181474"/>
            <a:chExt cx="3063834" cy="2679722"/>
          </a:xfrm>
        </p:grpSpPr>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1421" y="1181474"/>
              <a:ext cx="780396" cy="1757649"/>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6376" y="1181474"/>
              <a:ext cx="956163" cy="1757651"/>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2485" y="1185393"/>
              <a:ext cx="660878" cy="1757651"/>
            </a:xfrm>
            <a:prstGeom prst="rect">
              <a:avLst/>
            </a:prstGeom>
          </p:spPr>
        </p:pic>
        <p:sp>
          <p:nvSpPr>
            <p:cNvPr id="27" name="テキスト ボックス 26"/>
            <p:cNvSpPr txBox="1"/>
            <p:nvPr/>
          </p:nvSpPr>
          <p:spPr>
            <a:xfrm>
              <a:off x="5698035" y="2937866"/>
              <a:ext cx="3063834" cy="923330"/>
            </a:xfrm>
            <a:prstGeom prst="rect">
              <a:avLst/>
            </a:prstGeom>
            <a:noFill/>
          </p:spPr>
          <p:txBody>
            <a:bodyPr wrap="square" rtlCol="0">
              <a:spAutoFit/>
            </a:bodyPr>
            <a:lstStyle/>
            <a:p>
              <a:r>
                <a:rPr lang="ja-JP" altLang="en-US" dirty="0"/>
                <a:t>ディオール </a:t>
              </a:r>
              <a:br>
                <a:rPr lang="en-US" altLang="ja-JP" dirty="0"/>
              </a:br>
              <a:r>
                <a:rPr lang="ja-JP" altLang="en-US" dirty="0"/>
                <a:t>スノー ホワイトニング </a:t>
              </a:r>
              <a:br>
                <a:rPr lang="en-US" altLang="ja-JP" dirty="0"/>
              </a:br>
              <a:r>
                <a:rPr lang="en-US" altLang="ja-JP" dirty="0"/>
                <a:t>UV</a:t>
              </a:r>
              <a:r>
                <a:rPr lang="ja-JP" altLang="en-US" dirty="0"/>
                <a:t>プロテクション</a:t>
              </a:r>
              <a:r>
                <a:rPr lang="en-US" altLang="ja-JP" baseline="30000" dirty="0"/>
                <a:t>®</a:t>
              </a:r>
              <a:endParaRPr kumimoji="1" lang="ja-JP" altLang="en-US" dirty="0"/>
            </a:p>
          </p:txBody>
        </p:sp>
      </p:grpSp>
      <p:grpSp>
        <p:nvGrpSpPr>
          <p:cNvPr id="28" name="グループ化 27"/>
          <p:cNvGrpSpPr/>
          <p:nvPr/>
        </p:nvGrpSpPr>
        <p:grpSpPr>
          <a:xfrm>
            <a:off x="1392383" y="3844254"/>
            <a:ext cx="3653146" cy="2968901"/>
            <a:chOff x="5288974" y="3811102"/>
            <a:chExt cx="3653146" cy="2968901"/>
          </a:xfrm>
        </p:grpSpPr>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6519" y="3811102"/>
              <a:ext cx="1048061" cy="2220467"/>
            </a:xfrm>
            <a:prstGeom prst="rect">
              <a:avLst/>
            </a:prstGeom>
          </p:spPr>
        </p:pic>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9297" y="3818063"/>
              <a:ext cx="1225698" cy="2220466"/>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69713" y="3818062"/>
              <a:ext cx="1172406" cy="2220467"/>
            </a:xfrm>
            <a:prstGeom prst="rect">
              <a:avLst/>
            </a:prstGeom>
          </p:spPr>
        </p:pic>
        <p:sp>
          <p:nvSpPr>
            <p:cNvPr id="32" name="テキスト ボックス 31"/>
            <p:cNvSpPr txBox="1"/>
            <p:nvPr/>
          </p:nvSpPr>
          <p:spPr>
            <a:xfrm>
              <a:off x="5288974" y="6133672"/>
              <a:ext cx="3653146" cy="646331"/>
            </a:xfrm>
            <a:prstGeom prst="rect">
              <a:avLst/>
            </a:prstGeom>
            <a:noFill/>
          </p:spPr>
          <p:txBody>
            <a:bodyPr wrap="square" rtlCol="0">
              <a:spAutoFit/>
            </a:bodyPr>
            <a:lstStyle/>
            <a:p>
              <a:r>
                <a:rPr lang="ja-JP" altLang="en-US" dirty="0"/>
                <a:t>ビオレ </a:t>
              </a:r>
              <a:br>
                <a:rPr lang="en-US" altLang="ja-JP" dirty="0"/>
              </a:br>
              <a:r>
                <a:rPr lang="ja-JP" altLang="en-US" dirty="0"/>
                <a:t>さらさら</a:t>
              </a:r>
              <a:r>
                <a:rPr lang="en-US" altLang="ja-JP" dirty="0"/>
                <a:t>U</a:t>
              </a:r>
              <a:r>
                <a:rPr lang="ja-JP" altLang="en-US" dirty="0"/>
                <a:t>Ｖデイリーケアジェル</a:t>
              </a:r>
              <a:r>
                <a:rPr lang="en-US" altLang="ja-JP" baseline="30000" dirty="0"/>
                <a:t>®</a:t>
              </a:r>
              <a:endParaRPr kumimoji="1" lang="ja-JP" altLang="en-US" dirty="0"/>
            </a:p>
          </p:txBody>
        </p:sp>
      </p:grpSp>
      <p:grpSp>
        <p:nvGrpSpPr>
          <p:cNvPr id="33" name="グループ化 32"/>
          <p:cNvGrpSpPr/>
          <p:nvPr/>
        </p:nvGrpSpPr>
        <p:grpSpPr>
          <a:xfrm>
            <a:off x="5228643" y="3844254"/>
            <a:ext cx="3645725" cy="2975181"/>
            <a:chOff x="1072280" y="3787469"/>
            <a:chExt cx="3645725" cy="2975181"/>
          </a:xfrm>
        </p:grpSpPr>
        <p:pic>
          <p:nvPicPr>
            <p:cNvPr id="34" name="図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00164" y="3787469"/>
              <a:ext cx="895123" cy="2016043"/>
            </a:xfrm>
            <a:prstGeom prst="rect">
              <a:avLst/>
            </a:prstGeom>
          </p:spPr>
        </p:pic>
        <p:pic>
          <p:nvPicPr>
            <p:cNvPr id="35" name="図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3261" y="3787469"/>
              <a:ext cx="1096729" cy="2016044"/>
            </a:xfrm>
            <a:prstGeom prst="rect">
              <a:avLst/>
            </a:prstGeom>
          </p:spPr>
        </p:pic>
        <p:pic>
          <p:nvPicPr>
            <p:cNvPr id="36" name="図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35704" y="3787469"/>
              <a:ext cx="1056406" cy="2016043"/>
            </a:xfrm>
            <a:prstGeom prst="rect">
              <a:avLst/>
            </a:prstGeom>
          </p:spPr>
        </p:pic>
        <p:sp>
          <p:nvSpPr>
            <p:cNvPr id="37" name="テキスト ボックス 36"/>
            <p:cNvSpPr txBox="1"/>
            <p:nvPr/>
          </p:nvSpPr>
          <p:spPr>
            <a:xfrm>
              <a:off x="1072280" y="5839320"/>
              <a:ext cx="3645725" cy="923330"/>
            </a:xfrm>
            <a:prstGeom prst="rect">
              <a:avLst/>
            </a:prstGeom>
            <a:noFill/>
          </p:spPr>
          <p:txBody>
            <a:bodyPr wrap="square" rtlCol="0">
              <a:spAutoFit/>
            </a:bodyPr>
            <a:lstStyle/>
            <a:p>
              <a:r>
                <a:rPr lang="ja-JP" altLang="en-US" dirty="0"/>
                <a:t>ランコム </a:t>
              </a:r>
              <a:br>
                <a:rPr lang="en-US" altLang="ja-JP" dirty="0"/>
              </a:br>
              <a:r>
                <a:rPr lang="ja-JP" altLang="en-US" dirty="0"/>
                <a:t>リキッド ファンデーション </a:t>
              </a:r>
              <a:br>
                <a:rPr lang="en-US" altLang="ja-JP" dirty="0"/>
              </a:br>
              <a:r>
                <a:rPr lang="ja-JP" altLang="en-US" dirty="0"/>
                <a:t>タンミラクリキッド</a:t>
              </a:r>
              <a:r>
                <a:rPr lang="en-US" altLang="ja-JP" baseline="30000" dirty="0"/>
                <a:t>®</a:t>
              </a:r>
              <a:endParaRPr kumimoji="1" lang="ja-JP" altLang="en-US" dirty="0"/>
            </a:p>
          </p:txBody>
        </p:sp>
      </p:grpSp>
    </p:spTree>
    <p:extLst>
      <p:ext uri="{BB962C8B-B14F-4D97-AF65-F5344CB8AC3E}">
        <p14:creationId xmlns:p14="http://schemas.microsoft.com/office/powerpoint/2010/main" val="18080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65119" y="624110"/>
            <a:ext cx="7069282" cy="783858"/>
          </a:xfrm>
        </p:spPr>
        <p:txBody>
          <a:bodyPr>
            <a:normAutofit/>
          </a:bodyPr>
          <a:lstStyle/>
          <a:p>
            <a:r>
              <a:rPr kumimoji="1" lang="ja-JP" altLang="en-US" sz="3200" dirty="0"/>
              <a:t>「油性マジック実験」の結果</a:t>
            </a:r>
          </a:p>
        </p:txBody>
      </p:sp>
      <p:sp>
        <p:nvSpPr>
          <p:cNvPr id="4" name="コンテンツ プレースホルダー 3"/>
          <p:cNvSpPr>
            <a:spLocks noGrp="1"/>
          </p:cNvSpPr>
          <p:nvPr>
            <p:ph idx="1"/>
          </p:nvPr>
        </p:nvSpPr>
        <p:spPr>
          <a:xfrm>
            <a:off x="1885265" y="1691987"/>
            <a:ext cx="6591985" cy="2069845"/>
          </a:xfrm>
          <a:ln>
            <a:solidFill>
              <a:schemeClr val="accent1">
                <a:shade val="50000"/>
              </a:schemeClr>
            </a:solidFill>
          </a:ln>
        </p:spPr>
        <p:txBody>
          <a:bodyPr>
            <a:normAutofit/>
          </a:bodyPr>
          <a:lstStyle/>
          <a:p>
            <a:r>
              <a:rPr kumimoji="1" lang="ja-JP" altLang="en-US" dirty="0"/>
              <a:t>国内外の</a:t>
            </a:r>
            <a:r>
              <a:rPr kumimoji="1" lang="en-US" altLang="ja-JP" dirty="0"/>
              <a:t>100</a:t>
            </a:r>
            <a:r>
              <a:rPr kumimoji="1" lang="ja-JP" altLang="en-US" dirty="0"/>
              <a:t>種類以上の化粧品</a:t>
            </a:r>
            <a:r>
              <a:rPr kumimoji="1" lang="ja-JP" altLang="en-US" sz="1400" dirty="0"/>
              <a:t>（クリーム，ローション，ファンデーション，クレンジングクリームなど）</a:t>
            </a:r>
            <a:r>
              <a:rPr kumimoji="1" lang="ja-JP" altLang="en-US" dirty="0"/>
              <a:t>で実験。</a:t>
            </a:r>
            <a:endParaRPr kumimoji="1" lang="en-US" altLang="ja-JP" dirty="0"/>
          </a:p>
          <a:p>
            <a:r>
              <a:rPr lang="ja-JP" altLang="en-US" dirty="0"/>
              <a:t>半数以上の化粧品が「希釈しないガラスマジックリン</a:t>
            </a:r>
            <a:r>
              <a:rPr lang="en-US" altLang="ja-JP" baseline="30000" dirty="0"/>
              <a:t>®</a:t>
            </a:r>
            <a:r>
              <a:rPr lang="ja-JP" altLang="en-US" baseline="30000" dirty="0"/>
              <a:t>」</a:t>
            </a:r>
            <a:r>
              <a:rPr lang="ja-JP" altLang="en-US" dirty="0"/>
              <a:t>と同等の洗浄力を発揮した。</a:t>
            </a:r>
            <a:endParaRPr lang="en-US" altLang="ja-JP" dirty="0"/>
          </a:p>
          <a:p>
            <a:r>
              <a:rPr kumimoji="1" lang="ja-JP" altLang="en-US" dirty="0"/>
              <a:t>それ以外のものも「希釈した</a:t>
            </a:r>
            <a:r>
              <a:rPr lang="ja-JP" altLang="en-US" dirty="0"/>
              <a:t>ファミリーキュキュット</a:t>
            </a:r>
            <a:r>
              <a:rPr lang="en-US" altLang="ja-JP" baseline="30000" dirty="0"/>
              <a:t>® </a:t>
            </a:r>
            <a:r>
              <a:rPr kumimoji="1" lang="ja-JP" altLang="en-US" dirty="0"/>
              <a:t>」と同等</a:t>
            </a:r>
            <a:r>
              <a:rPr lang="ja-JP" altLang="en-US" dirty="0"/>
              <a:t>以上</a:t>
            </a:r>
            <a:r>
              <a:rPr kumimoji="1" lang="ja-JP" altLang="en-US" dirty="0"/>
              <a:t>の洗浄力だった。</a:t>
            </a:r>
            <a:endParaRPr kumimoji="1" lang="en-US" altLang="ja-JP" dirty="0"/>
          </a:p>
        </p:txBody>
      </p:sp>
      <p:grpSp>
        <p:nvGrpSpPr>
          <p:cNvPr id="7" name="グループ化 6"/>
          <p:cNvGrpSpPr/>
          <p:nvPr/>
        </p:nvGrpSpPr>
        <p:grpSpPr>
          <a:xfrm>
            <a:off x="1885265" y="3809210"/>
            <a:ext cx="6591985" cy="2661160"/>
            <a:chOff x="2066763" y="4275859"/>
            <a:chExt cx="6591985" cy="2661160"/>
          </a:xfrm>
        </p:grpSpPr>
        <p:sp>
          <p:nvSpPr>
            <p:cNvPr id="5" name="テキスト ボックス 4"/>
            <p:cNvSpPr txBox="1"/>
            <p:nvPr/>
          </p:nvSpPr>
          <p:spPr>
            <a:xfrm>
              <a:off x="2066763" y="4998027"/>
              <a:ext cx="6591985" cy="1938992"/>
            </a:xfrm>
            <a:prstGeom prst="rect">
              <a:avLst/>
            </a:prstGeom>
            <a:solidFill>
              <a:srgbClr val="FFFF00"/>
            </a:solidFill>
            <a:ln>
              <a:solidFill>
                <a:srgbClr val="FF0000"/>
              </a:solidFill>
            </a:ln>
          </p:spPr>
          <p:txBody>
            <a:bodyPr wrap="square" rtlCol="0">
              <a:spAutoFit/>
            </a:bodyPr>
            <a:lstStyle/>
            <a:p>
              <a:pPr marL="457200" indent="-457200">
                <a:buFont typeface="Wingdings" panose="05000000000000000000" pitchFamily="2" charset="2"/>
                <a:buChar char="Ø"/>
              </a:pPr>
              <a:r>
                <a:rPr kumimoji="1" lang="ja-JP" altLang="en-US" sz="2400" dirty="0">
                  <a:solidFill>
                    <a:srgbClr val="FF0000"/>
                  </a:solidFill>
                </a:rPr>
                <a:t>肌に安全な化粧品はない！</a:t>
              </a:r>
              <a:endParaRPr kumimoji="1" lang="en-US" altLang="ja-JP" sz="2400" dirty="0">
                <a:solidFill>
                  <a:srgbClr val="FF0000"/>
                </a:solidFill>
              </a:endParaRPr>
            </a:p>
            <a:p>
              <a:pPr marL="457200" indent="-457200">
                <a:buFont typeface="Wingdings" panose="05000000000000000000" pitchFamily="2" charset="2"/>
                <a:buChar char="Ø"/>
              </a:pPr>
              <a:r>
                <a:rPr lang="ja-JP" altLang="en-US" sz="2400" dirty="0">
                  <a:solidFill>
                    <a:srgbClr val="FF0000"/>
                  </a:solidFill>
                </a:rPr>
                <a:t>肌のトラブル</a:t>
              </a:r>
              <a:r>
                <a:rPr lang="ja-JP" altLang="en-US" dirty="0">
                  <a:solidFill>
                    <a:srgbClr val="FF0000"/>
                  </a:solidFill>
                </a:rPr>
                <a:t>（シミ，シワ，ソバカス，毛穴・・・）</a:t>
              </a:r>
              <a:r>
                <a:rPr lang="ja-JP" altLang="en-US" sz="2400" dirty="0">
                  <a:solidFill>
                    <a:srgbClr val="FF0000"/>
                  </a:solidFill>
                </a:rPr>
                <a:t>の原因は化粧品！</a:t>
              </a:r>
              <a:endParaRPr lang="en-US" altLang="ja-JP" sz="2400" dirty="0">
                <a:solidFill>
                  <a:srgbClr val="FF0000"/>
                </a:solidFill>
              </a:endParaRPr>
            </a:p>
            <a:p>
              <a:pPr marL="457200" indent="-457200">
                <a:buFont typeface="Wingdings" panose="05000000000000000000" pitchFamily="2" charset="2"/>
                <a:buChar char="Ø"/>
              </a:pPr>
              <a:r>
                <a:rPr kumimoji="1" lang="ja-JP" altLang="en-US" sz="2400" dirty="0">
                  <a:solidFill>
                    <a:srgbClr val="FF0000"/>
                  </a:solidFill>
                </a:rPr>
                <a:t>あなたは，台所用合成洗剤を毎日顔に塗っている！</a:t>
              </a:r>
            </a:p>
          </p:txBody>
        </p:sp>
        <p:sp>
          <p:nvSpPr>
            <p:cNvPr id="6" name="矢印: 下 5"/>
            <p:cNvSpPr/>
            <p:nvPr/>
          </p:nvSpPr>
          <p:spPr>
            <a:xfrm>
              <a:off x="4991623" y="4275859"/>
              <a:ext cx="379268" cy="680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grpSp>
    </p:spTree>
    <p:extLst>
      <p:ext uri="{BB962C8B-B14F-4D97-AF65-F5344CB8AC3E}">
        <p14:creationId xmlns:p14="http://schemas.microsoft.com/office/powerpoint/2010/main" val="42314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3515" y="677943"/>
            <a:ext cx="6589200" cy="636768"/>
          </a:xfrm>
        </p:spPr>
        <p:txBody>
          <a:bodyPr>
            <a:normAutofit fontScale="90000"/>
          </a:bodyPr>
          <a:lstStyle/>
          <a:p>
            <a:r>
              <a:rPr kumimoji="1" lang="ja-JP" altLang="en-US" dirty="0"/>
              <a:t>換気扇油汚れが落とせる医薬品</a:t>
            </a:r>
          </a:p>
        </p:txBody>
      </p:sp>
      <p:grpSp>
        <p:nvGrpSpPr>
          <p:cNvPr id="19" name="グループ化 18"/>
          <p:cNvGrpSpPr/>
          <p:nvPr/>
        </p:nvGrpSpPr>
        <p:grpSpPr>
          <a:xfrm>
            <a:off x="1059228" y="1251726"/>
            <a:ext cx="3960933" cy="2647371"/>
            <a:chOff x="1059228" y="1251726"/>
            <a:chExt cx="3960933" cy="2647371"/>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28" y="1280912"/>
              <a:ext cx="1567157" cy="220106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48" y="1260878"/>
              <a:ext cx="1109336" cy="220106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433" y="1251726"/>
              <a:ext cx="1091728" cy="2201065"/>
            </a:xfrm>
            <a:prstGeom prst="rect">
              <a:avLst/>
            </a:prstGeom>
          </p:spPr>
        </p:pic>
        <p:sp>
          <p:nvSpPr>
            <p:cNvPr id="6" name="テキスト ボックス 5"/>
            <p:cNvSpPr txBox="1"/>
            <p:nvPr/>
          </p:nvSpPr>
          <p:spPr>
            <a:xfrm>
              <a:off x="2133335" y="3529765"/>
              <a:ext cx="2312361" cy="369332"/>
            </a:xfrm>
            <a:prstGeom prst="rect">
              <a:avLst/>
            </a:prstGeom>
            <a:noFill/>
          </p:spPr>
          <p:txBody>
            <a:bodyPr wrap="square" rtlCol="0">
              <a:spAutoFit/>
            </a:bodyPr>
            <a:lstStyle/>
            <a:p>
              <a:pPr algn="ctr"/>
              <a:r>
                <a:rPr lang="ja-JP" altLang="en-US" dirty="0"/>
                <a:t>ヒルドイドソフト</a:t>
              </a:r>
              <a:r>
                <a:rPr lang="en-US" altLang="ja-JP" baseline="30000" dirty="0"/>
                <a:t>®</a:t>
              </a:r>
              <a:endParaRPr kumimoji="1" lang="ja-JP" altLang="en-US" dirty="0"/>
            </a:p>
          </p:txBody>
        </p:sp>
      </p:grpSp>
      <p:grpSp>
        <p:nvGrpSpPr>
          <p:cNvPr id="20" name="グループ化 19"/>
          <p:cNvGrpSpPr/>
          <p:nvPr/>
        </p:nvGrpSpPr>
        <p:grpSpPr>
          <a:xfrm>
            <a:off x="5164842" y="1211659"/>
            <a:ext cx="3740863" cy="2687438"/>
            <a:chOff x="5164842" y="1211659"/>
            <a:chExt cx="3740863" cy="2687438"/>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842" y="1240844"/>
              <a:ext cx="1093672" cy="2241133"/>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819" y="1211659"/>
              <a:ext cx="1407432" cy="2241132"/>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890" y="1240844"/>
              <a:ext cx="1057815" cy="2241132"/>
            </a:xfrm>
            <a:prstGeom prst="rect">
              <a:avLst/>
            </a:prstGeom>
          </p:spPr>
        </p:pic>
        <p:sp>
          <p:nvSpPr>
            <p:cNvPr id="10" name="テキスト ボックス 9"/>
            <p:cNvSpPr txBox="1"/>
            <p:nvPr/>
          </p:nvSpPr>
          <p:spPr>
            <a:xfrm>
              <a:off x="5711678" y="3529765"/>
              <a:ext cx="2770134" cy="369332"/>
            </a:xfrm>
            <a:prstGeom prst="rect">
              <a:avLst/>
            </a:prstGeom>
            <a:noFill/>
          </p:spPr>
          <p:txBody>
            <a:bodyPr wrap="square" rtlCol="0">
              <a:spAutoFit/>
            </a:bodyPr>
            <a:lstStyle/>
            <a:p>
              <a:pPr algn="ctr"/>
              <a:r>
                <a:rPr lang="ja-JP" altLang="en-US" dirty="0"/>
                <a:t>ヒルドイドローション</a:t>
              </a:r>
              <a:r>
                <a:rPr lang="en-US" altLang="ja-JP" baseline="30000" dirty="0"/>
                <a:t>®</a:t>
              </a:r>
              <a:endParaRPr kumimoji="1" lang="ja-JP" altLang="en-US" dirty="0"/>
            </a:p>
          </p:txBody>
        </p:sp>
      </p:grpSp>
      <p:grpSp>
        <p:nvGrpSpPr>
          <p:cNvPr id="21" name="グループ化 20"/>
          <p:cNvGrpSpPr/>
          <p:nvPr/>
        </p:nvGrpSpPr>
        <p:grpSpPr>
          <a:xfrm>
            <a:off x="3289515" y="4044876"/>
            <a:ext cx="3614926" cy="2676226"/>
            <a:chOff x="1196708" y="3961150"/>
            <a:chExt cx="3614926" cy="2676226"/>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6708" y="3961150"/>
              <a:ext cx="1124891" cy="2197052"/>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3197" y="3977061"/>
              <a:ext cx="1230348" cy="2197053"/>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318" y="3976022"/>
              <a:ext cx="1107316" cy="2197053"/>
            </a:xfrm>
            <a:prstGeom prst="rect">
              <a:avLst/>
            </a:prstGeom>
          </p:spPr>
        </p:pic>
        <p:sp>
          <p:nvSpPr>
            <p:cNvPr id="14" name="テキスト ボックス 13"/>
            <p:cNvSpPr txBox="1"/>
            <p:nvPr/>
          </p:nvSpPr>
          <p:spPr>
            <a:xfrm>
              <a:off x="1883440" y="6268044"/>
              <a:ext cx="2229861" cy="369332"/>
            </a:xfrm>
            <a:prstGeom prst="rect">
              <a:avLst/>
            </a:prstGeom>
            <a:noFill/>
          </p:spPr>
          <p:txBody>
            <a:bodyPr wrap="square" rtlCol="0">
              <a:spAutoFit/>
            </a:bodyPr>
            <a:lstStyle/>
            <a:p>
              <a:pPr algn="ctr"/>
              <a:r>
                <a:rPr lang="ja-JP" altLang="en-US" dirty="0"/>
                <a:t>ゲーベンクリーム</a:t>
              </a:r>
              <a:r>
                <a:rPr lang="en-US" altLang="ja-JP" baseline="30000" dirty="0"/>
                <a:t>®</a:t>
              </a:r>
              <a:endParaRPr kumimoji="1" lang="ja-JP" altLang="en-US" dirty="0"/>
            </a:p>
          </p:txBody>
        </p:sp>
      </p:grpSp>
    </p:spTree>
    <p:extLst>
      <p:ext uri="{BB962C8B-B14F-4D97-AF65-F5344CB8AC3E}">
        <p14:creationId xmlns:p14="http://schemas.microsoft.com/office/powerpoint/2010/main" val="8720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代替処理 3"/>
          <p:cNvSpPr/>
          <p:nvPr/>
        </p:nvSpPr>
        <p:spPr>
          <a:xfrm>
            <a:off x="1943100" y="2404814"/>
            <a:ext cx="5642264" cy="1736646"/>
          </a:xfrm>
          <a:prstGeom prst="flowChartAlternateProcess">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3200" dirty="0">
                <a:solidFill>
                  <a:srgbClr val="FF0000"/>
                </a:solidFill>
              </a:rPr>
              <a:t>ヒルドイド</a:t>
            </a:r>
            <a:r>
              <a:rPr lang="en-US" altLang="ja-JP" sz="3200" baseline="30000" dirty="0">
                <a:solidFill>
                  <a:srgbClr val="FF0000"/>
                </a:solidFill>
              </a:rPr>
              <a:t>® </a:t>
            </a:r>
            <a:r>
              <a:rPr lang="ja-JP" altLang="en-US" sz="3200" dirty="0" err="1">
                <a:solidFill>
                  <a:srgbClr val="FF0000"/>
                </a:solidFill>
              </a:rPr>
              <a:t>，</a:t>
            </a:r>
            <a:r>
              <a:rPr lang="ja-JP" altLang="en-US" sz="3200" dirty="0">
                <a:solidFill>
                  <a:srgbClr val="FF0000"/>
                </a:solidFill>
              </a:rPr>
              <a:t>ゲーベン</a:t>
            </a:r>
            <a:r>
              <a:rPr lang="en-US" altLang="ja-JP" sz="3200" baseline="30000" dirty="0">
                <a:solidFill>
                  <a:srgbClr val="FF0000"/>
                </a:solidFill>
              </a:rPr>
              <a:t>®</a:t>
            </a:r>
            <a:r>
              <a:rPr lang="ja-JP" altLang="en-US" sz="3200" dirty="0">
                <a:solidFill>
                  <a:srgbClr val="FF0000"/>
                </a:solidFill>
              </a:rPr>
              <a:t>は</a:t>
            </a:r>
            <a:br>
              <a:rPr lang="en-US" altLang="ja-JP" sz="3200" dirty="0">
                <a:solidFill>
                  <a:srgbClr val="FF0000"/>
                </a:solidFill>
              </a:rPr>
            </a:br>
            <a:r>
              <a:rPr lang="ja-JP" altLang="en-US" sz="3200" dirty="0">
                <a:solidFill>
                  <a:srgbClr val="FF0000"/>
                </a:solidFill>
              </a:rPr>
              <a:t>薬のクズ！</a:t>
            </a:r>
            <a:br>
              <a:rPr lang="en-US" altLang="ja-JP" sz="3200" dirty="0">
                <a:solidFill>
                  <a:srgbClr val="FF0000"/>
                </a:solidFill>
              </a:rPr>
            </a:br>
            <a:r>
              <a:rPr lang="ja-JP" altLang="en-US" sz="3200" dirty="0">
                <a:solidFill>
                  <a:srgbClr val="FF0000"/>
                </a:solidFill>
              </a:rPr>
              <a:t>処方する医者は</a:t>
            </a:r>
            <a:r>
              <a:rPr lang="ja-JP" altLang="en-US" sz="3200" b="1" dirty="0">
                <a:solidFill>
                  <a:srgbClr val="FF0000"/>
                </a:solidFill>
              </a:rPr>
              <a:t>医者のクズ！</a:t>
            </a:r>
            <a:endParaRPr kumimoji="1" lang="ja-JP" altLang="en-US" sz="3200" b="1" dirty="0">
              <a:solidFill>
                <a:srgbClr val="FF0000"/>
              </a:solidFill>
            </a:endParaRPr>
          </a:p>
        </p:txBody>
      </p:sp>
      <p:sp>
        <p:nvSpPr>
          <p:cNvPr id="5" name="吹き出し: 角を丸めた四角形 4"/>
          <p:cNvSpPr/>
          <p:nvPr/>
        </p:nvSpPr>
        <p:spPr>
          <a:xfrm>
            <a:off x="1485900" y="1042597"/>
            <a:ext cx="2576946" cy="408623"/>
          </a:xfrm>
          <a:prstGeom prst="wedgeRoundRectCallout">
            <a:avLst>
              <a:gd name="adj1" fmla="val 17866"/>
              <a:gd name="adj2" fmla="val 3046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成分は合成界面活性剤</a:t>
            </a:r>
          </a:p>
        </p:txBody>
      </p:sp>
      <p:sp>
        <p:nvSpPr>
          <p:cNvPr id="6" name="吹き出し: 角を丸めた四角形 5"/>
          <p:cNvSpPr/>
          <p:nvPr/>
        </p:nvSpPr>
        <p:spPr>
          <a:xfrm>
            <a:off x="4764232" y="1001034"/>
            <a:ext cx="3241963" cy="408623"/>
          </a:xfrm>
          <a:prstGeom prst="wedgeRoundRectCallout">
            <a:avLst>
              <a:gd name="adj1" fmla="val -70364"/>
              <a:gd name="adj2" fmla="val 160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合成界面活性剤＝台所用洗剤</a:t>
            </a:r>
          </a:p>
        </p:txBody>
      </p:sp>
      <p:sp>
        <p:nvSpPr>
          <p:cNvPr id="7" name="吹き出し: 角を丸めた四角形 6"/>
          <p:cNvSpPr/>
          <p:nvPr/>
        </p:nvSpPr>
        <p:spPr>
          <a:xfrm>
            <a:off x="6304684" y="1723706"/>
            <a:ext cx="2561360" cy="408623"/>
          </a:xfrm>
          <a:prstGeom prst="wedgeRoundRectCallout">
            <a:avLst>
              <a:gd name="adj1" fmla="val -55760"/>
              <a:gd name="adj2" fmla="val -122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これは高校化学の知識</a:t>
            </a:r>
          </a:p>
        </p:txBody>
      </p:sp>
      <p:sp>
        <p:nvSpPr>
          <p:cNvPr id="8" name="吹き出し: 角を丸めた四角形 7"/>
          <p:cNvSpPr/>
          <p:nvPr/>
        </p:nvSpPr>
        <p:spPr>
          <a:xfrm>
            <a:off x="1402772" y="4689807"/>
            <a:ext cx="3291321" cy="715089"/>
          </a:xfrm>
          <a:prstGeom prst="wedgeRoundRectCallout">
            <a:avLst>
              <a:gd name="adj1" fmla="val 74785"/>
              <a:gd name="adj2" fmla="val -1574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ヒルドイド</a:t>
            </a:r>
            <a:r>
              <a:rPr kumimoji="1" lang="en-US" altLang="ja-JP" baseline="30000" dirty="0"/>
              <a:t>®</a:t>
            </a:r>
            <a:r>
              <a:rPr kumimoji="1" lang="ja-JP" altLang="en-US" dirty="0" err="1"/>
              <a:t>，</a:t>
            </a:r>
            <a:r>
              <a:rPr kumimoji="1" lang="ja-JP" altLang="en-US" dirty="0"/>
              <a:t>ゲーベン</a:t>
            </a:r>
            <a:r>
              <a:rPr lang="en-US" altLang="ja-JP" baseline="30000" dirty="0"/>
              <a:t>®</a:t>
            </a:r>
            <a:r>
              <a:rPr kumimoji="1" lang="ja-JP" altLang="en-US" dirty="0"/>
              <a:t>は</a:t>
            </a:r>
            <a:br>
              <a:rPr kumimoji="1" lang="en-US" altLang="ja-JP" dirty="0"/>
            </a:br>
            <a:r>
              <a:rPr kumimoji="1" lang="ja-JP" altLang="en-US" dirty="0"/>
              <a:t>「</a:t>
            </a:r>
            <a:r>
              <a:rPr lang="ja-JP" altLang="en-US" dirty="0"/>
              <a:t>クズ</a:t>
            </a:r>
            <a:r>
              <a:rPr kumimoji="1" lang="ja-JP" altLang="en-US" dirty="0"/>
              <a:t>医者」判定に有用</a:t>
            </a:r>
          </a:p>
        </p:txBody>
      </p:sp>
      <p:sp>
        <p:nvSpPr>
          <p:cNvPr id="9" name="吹き出し: 角を丸めた四角形 8"/>
          <p:cNvSpPr/>
          <p:nvPr/>
        </p:nvSpPr>
        <p:spPr>
          <a:xfrm>
            <a:off x="5062968" y="5701978"/>
            <a:ext cx="3047135" cy="715089"/>
          </a:xfrm>
          <a:prstGeom prst="wedgeRoundRectCallout">
            <a:avLst>
              <a:gd name="adj1" fmla="val -60407"/>
              <a:gd name="adj2" fmla="val -100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高校化学の知識を忘却した</a:t>
            </a:r>
            <a:br>
              <a:rPr kumimoji="1" lang="en-US" altLang="ja-JP" dirty="0"/>
            </a:br>
            <a:r>
              <a:rPr kumimoji="1" lang="ja-JP" altLang="en-US" dirty="0"/>
              <a:t>医者が処方する薬だから</a:t>
            </a:r>
          </a:p>
        </p:txBody>
      </p:sp>
      <p:sp>
        <p:nvSpPr>
          <p:cNvPr id="10" name="吹き出し: 角を丸めた四角形 9"/>
          <p:cNvSpPr/>
          <p:nvPr/>
        </p:nvSpPr>
        <p:spPr>
          <a:xfrm>
            <a:off x="5725392" y="4422209"/>
            <a:ext cx="3335480" cy="715089"/>
          </a:xfrm>
          <a:prstGeom prst="wedgeRoundRectCallout">
            <a:avLst>
              <a:gd name="adj1" fmla="val 32635"/>
              <a:gd name="adj2" fmla="val -363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高校化学の知識がある医者は処方しない</a:t>
            </a:r>
            <a:r>
              <a:rPr kumimoji="1" lang="ja-JP" altLang="en-US" sz="1600" dirty="0"/>
              <a:t>（・・・はず）</a:t>
            </a:r>
          </a:p>
        </p:txBody>
      </p:sp>
    </p:spTree>
    <p:extLst>
      <p:ext uri="{BB962C8B-B14F-4D97-AF65-F5344CB8AC3E}">
        <p14:creationId xmlns:p14="http://schemas.microsoft.com/office/powerpoint/2010/main" val="38739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14662" y="652537"/>
            <a:ext cx="6589200" cy="1280890"/>
          </a:xfrm>
        </p:spPr>
        <p:txBody>
          <a:bodyPr/>
          <a:lstStyle/>
          <a:p>
            <a:r>
              <a:rPr kumimoji="1" lang="ja-JP" altLang="en-US" dirty="0"/>
              <a:t>イソジン</a:t>
            </a:r>
            <a:r>
              <a:rPr kumimoji="1" lang="en-US" altLang="ja-JP" baseline="30000" dirty="0"/>
              <a:t>®</a:t>
            </a:r>
            <a:r>
              <a:rPr kumimoji="1" lang="ja-JP" altLang="en-US" dirty="0"/>
              <a:t>の破壊力</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800" y="1246368"/>
            <a:ext cx="1156250" cy="213872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083" y="1246368"/>
            <a:ext cx="1604045" cy="2138727"/>
          </a:xfrm>
          <a:prstGeom prst="rect">
            <a:avLst/>
          </a:prstGeom>
        </p:spPr>
      </p:pic>
      <p:sp>
        <p:nvSpPr>
          <p:cNvPr id="8" name="テキスト ボックス 7"/>
          <p:cNvSpPr txBox="1"/>
          <p:nvPr/>
        </p:nvSpPr>
        <p:spPr>
          <a:xfrm>
            <a:off x="1393954" y="3426266"/>
            <a:ext cx="1354129" cy="646331"/>
          </a:xfrm>
          <a:prstGeom prst="rect">
            <a:avLst/>
          </a:prstGeom>
          <a:noFill/>
        </p:spPr>
        <p:txBody>
          <a:bodyPr wrap="square" rtlCol="0">
            <a:spAutoFit/>
          </a:bodyPr>
          <a:lstStyle/>
          <a:p>
            <a:pPr algn="ctr"/>
            <a:r>
              <a:rPr kumimoji="1" lang="ja-JP" altLang="en-US" dirty="0"/>
              <a:t>ガムテープ実験</a:t>
            </a:r>
          </a:p>
        </p:txBody>
      </p:sp>
      <p:sp>
        <p:nvSpPr>
          <p:cNvPr id="9" name="テキスト ボックス 8"/>
          <p:cNvSpPr txBox="1"/>
          <p:nvPr/>
        </p:nvSpPr>
        <p:spPr>
          <a:xfrm>
            <a:off x="2748083" y="3426266"/>
            <a:ext cx="1354129" cy="369332"/>
          </a:xfrm>
          <a:prstGeom prst="rect">
            <a:avLst/>
          </a:prstGeom>
          <a:noFill/>
        </p:spPr>
        <p:txBody>
          <a:bodyPr wrap="square" rtlCol="0">
            <a:spAutoFit/>
          </a:bodyPr>
          <a:lstStyle/>
          <a:p>
            <a:pPr algn="ctr"/>
            <a:r>
              <a:rPr kumimoji="1" lang="en-US" altLang="ja-JP" dirty="0"/>
              <a:t>60</a:t>
            </a:r>
            <a:r>
              <a:rPr kumimoji="1" lang="ja-JP" altLang="en-US" dirty="0"/>
              <a:t>倍</a:t>
            </a:r>
          </a:p>
        </p:txBody>
      </p:sp>
      <p:grpSp>
        <p:nvGrpSpPr>
          <p:cNvPr id="10" name="グループ化 9"/>
          <p:cNvGrpSpPr/>
          <p:nvPr/>
        </p:nvGrpSpPr>
        <p:grpSpPr>
          <a:xfrm>
            <a:off x="1485552" y="4113768"/>
            <a:ext cx="4001067" cy="2659595"/>
            <a:chOff x="5020161" y="3951751"/>
            <a:chExt cx="4001067" cy="2659595"/>
          </a:xfrm>
        </p:grpSpPr>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161" y="3959448"/>
              <a:ext cx="1047201" cy="2237609"/>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568" y="3951751"/>
              <a:ext cx="1494723" cy="2237609"/>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2365" y="3971010"/>
              <a:ext cx="1288863" cy="2237609"/>
            </a:xfrm>
            <a:prstGeom prst="rect">
              <a:avLst/>
            </a:prstGeom>
          </p:spPr>
        </p:pic>
        <p:sp>
          <p:nvSpPr>
            <p:cNvPr id="14" name="テキスト ボックス 13"/>
            <p:cNvSpPr txBox="1"/>
            <p:nvPr/>
          </p:nvSpPr>
          <p:spPr>
            <a:xfrm>
              <a:off x="5377295" y="6242014"/>
              <a:ext cx="3353315" cy="369332"/>
            </a:xfrm>
            <a:prstGeom prst="rect">
              <a:avLst/>
            </a:prstGeom>
            <a:noFill/>
          </p:spPr>
          <p:txBody>
            <a:bodyPr wrap="square" rtlCol="0">
              <a:spAutoFit/>
            </a:bodyPr>
            <a:lstStyle/>
            <a:p>
              <a:r>
                <a:rPr lang="ja-JP" altLang="en-US" dirty="0"/>
                <a:t>ポピドンヨード（イソジン</a:t>
              </a:r>
              <a:r>
                <a:rPr lang="en-US" altLang="ja-JP" baseline="30000" dirty="0"/>
                <a:t>® </a:t>
              </a:r>
              <a:r>
                <a:rPr lang="ja-JP" altLang="en-US" dirty="0"/>
                <a:t>）</a:t>
              </a:r>
              <a:endParaRPr kumimoji="1" lang="ja-JP" altLang="en-US" dirty="0"/>
            </a:p>
          </p:txBody>
        </p:sp>
      </p:grpSp>
      <p:grpSp>
        <p:nvGrpSpPr>
          <p:cNvPr id="19" name="グループ化 18"/>
          <p:cNvGrpSpPr/>
          <p:nvPr/>
        </p:nvGrpSpPr>
        <p:grpSpPr>
          <a:xfrm>
            <a:off x="4464161" y="97397"/>
            <a:ext cx="4129121" cy="3287698"/>
            <a:chOff x="4464161" y="97397"/>
            <a:chExt cx="4129121" cy="3287698"/>
          </a:xfrm>
        </p:grpSpPr>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4161" y="1240982"/>
              <a:ext cx="1172562" cy="2144113"/>
            </a:xfrm>
            <a:prstGeom prst="rect">
              <a:avLst/>
            </a:prstGeom>
          </p:spPr>
        </p:pic>
        <p:sp>
          <p:nvSpPr>
            <p:cNvPr id="16" name="吹き出し: 四角形 15"/>
            <p:cNvSpPr/>
            <p:nvPr/>
          </p:nvSpPr>
          <p:spPr>
            <a:xfrm>
              <a:off x="5789621" y="97397"/>
              <a:ext cx="2803661" cy="923330"/>
            </a:xfrm>
            <a:prstGeom prst="wedgeRectCallout">
              <a:avLst>
                <a:gd name="adj1" fmla="val -70836"/>
                <a:gd name="adj2" fmla="val 125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半分だけ消毒して全体を</a:t>
              </a:r>
              <a:br>
                <a:rPr kumimoji="1" lang="en-US" altLang="ja-JP" dirty="0"/>
              </a:br>
              <a:r>
                <a:rPr kumimoji="1" lang="ja-JP" altLang="en-US" dirty="0"/>
                <a:t>フィルムで覆う。</a:t>
              </a:r>
              <a:br>
                <a:rPr kumimoji="1" lang="en-US" altLang="ja-JP" dirty="0"/>
              </a:br>
              <a:r>
                <a:rPr kumimoji="1" lang="en-US" altLang="ja-JP" dirty="0"/>
                <a:t>1</a:t>
              </a:r>
              <a:r>
                <a:rPr kumimoji="1" lang="ja-JP" altLang="en-US" dirty="0"/>
                <a:t>日</a:t>
              </a:r>
              <a:r>
                <a:rPr kumimoji="1" lang="en-US" altLang="ja-JP" dirty="0"/>
                <a:t>3</a:t>
              </a:r>
              <a:r>
                <a:rPr kumimoji="1" lang="ja-JP" altLang="en-US" dirty="0"/>
                <a:t>回消毒</a:t>
              </a:r>
              <a:r>
                <a:rPr kumimoji="1" lang="en-US" altLang="ja-JP" dirty="0"/>
                <a:t>×3</a:t>
              </a:r>
              <a:r>
                <a:rPr kumimoji="1" lang="ja-JP" altLang="en-US" dirty="0"/>
                <a:t>日間</a:t>
              </a:r>
            </a:p>
          </p:txBody>
        </p:sp>
      </p:grpSp>
      <p:grpSp>
        <p:nvGrpSpPr>
          <p:cNvPr id="20" name="グループ化 19"/>
          <p:cNvGrpSpPr/>
          <p:nvPr/>
        </p:nvGrpSpPr>
        <p:grpSpPr>
          <a:xfrm>
            <a:off x="5341687" y="1240982"/>
            <a:ext cx="3472122" cy="2602815"/>
            <a:chOff x="5341687" y="1240982"/>
            <a:chExt cx="3472122" cy="2602815"/>
          </a:xfrm>
        </p:grpSpPr>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1698" y="1240982"/>
              <a:ext cx="1952111" cy="2602815"/>
            </a:xfrm>
            <a:prstGeom prst="rect">
              <a:avLst/>
            </a:prstGeom>
          </p:spPr>
        </p:pic>
        <p:sp>
          <p:nvSpPr>
            <p:cNvPr id="17" name="矢印: 右 16"/>
            <p:cNvSpPr/>
            <p:nvPr/>
          </p:nvSpPr>
          <p:spPr>
            <a:xfrm rot="20624284">
              <a:off x="5344265" y="1847751"/>
              <a:ext cx="1517433" cy="246367"/>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ja-JP" altLang="en-US" dirty="0"/>
            </a:p>
          </p:txBody>
        </p:sp>
        <p:sp>
          <p:nvSpPr>
            <p:cNvPr id="18" name="矢印: 右 17"/>
            <p:cNvSpPr/>
            <p:nvPr/>
          </p:nvSpPr>
          <p:spPr>
            <a:xfrm rot="1029321">
              <a:off x="5341687" y="2718866"/>
              <a:ext cx="1517433" cy="246367"/>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ja-JP" altLang="en-US" dirty="0"/>
            </a:p>
          </p:txBody>
        </p:sp>
      </p:grpSp>
      <p:sp>
        <p:nvSpPr>
          <p:cNvPr id="21" name="コンテンツ プレースホルダー 3"/>
          <p:cNvSpPr txBox="1">
            <a:spLocks/>
          </p:cNvSpPr>
          <p:nvPr/>
        </p:nvSpPr>
        <p:spPr>
          <a:xfrm>
            <a:off x="5789621" y="4668401"/>
            <a:ext cx="3084215" cy="1451679"/>
          </a:xfrm>
          <a:prstGeom prst="rect">
            <a:avLst/>
          </a:prstGeom>
          <a:ln>
            <a:solidFill>
              <a:schemeClr val="accent1">
                <a:shade val="50000"/>
              </a:schemeClr>
            </a:solidFill>
          </a:ln>
        </p:spPr>
        <p:txBody>
          <a:bodyPr wrap="square">
            <a:sp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000" dirty="0">
                <a:solidFill>
                  <a:srgbClr val="FF0000"/>
                </a:solidFill>
              </a:rPr>
              <a:t>イソジンは傷を深くする</a:t>
            </a:r>
            <a:endParaRPr lang="en-US" altLang="ja-JP" sz="2000" dirty="0">
              <a:solidFill>
                <a:srgbClr val="FF0000"/>
              </a:solidFill>
            </a:endParaRPr>
          </a:p>
          <a:p>
            <a:r>
              <a:rPr lang="ja-JP" altLang="en-US" sz="2000" dirty="0">
                <a:solidFill>
                  <a:srgbClr val="FF0000"/>
                </a:solidFill>
              </a:rPr>
              <a:t>強力な合成界面活性剤を含んでいる</a:t>
            </a:r>
            <a:endParaRPr lang="en-US" altLang="ja-JP" sz="2000" dirty="0">
              <a:solidFill>
                <a:srgbClr val="FF0000"/>
              </a:solidFill>
            </a:endParaRPr>
          </a:p>
        </p:txBody>
      </p:sp>
    </p:spTree>
    <p:extLst>
      <p:ext uri="{BB962C8B-B14F-4D97-AF65-F5344CB8AC3E}">
        <p14:creationId xmlns:p14="http://schemas.microsoft.com/office/powerpoint/2010/main" val="16538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代替処理 2"/>
          <p:cNvSpPr/>
          <p:nvPr/>
        </p:nvSpPr>
        <p:spPr>
          <a:xfrm>
            <a:off x="1792432" y="357806"/>
            <a:ext cx="4078432" cy="1736646"/>
          </a:xfrm>
          <a:prstGeom prst="flowChartAlternateProcess">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3200" dirty="0">
                <a:solidFill>
                  <a:srgbClr val="FF0000"/>
                </a:solidFill>
              </a:rPr>
              <a:t>消毒薬は</a:t>
            </a:r>
            <a:endParaRPr lang="en-US" altLang="ja-JP" sz="3200" dirty="0">
              <a:solidFill>
                <a:srgbClr val="FF0000"/>
              </a:solidFill>
            </a:endParaRPr>
          </a:p>
          <a:p>
            <a:r>
              <a:rPr lang="ja-JP" altLang="en-US" sz="3200" dirty="0">
                <a:solidFill>
                  <a:srgbClr val="FF0000"/>
                </a:solidFill>
              </a:rPr>
              <a:t>●感染は予防できず</a:t>
            </a:r>
            <a:endParaRPr lang="en-US" altLang="ja-JP" sz="3200" dirty="0">
              <a:solidFill>
                <a:srgbClr val="FF0000"/>
              </a:solidFill>
            </a:endParaRPr>
          </a:p>
          <a:p>
            <a:r>
              <a:rPr lang="ja-JP" altLang="en-US" sz="3200" dirty="0">
                <a:solidFill>
                  <a:srgbClr val="FF0000"/>
                </a:solidFill>
              </a:rPr>
              <a:t>●傷を深くする</a:t>
            </a:r>
            <a:endParaRPr kumimoji="1" lang="ja-JP" altLang="en-US" sz="3200" b="1" dirty="0">
              <a:solidFill>
                <a:srgbClr val="FF0000"/>
              </a:solidFill>
            </a:endParaRPr>
          </a:p>
        </p:txBody>
      </p:sp>
      <p:sp>
        <p:nvSpPr>
          <p:cNvPr id="4" name="吹き出し: 角を丸めた四角形 3"/>
          <p:cNvSpPr/>
          <p:nvPr/>
        </p:nvSpPr>
        <p:spPr>
          <a:xfrm>
            <a:off x="6125440" y="511040"/>
            <a:ext cx="2774373" cy="715089"/>
          </a:xfrm>
          <a:prstGeom prst="wedgeRoundRectCallout">
            <a:avLst>
              <a:gd name="adj1" fmla="val -69657"/>
              <a:gd name="adj2" fmla="val 47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動物咬傷では</a:t>
            </a:r>
            <a:br>
              <a:rPr kumimoji="1" lang="en-US" altLang="ja-JP" dirty="0"/>
            </a:br>
            <a:r>
              <a:rPr kumimoji="1" lang="ja-JP" altLang="en-US" dirty="0"/>
              <a:t>創消毒していたのに感染</a:t>
            </a:r>
          </a:p>
        </p:txBody>
      </p:sp>
      <p:sp>
        <p:nvSpPr>
          <p:cNvPr id="5" name="吹き出し: 角を丸めた四角形 4"/>
          <p:cNvSpPr/>
          <p:nvPr/>
        </p:nvSpPr>
        <p:spPr>
          <a:xfrm>
            <a:off x="5839690" y="3028589"/>
            <a:ext cx="3028949" cy="715089"/>
          </a:xfrm>
          <a:prstGeom prst="wedgeRoundRectCallout">
            <a:avLst>
              <a:gd name="adj1" fmla="val 16583"/>
              <a:gd name="adj2" fmla="val -143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i="1" dirty="0" err="1"/>
              <a:t>Burkholderia</a:t>
            </a:r>
            <a:r>
              <a:rPr lang="en-US" altLang="ja-JP" i="1" dirty="0"/>
              <a:t> </a:t>
            </a:r>
            <a:r>
              <a:rPr lang="en-US" altLang="ja-JP" i="1" dirty="0" err="1"/>
              <a:t>cepacia</a:t>
            </a:r>
            <a:r>
              <a:rPr lang="ja-JP" altLang="en-US" i="1" dirty="0"/>
              <a:t>はイソジン液内で増殖</a:t>
            </a:r>
            <a:endParaRPr kumimoji="1" lang="ja-JP" altLang="en-US" dirty="0"/>
          </a:p>
        </p:txBody>
      </p:sp>
      <p:sp>
        <p:nvSpPr>
          <p:cNvPr id="6" name="吹き出し: 角を丸めた四角形 5"/>
          <p:cNvSpPr/>
          <p:nvPr/>
        </p:nvSpPr>
        <p:spPr>
          <a:xfrm>
            <a:off x="5998151" y="1650127"/>
            <a:ext cx="3028949" cy="715089"/>
          </a:xfrm>
          <a:prstGeom prst="wedgeRoundRectCallout">
            <a:avLst>
              <a:gd name="adj1" fmla="val 2347"/>
              <a:gd name="adj2" fmla="val -108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消毒薬で滅菌できたという科学的データはない</a:t>
            </a:r>
          </a:p>
        </p:txBody>
      </p:sp>
      <p:sp>
        <p:nvSpPr>
          <p:cNvPr id="7" name="吹き出し: 角を丸めた四角形 6"/>
          <p:cNvSpPr/>
          <p:nvPr/>
        </p:nvSpPr>
        <p:spPr>
          <a:xfrm>
            <a:off x="393556" y="3613670"/>
            <a:ext cx="2797751" cy="715089"/>
          </a:xfrm>
          <a:prstGeom prst="wedgeRoundRectCallout">
            <a:avLst>
              <a:gd name="adj1" fmla="val 34460"/>
              <a:gd name="adj2" fmla="val -2913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イソジン</a:t>
            </a:r>
            <a:r>
              <a:rPr kumimoji="1" lang="en-US" altLang="ja-JP" baseline="30000" dirty="0"/>
              <a:t>®</a:t>
            </a:r>
            <a:r>
              <a:rPr kumimoji="1" lang="ja-JP" altLang="en-US" dirty="0" err="1"/>
              <a:t>，</a:t>
            </a:r>
            <a:r>
              <a:rPr kumimoji="1" lang="ja-JP" altLang="en-US" dirty="0"/>
              <a:t>ヒビテン</a:t>
            </a:r>
            <a:r>
              <a:rPr lang="en-US" altLang="ja-JP" baseline="30000" dirty="0"/>
              <a:t>®</a:t>
            </a:r>
            <a:r>
              <a:rPr lang="ja-JP" altLang="en-US" dirty="0"/>
              <a:t>は</a:t>
            </a:r>
            <a:br>
              <a:rPr lang="en-US" altLang="ja-JP" dirty="0"/>
            </a:br>
            <a:r>
              <a:rPr kumimoji="1" lang="ja-JP" altLang="en-US" dirty="0"/>
              <a:t>合成界面活性剤を含む</a:t>
            </a:r>
          </a:p>
        </p:txBody>
      </p:sp>
      <p:sp>
        <p:nvSpPr>
          <p:cNvPr id="8" name="吹き出し: 角を丸めた四角形 7"/>
          <p:cNvSpPr/>
          <p:nvPr/>
        </p:nvSpPr>
        <p:spPr>
          <a:xfrm>
            <a:off x="2873087" y="2499213"/>
            <a:ext cx="2997777" cy="408623"/>
          </a:xfrm>
          <a:prstGeom prst="wedgeRoundRectCallout">
            <a:avLst>
              <a:gd name="adj1" fmla="val -22609"/>
              <a:gd name="adj2" fmla="val -1885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消毒薬＝タンパク質変性剤</a:t>
            </a:r>
          </a:p>
        </p:txBody>
      </p:sp>
      <p:sp>
        <p:nvSpPr>
          <p:cNvPr id="9" name="吹き出し: 角を丸めた四角形 8"/>
          <p:cNvSpPr/>
          <p:nvPr/>
        </p:nvSpPr>
        <p:spPr>
          <a:xfrm>
            <a:off x="3874510" y="3864431"/>
            <a:ext cx="2344450" cy="715089"/>
          </a:xfrm>
          <a:prstGeom prst="wedgeRoundRectCallout">
            <a:avLst>
              <a:gd name="adj1" fmla="val -65487"/>
              <a:gd name="adj2" fmla="val -1852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人体細胞を選択的に</a:t>
            </a:r>
            <a:br>
              <a:rPr kumimoji="1" lang="en-US" altLang="ja-JP" dirty="0"/>
            </a:br>
            <a:r>
              <a:rPr kumimoji="1" lang="ja-JP" altLang="en-US" dirty="0"/>
              <a:t>破壊する薬剤</a:t>
            </a:r>
          </a:p>
        </p:txBody>
      </p:sp>
      <p:sp>
        <p:nvSpPr>
          <p:cNvPr id="10" name="吹き出し: 角を丸めた四角形 9"/>
          <p:cNvSpPr/>
          <p:nvPr/>
        </p:nvSpPr>
        <p:spPr>
          <a:xfrm>
            <a:off x="1474211" y="4830281"/>
            <a:ext cx="2797751" cy="408623"/>
          </a:xfrm>
          <a:prstGeom prst="wedgeRoundRectCallout">
            <a:avLst>
              <a:gd name="adj1" fmla="val -41307"/>
              <a:gd name="adj2" fmla="val -1692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界面活性剤＝細胞破壊薬</a:t>
            </a:r>
          </a:p>
        </p:txBody>
      </p:sp>
      <p:sp>
        <p:nvSpPr>
          <p:cNvPr id="11" name="フローチャート: 代替処理 10"/>
          <p:cNvSpPr/>
          <p:nvPr/>
        </p:nvSpPr>
        <p:spPr>
          <a:xfrm>
            <a:off x="5179868" y="4830281"/>
            <a:ext cx="2883478" cy="1191816"/>
          </a:xfrm>
          <a:prstGeom prst="flowChartAlternateProcess">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200" dirty="0">
                <a:solidFill>
                  <a:srgbClr val="FF0000"/>
                </a:solidFill>
              </a:rPr>
              <a:t>人体に無害な</a:t>
            </a:r>
            <a:br>
              <a:rPr kumimoji="1" lang="en-US" altLang="ja-JP" sz="3200" dirty="0">
                <a:solidFill>
                  <a:srgbClr val="FF0000"/>
                </a:solidFill>
              </a:rPr>
            </a:br>
            <a:r>
              <a:rPr kumimoji="1" lang="ja-JP" altLang="en-US" sz="3200" dirty="0">
                <a:solidFill>
                  <a:srgbClr val="FF0000"/>
                </a:solidFill>
              </a:rPr>
              <a:t>消毒薬はない</a:t>
            </a:r>
          </a:p>
        </p:txBody>
      </p:sp>
    </p:spTree>
    <p:extLst>
      <p:ext uri="{BB962C8B-B14F-4D97-AF65-F5344CB8AC3E}">
        <p14:creationId xmlns:p14="http://schemas.microsoft.com/office/powerpoint/2010/main" val="9409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825" y="727513"/>
            <a:ext cx="6542270" cy="577081"/>
          </a:xfrm>
        </p:spPr>
        <p:txBody>
          <a:bodyPr>
            <a:normAutofit fontScale="90000"/>
          </a:bodyPr>
          <a:lstStyle/>
          <a:p>
            <a:r>
              <a:rPr kumimoji="1" lang="ja-JP" altLang="en-US" dirty="0"/>
              <a:t>スライドファイルは</a:t>
            </a:r>
            <a:br>
              <a:rPr kumimoji="1" lang="en-US" altLang="ja-JP" dirty="0"/>
            </a:br>
            <a:r>
              <a:rPr kumimoji="1" lang="ja-JP" altLang="en-US" dirty="0"/>
              <a:t>ダウンロードできます</a:t>
            </a:r>
          </a:p>
        </p:txBody>
      </p:sp>
      <p:sp>
        <p:nvSpPr>
          <p:cNvPr id="3" name="テキスト ボックス 2"/>
          <p:cNvSpPr txBox="1"/>
          <p:nvPr/>
        </p:nvSpPr>
        <p:spPr>
          <a:xfrm>
            <a:off x="989352" y="2336969"/>
            <a:ext cx="7405140" cy="1338828"/>
          </a:xfrm>
          <a:prstGeom prst="rect">
            <a:avLst/>
          </a:prstGeom>
          <a:noFill/>
        </p:spPr>
        <p:txBody>
          <a:bodyPr wrap="square" rtlCol="0">
            <a:spAutoFit/>
          </a:bodyPr>
          <a:lstStyle/>
          <a:p>
            <a:pPr algn="ctr"/>
            <a:r>
              <a:rPr lang="ja-JP" altLang="en-US" sz="2700" dirty="0"/>
              <a:t>本講演で使用したスライドファイルは</a:t>
            </a:r>
            <a:br>
              <a:rPr lang="en-US" altLang="ja-JP" sz="2700" dirty="0"/>
            </a:br>
            <a:r>
              <a:rPr lang="en-US" altLang="ja-JP" sz="2700" dirty="0">
                <a:solidFill>
                  <a:srgbClr val="FF0000"/>
                </a:solidFill>
                <a:latin typeface="+mj-ea"/>
                <a:ea typeface="+mj-ea"/>
              </a:rPr>
              <a:t>http</a:t>
            </a:r>
            <a:r>
              <a:rPr lang="en-US" altLang="ja-JP" sz="2700">
                <a:solidFill>
                  <a:srgbClr val="FF0000"/>
                </a:solidFill>
                <a:latin typeface="+mj-ea"/>
                <a:ea typeface="+mj-ea"/>
              </a:rPr>
              <a:t>://www.wound-treatment.jp/slide</a:t>
            </a:r>
            <a:br>
              <a:rPr lang="en-US" altLang="ja-JP" sz="2700" dirty="0">
                <a:latin typeface="+mj-ea"/>
                <a:ea typeface="+mj-ea"/>
              </a:rPr>
            </a:br>
            <a:r>
              <a:rPr lang="ja-JP" altLang="en-US" sz="2700" dirty="0">
                <a:latin typeface="+mj-ea"/>
                <a:ea typeface="+mj-ea"/>
              </a:rPr>
              <a:t>からダウンロードできます</a:t>
            </a:r>
          </a:p>
        </p:txBody>
      </p:sp>
      <p:sp>
        <p:nvSpPr>
          <p:cNvPr id="4" name="テキスト ボックス 3"/>
          <p:cNvSpPr txBox="1"/>
          <p:nvPr/>
        </p:nvSpPr>
        <p:spPr>
          <a:xfrm>
            <a:off x="1266670" y="4138573"/>
            <a:ext cx="7240248" cy="1754326"/>
          </a:xfrm>
          <a:prstGeom prst="rect">
            <a:avLst/>
          </a:prstGeom>
          <a:noFill/>
        </p:spPr>
        <p:txBody>
          <a:bodyPr wrap="square" rtlCol="0">
            <a:spAutoFit/>
          </a:bodyPr>
          <a:lstStyle/>
          <a:p>
            <a:pPr algn="ctr"/>
            <a:r>
              <a:rPr lang="ja-JP" altLang="en-US" sz="2700" dirty="0"/>
              <a:t>無断改変・無断コピー・無断配布</a:t>
            </a:r>
            <a:br>
              <a:rPr lang="en-US" altLang="ja-JP" sz="2700" dirty="0"/>
            </a:br>
            <a:r>
              <a:rPr lang="ja-JP" altLang="en-US" sz="2700" dirty="0"/>
              <a:t>どうぞ，ご自由に！</a:t>
            </a:r>
            <a:br>
              <a:rPr lang="en-US" altLang="ja-JP" sz="2700" dirty="0"/>
            </a:br>
            <a:br>
              <a:rPr lang="en-US" altLang="ja-JP" sz="2700" dirty="0"/>
            </a:br>
            <a:r>
              <a:rPr lang="ja-JP" altLang="en-US" sz="2700" b="1" dirty="0">
                <a:solidFill>
                  <a:srgbClr val="FF0000"/>
                </a:solidFill>
              </a:rPr>
              <a:t>科学／医学の情報に著作権は存在しない！</a:t>
            </a:r>
          </a:p>
        </p:txBody>
      </p:sp>
    </p:spTree>
    <p:extLst>
      <p:ext uri="{BB962C8B-B14F-4D97-AF65-F5344CB8AC3E}">
        <p14:creationId xmlns:p14="http://schemas.microsoft.com/office/powerpoint/2010/main" val="387319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0841" y="624110"/>
            <a:ext cx="7013559" cy="693005"/>
          </a:xfrm>
        </p:spPr>
        <p:txBody>
          <a:bodyPr>
            <a:normAutofit fontScale="90000"/>
          </a:bodyPr>
          <a:lstStyle/>
          <a:p>
            <a:r>
              <a:rPr kumimoji="1" lang="ja-JP" altLang="en-US" dirty="0"/>
              <a:t>ヤケドもすぐに治り，痛くない！</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537383"/>
            <a:ext cx="1959109" cy="4340903"/>
          </a:xfrm>
          <a:prstGeom prst="rect">
            <a:avLst/>
          </a:prstGeom>
        </p:spPr>
      </p:pic>
      <p:sp>
        <p:nvSpPr>
          <p:cNvPr id="6" name="テキスト ボックス 5"/>
          <p:cNvSpPr txBox="1"/>
          <p:nvPr/>
        </p:nvSpPr>
        <p:spPr>
          <a:xfrm>
            <a:off x="1736333" y="5948737"/>
            <a:ext cx="1361325" cy="646331"/>
          </a:xfrm>
          <a:prstGeom prst="rect">
            <a:avLst/>
          </a:prstGeom>
          <a:noFill/>
        </p:spPr>
        <p:txBody>
          <a:bodyPr wrap="square" rtlCol="0">
            <a:spAutoFit/>
          </a:bodyPr>
          <a:lstStyle/>
          <a:p>
            <a:pPr algn="ctr"/>
            <a:r>
              <a:rPr kumimoji="1" lang="en-US" altLang="ja-JP" dirty="0"/>
              <a:t>1</a:t>
            </a:r>
            <a:r>
              <a:rPr kumimoji="1" lang="ja-JP" altLang="en-US" dirty="0"/>
              <a:t>歳</a:t>
            </a:r>
            <a:r>
              <a:rPr kumimoji="1" lang="en-US" altLang="ja-JP" dirty="0"/>
              <a:t>6</a:t>
            </a:r>
            <a:r>
              <a:rPr kumimoji="1" lang="ja-JP" altLang="en-US" dirty="0"/>
              <a:t>ヶ月女</a:t>
            </a:r>
            <a:endParaRPr kumimoji="1" lang="en-US" altLang="ja-JP" dirty="0"/>
          </a:p>
          <a:p>
            <a:r>
              <a:rPr kumimoji="1" lang="ja-JP" altLang="en-US" dirty="0"/>
              <a:t>受傷翌日</a:t>
            </a:r>
          </a:p>
        </p:txBody>
      </p:sp>
      <p:grpSp>
        <p:nvGrpSpPr>
          <p:cNvPr id="9" name="グループ化 8"/>
          <p:cNvGrpSpPr/>
          <p:nvPr/>
        </p:nvGrpSpPr>
        <p:grpSpPr>
          <a:xfrm>
            <a:off x="4113214" y="1532039"/>
            <a:ext cx="2004558" cy="4878498"/>
            <a:chOff x="4113214" y="1532039"/>
            <a:chExt cx="2004558" cy="4878498"/>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214" y="1532039"/>
              <a:ext cx="2004558" cy="4346247"/>
            </a:xfrm>
            <a:prstGeom prst="rect">
              <a:avLst/>
            </a:prstGeom>
          </p:spPr>
        </p:pic>
        <p:sp>
          <p:nvSpPr>
            <p:cNvPr id="7" name="テキスト ボックス 6"/>
            <p:cNvSpPr txBox="1"/>
            <p:nvPr/>
          </p:nvSpPr>
          <p:spPr>
            <a:xfrm>
              <a:off x="4664468" y="6041205"/>
              <a:ext cx="1361325" cy="369332"/>
            </a:xfrm>
            <a:prstGeom prst="rect">
              <a:avLst/>
            </a:prstGeom>
            <a:noFill/>
          </p:spPr>
          <p:txBody>
            <a:bodyPr wrap="square" rtlCol="0">
              <a:spAutoFit/>
            </a:bodyPr>
            <a:lstStyle/>
            <a:p>
              <a:r>
                <a:rPr kumimoji="1" lang="en-US" altLang="ja-JP" dirty="0"/>
                <a:t>3</a:t>
              </a:r>
              <a:r>
                <a:rPr kumimoji="1" lang="ja-JP" altLang="en-US" dirty="0"/>
                <a:t>日後</a:t>
              </a:r>
            </a:p>
          </p:txBody>
        </p:sp>
      </p:grpSp>
      <p:grpSp>
        <p:nvGrpSpPr>
          <p:cNvPr id="10" name="グループ化 9"/>
          <p:cNvGrpSpPr/>
          <p:nvPr/>
        </p:nvGrpSpPr>
        <p:grpSpPr>
          <a:xfrm>
            <a:off x="6617183" y="1537382"/>
            <a:ext cx="1841734" cy="4873155"/>
            <a:chOff x="6617183" y="1537382"/>
            <a:chExt cx="1841734" cy="4873155"/>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183" y="1537382"/>
              <a:ext cx="1841734" cy="4340904"/>
            </a:xfrm>
            <a:prstGeom prst="rect">
              <a:avLst/>
            </a:prstGeom>
          </p:spPr>
        </p:pic>
        <p:sp>
          <p:nvSpPr>
            <p:cNvPr id="8" name="テキスト ボックス 7"/>
            <p:cNvSpPr txBox="1"/>
            <p:nvPr/>
          </p:nvSpPr>
          <p:spPr>
            <a:xfrm>
              <a:off x="7097592" y="6041205"/>
              <a:ext cx="1361325" cy="369332"/>
            </a:xfrm>
            <a:prstGeom prst="rect">
              <a:avLst/>
            </a:prstGeom>
            <a:noFill/>
          </p:spPr>
          <p:txBody>
            <a:bodyPr wrap="square" rtlCol="0">
              <a:spAutoFit/>
            </a:bodyPr>
            <a:lstStyle/>
            <a:p>
              <a:r>
                <a:rPr kumimoji="1" lang="en-US" altLang="ja-JP" dirty="0"/>
                <a:t>16</a:t>
              </a:r>
              <a:r>
                <a:rPr kumimoji="1" lang="ja-JP" altLang="en-US" dirty="0"/>
                <a:t>日後</a:t>
              </a:r>
            </a:p>
          </p:txBody>
        </p:sp>
      </p:grpSp>
    </p:spTree>
    <p:extLst>
      <p:ext uri="{BB962C8B-B14F-4D97-AF65-F5344CB8AC3E}">
        <p14:creationId xmlns:p14="http://schemas.microsoft.com/office/powerpoint/2010/main" val="344069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8253" y="704653"/>
            <a:ext cx="6589200" cy="1053080"/>
          </a:xfrm>
        </p:spPr>
        <p:txBody>
          <a:bodyPr>
            <a:normAutofit fontScale="90000"/>
          </a:bodyPr>
          <a:lstStyle/>
          <a:p>
            <a:pPr algn="ctr"/>
            <a:r>
              <a:rPr kumimoji="1" lang="ja-JP" altLang="en-US" sz="3200" dirty="0"/>
              <a:t>［ヤケドの痛み</a:t>
            </a:r>
            <a:r>
              <a:rPr lang="ja-JP" altLang="en-US" sz="3200" dirty="0"/>
              <a:t>］ </a:t>
            </a:r>
            <a:r>
              <a:rPr kumimoji="1" lang="ja-JP" altLang="en-US" sz="3200" dirty="0"/>
              <a:t>＝［創面の乾燥</a:t>
            </a:r>
            <a:r>
              <a:rPr lang="ja-JP" altLang="en-US" sz="3200" dirty="0"/>
              <a:t>］</a:t>
            </a:r>
            <a:br>
              <a:rPr kumimoji="1" lang="en-US" altLang="ja-JP" sz="3200" dirty="0"/>
            </a:br>
            <a:r>
              <a:rPr lang="ja-JP" altLang="en-US" sz="3200" dirty="0"/>
              <a:t>空気に晒すと傷は痛い</a:t>
            </a:r>
            <a:endParaRPr kumimoji="1" lang="ja-JP" altLang="en-US" sz="3200" dirty="0"/>
          </a:p>
        </p:txBody>
      </p:sp>
      <p:grpSp>
        <p:nvGrpSpPr>
          <p:cNvPr id="8" name="グループ化 7"/>
          <p:cNvGrpSpPr/>
          <p:nvPr/>
        </p:nvGrpSpPr>
        <p:grpSpPr>
          <a:xfrm>
            <a:off x="1327990" y="1757733"/>
            <a:ext cx="3378069" cy="4093395"/>
            <a:chOff x="1327990" y="1757733"/>
            <a:chExt cx="3378069" cy="4093395"/>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95" y="1757733"/>
              <a:ext cx="1496182" cy="3315171"/>
            </a:xfrm>
            <a:prstGeom prst="rect">
              <a:avLst/>
            </a:prstGeom>
          </p:spPr>
        </p:pic>
        <p:sp>
          <p:nvSpPr>
            <p:cNvPr id="5" name="テキスト ボックス 4"/>
            <p:cNvSpPr txBox="1"/>
            <p:nvPr/>
          </p:nvSpPr>
          <p:spPr>
            <a:xfrm>
              <a:off x="1327990" y="5204797"/>
              <a:ext cx="3378069" cy="646331"/>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l"/>
              </a:pPr>
              <a:r>
                <a:rPr kumimoji="1" lang="ja-JP" altLang="en-US" dirty="0"/>
                <a:t>空気に触れているから痛い</a:t>
              </a:r>
              <a:endParaRPr kumimoji="1" lang="en-US" altLang="ja-JP" dirty="0"/>
            </a:p>
            <a:p>
              <a:pPr marL="285750" indent="-285750">
                <a:buFont typeface="Wingdings" panose="05000000000000000000" pitchFamily="2" charset="2"/>
                <a:buChar char="l"/>
              </a:pPr>
              <a:r>
                <a:rPr lang="ja-JP" altLang="en-US" dirty="0"/>
                <a:t>空気を遮断すると痛くない</a:t>
              </a:r>
              <a:endParaRPr kumimoji="1" lang="ja-JP" altLang="en-US" dirty="0"/>
            </a:p>
          </p:txBody>
        </p:sp>
      </p:grpSp>
      <p:grpSp>
        <p:nvGrpSpPr>
          <p:cNvPr id="9" name="グループ化 8"/>
          <p:cNvGrpSpPr/>
          <p:nvPr/>
        </p:nvGrpSpPr>
        <p:grpSpPr>
          <a:xfrm>
            <a:off x="5095724" y="1682856"/>
            <a:ext cx="3846453" cy="4983682"/>
            <a:chOff x="5095724" y="1682856"/>
            <a:chExt cx="3846453" cy="4983682"/>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409" y="1682856"/>
              <a:ext cx="1243483" cy="3390047"/>
            </a:xfrm>
            <a:prstGeom prst="rect">
              <a:avLst/>
            </a:prstGeom>
          </p:spPr>
        </p:pic>
        <p:sp>
          <p:nvSpPr>
            <p:cNvPr id="6" name="吹き出し: 四角形 5"/>
            <p:cNvSpPr/>
            <p:nvPr/>
          </p:nvSpPr>
          <p:spPr>
            <a:xfrm>
              <a:off x="6624205" y="1682857"/>
              <a:ext cx="2317972" cy="461665"/>
            </a:xfrm>
            <a:prstGeom prst="wedgeRectCallout">
              <a:avLst>
                <a:gd name="adj1" fmla="val -59264"/>
                <a:gd name="adj2" fmla="val 13686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ja-JP" altLang="en-US" sz="2400" dirty="0"/>
                <a:t>ラップで覆う</a:t>
              </a:r>
            </a:p>
          </p:txBody>
        </p:sp>
        <p:sp>
          <p:nvSpPr>
            <p:cNvPr id="7" name="テキスト ボックス 6"/>
            <p:cNvSpPr txBox="1"/>
            <p:nvPr/>
          </p:nvSpPr>
          <p:spPr>
            <a:xfrm>
              <a:off x="5095724" y="5189210"/>
              <a:ext cx="3378069" cy="1477328"/>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l"/>
              </a:pPr>
              <a:r>
                <a:rPr kumimoji="1" lang="ja-JP" altLang="en-US" dirty="0"/>
                <a:t>ラップは通気性なし</a:t>
              </a:r>
              <a:endParaRPr kumimoji="1" lang="en-US" altLang="ja-JP" dirty="0"/>
            </a:p>
            <a:p>
              <a:pPr marL="285750" indent="-285750">
                <a:buFont typeface="Wingdings" panose="05000000000000000000" pitchFamily="2" charset="2"/>
                <a:buChar char="l"/>
              </a:pPr>
              <a:r>
                <a:rPr lang="ja-JP" altLang="en-US" dirty="0"/>
                <a:t>［ラップで覆う］⇒［空気を遮断］⇒［痛み消失］</a:t>
              </a:r>
              <a:endParaRPr lang="en-US" altLang="ja-JP" dirty="0"/>
            </a:p>
            <a:p>
              <a:pPr marL="285750" indent="-285750">
                <a:buFont typeface="Wingdings" panose="05000000000000000000" pitchFamily="2" charset="2"/>
                <a:buChar char="l"/>
              </a:pPr>
              <a:r>
                <a:rPr kumimoji="1" lang="ja-JP" altLang="en-US" dirty="0"/>
                <a:t>通気性がなければゴミ袋でも痛みがなくなる。</a:t>
              </a:r>
            </a:p>
          </p:txBody>
        </p:sp>
      </p:grpSp>
    </p:spTree>
    <p:extLst>
      <p:ext uri="{BB962C8B-B14F-4D97-AF65-F5344CB8AC3E}">
        <p14:creationId xmlns:p14="http://schemas.microsoft.com/office/powerpoint/2010/main" val="35157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bodyPr rtlCol="0" anchor="ctr">
        <a:normAutofit/>
      </a:bodyP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3339</Words>
  <Application>Microsoft Office PowerPoint</Application>
  <PresentationFormat>画面に合わせる (4:3)</PresentationFormat>
  <Paragraphs>523</Paragraphs>
  <Slides>79</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79</vt:i4>
      </vt:variant>
    </vt:vector>
  </HeadingPairs>
  <TitlesOfParts>
    <vt:vector size="87" baseType="lpstr">
      <vt:lpstr>メイリオ</vt:lpstr>
      <vt:lpstr>Arial</vt:lpstr>
      <vt:lpstr>Calibri</vt:lpstr>
      <vt:lpstr>Century Gothic</vt:lpstr>
      <vt:lpstr>Times New Roman</vt:lpstr>
      <vt:lpstr>Wingdings</vt:lpstr>
      <vt:lpstr>Wingdings 3</vt:lpstr>
      <vt:lpstr>ウィスプ</vt:lpstr>
      <vt:lpstr>外傷・熱傷の 湿潤治療</vt:lpstr>
      <vt:lpstr>PowerPoint プレゼンテーション</vt:lpstr>
      <vt:lpstr>なぜ，こんなに速く治るのか？</vt:lpstr>
      <vt:lpstr>皮膚の構造</vt:lpstr>
      <vt:lpstr>皮膚の傷の治り方</vt:lpstr>
      <vt:lpstr>毛孔から上皮化する証拠画像</vt:lpstr>
      <vt:lpstr>傷を乾かすとどうなるか？</vt:lpstr>
      <vt:lpstr>ヤケドもすぐに治り，痛くない！</vt:lpstr>
      <vt:lpstr>［ヤケドの痛み］ ＝［創面の乾燥］ 空気に晒すと傷は痛い</vt:lpstr>
      <vt:lpstr>この傷をガーゼで覆うと・・・</vt:lpstr>
      <vt:lpstr>この傷を消毒すると・・・</vt:lpstr>
      <vt:lpstr>この傷を石鹸で洗うと・・・</vt:lpstr>
      <vt:lpstr>湿潤（しつじゅん）治療とは</vt:lpstr>
      <vt:lpstr>湿潤治療の原理</vt:lpstr>
      <vt:lpstr>治療材料（創傷被覆材）</vt:lpstr>
      <vt:lpstr>治療材料の種類</vt:lpstr>
      <vt:lpstr>治療材料</vt:lpstr>
      <vt:lpstr>ハイドロコロイド被覆材</vt:lpstr>
      <vt:lpstr>アルギン酸塩被覆材</vt:lpstr>
      <vt:lpstr>プラスモイスト®</vt:lpstr>
      <vt:lpstr>その他のプラスモイスト（瑞光メディカル）__</vt:lpstr>
      <vt:lpstr>食品包装用ラップ</vt:lpstr>
      <vt:lpstr>治療材料の選択</vt:lpstr>
      <vt:lpstr>治療の実際，治療例</vt:lpstr>
      <vt:lpstr>擦過創・すりむき傷の治療</vt:lpstr>
      <vt:lpstr>2歳0ヶ月男：公園で転倒</vt:lpstr>
      <vt:lpstr>4歳1ヶ月男：凍結した道路で転倒 </vt:lpstr>
      <vt:lpstr>1歳6ヶ月女児：痂皮がある場合</vt:lpstr>
      <vt:lpstr>10歳男：自転車転倒</vt:lpstr>
      <vt:lpstr>85歳男性：高齢者でも治る</vt:lpstr>
      <vt:lpstr>深い皮膚欠損（皮膚軟部組織欠損）</vt:lpstr>
      <vt:lpstr>70歳男：前腕皮膚広範欠損</vt:lpstr>
      <vt:lpstr>PowerPoint プレゼンテーション</vt:lpstr>
      <vt:lpstr>1歳7ヶ月男：前額部創離開</vt:lpstr>
      <vt:lpstr>PowerPoint プレゼンテーション</vt:lpstr>
      <vt:lpstr>PowerPoint プレゼンテーション</vt:lpstr>
      <vt:lpstr>指外傷・指尖部損傷の治療</vt:lpstr>
      <vt:lpstr>56歳男：小指裂傷だが注射が苦手</vt:lpstr>
      <vt:lpstr>25歳男：バイク整備中に母指損傷</vt:lpstr>
      <vt:lpstr>PowerPoint プレゼンテーション</vt:lpstr>
      <vt:lpstr>5歳男： 7日前，ドアに指を挟まれ不全切断。 指切断が必要と言われ，ネット検索して当科へ</vt:lpstr>
      <vt:lpstr>PowerPoint プレゼンテーション</vt:lpstr>
      <vt:lpstr>顔面裂傷：小児はテーピングで</vt:lpstr>
      <vt:lpstr>PowerPoint プレゼンテーション</vt:lpstr>
      <vt:lpstr>3歳11ヶ月女：幼稚園で転倒</vt:lpstr>
      <vt:lpstr>熱傷治療の流れ</vt:lpstr>
      <vt:lpstr>1歳女：カップ麺で顔面・胸部熱傷 △△大学病院形成外科受診し，軟膏ガーゼ治療。痕が残ると説明され，治療に不信感をいだき，ネットで検索。</vt:lpstr>
      <vt:lpstr>36歳女：揚げ物油による上肢熱傷 180℃の油の入った業務用フライヤーに左腕が入った。直ちに当院ER受診。2日後に当科受診。</vt:lpstr>
      <vt:lpstr>83歳男：胸腹部熱傷 ゴミ焼き中に衣服に引火して熱傷受傷。病院嫌いで，冷湿布を貼って様子を見ていた。受傷12日後，当院内科に血圧の薬を貰いに来て熱傷が発覚。入院となった。</vt:lpstr>
      <vt:lpstr>PowerPoint プレゼンテーション</vt:lpstr>
      <vt:lpstr>外傷治療・熱傷治療：ひとくちメモ</vt:lpstr>
      <vt:lpstr>動物咬傷の治療</vt:lpstr>
      <vt:lpstr>動物咬傷：感染例に共通しているもの</vt:lpstr>
      <vt:lpstr>感染させないためにはドレナージ</vt:lpstr>
      <vt:lpstr>PowerPoint プレゼンテーション</vt:lpstr>
      <vt:lpstr>乾燥肌(？）の治療</vt:lpstr>
      <vt:lpstr>PowerPoint プレゼンテーション</vt:lpstr>
      <vt:lpstr>主婦手湿疹</vt:lpstr>
      <vt:lpstr>PowerPoint プレゼンテーション</vt:lpstr>
      <vt:lpstr>乳児湿疹</vt:lpstr>
      <vt:lpstr>PowerPoint プレゼンテーション</vt:lpstr>
      <vt:lpstr>インチキ薬の華麗なる世界</vt:lpstr>
      <vt:lpstr>外傷治療薬，熱傷治療薬への疑惑</vt:lpstr>
      <vt:lpstr>痛い薬の痛さを知るには？</vt:lpstr>
      <vt:lpstr>意図的自傷行為と実験風景</vt:lpstr>
      <vt:lpstr>痛い薬剤・痛い軟膏</vt:lpstr>
      <vt:lpstr>合成界面活性剤の怖さ</vt:lpstr>
      <vt:lpstr>PowerPoint プレゼンテーション</vt:lpstr>
      <vt:lpstr>界面活性剤とは何か？</vt:lpstr>
      <vt:lpstr>どういう実験をしたらいいのか</vt:lpstr>
      <vt:lpstr>実験方法</vt:lpstr>
      <vt:lpstr>洗剤の洗浄力</vt:lpstr>
      <vt:lpstr>化粧品の洗浄力</vt:lpstr>
      <vt:lpstr>「油性マジック実験」の結果</vt:lpstr>
      <vt:lpstr>換気扇油汚れが落とせる医薬品</vt:lpstr>
      <vt:lpstr>PowerPoint プレゼンテーション</vt:lpstr>
      <vt:lpstr>イソジン®の破壊力</vt:lpstr>
      <vt:lpstr>PowerPoint プレゼンテーション</vt:lpstr>
      <vt:lpstr>スライドファイルは ダウンロードできます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外傷・熱傷の湿潤治療</dc:title>
  <dc:creator>makoto natsui</dc:creator>
  <cp:lastModifiedBy>wound_treatment@yahoo.co.jp</cp:lastModifiedBy>
  <cp:revision>726</cp:revision>
  <dcterms:created xsi:type="dcterms:W3CDTF">2014-04-25T12:21:10Z</dcterms:created>
  <dcterms:modified xsi:type="dcterms:W3CDTF">2019-06-13T04:10:25Z</dcterms:modified>
</cp:coreProperties>
</file>