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8" r:id="rId1"/>
  </p:sldMasterIdLst>
  <p:notesMasterIdLst>
    <p:notesMasterId r:id="rId64"/>
  </p:notesMasterIdLst>
  <p:sldIdLst>
    <p:sldId id="293" r:id="rId2"/>
    <p:sldId id="639" r:id="rId3"/>
    <p:sldId id="640" r:id="rId4"/>
    <p:sldId id="636" r:id="rId5"/>
    <p:sldId id="637" r:id="rId6"/>
    <p:sldId id="638" r:id="rId7"/>
    <p:sldId id="534" r:id="rId8"/>
    <p:sldId id="658" r:id="rId9"/>
    <p:sldId id="659" r:id="rId10"/>
    <p:sldId id="660" r:id="rId11"/>
    <p:sldId id="661" r:id="rId12"/>
    <p:sldId id="662" r:id="rId13"/>
    <p:sldId id="527" r:id="rId14"/>
    <p:sldId id="543" r:id="rId15"/>
    <p:sldId id="663" r:id="rId16"/>
    <p:sldId id="545" r:id="rId17"/>
    <p:sldId id="664" r:id="rId18"/>
    <p:sldId id="550" r:id="rId19"/>
    <p:sldId id="528" r:id="rId20"/>
    <p:sldId id="573" r:id="rId21"/>
    <p:sldId id="552" r:id="rId22"/>
    <p:sldId id="553" r:id="rId23"/>
    <p:sldId id="555" r:id="rId24"/>
    <p:sldId id="580" r:id="rId25"/>
    <p:sldId id="589" r:id="rId26"/>
    <p:sldId id="590" r:id="rId27"/>
    <p:sldId id="591" r:id="rId28"/>
    <p:sldId id="579" r:id="rId29"/>
    <p:sldId id="671" r:id="rId30"/>
    <p:sldId id="672" r:id="rId31"/>
    <p:sldId id="673" r:id="rId32"/>
    <p:sldId id="575" r:id="rId33"/>
    <p:sldId id="670" r:id="rId34"/>
    <p:sldId id="576" r:id="rId35"/>
    <p:sldId id="566" r:id="rId36"/>
    <p:sldId id="567" r:id="rId37"/>
    <p:sldId id="569" r:id="rId38"/>
    <p:sldId id="674" r:id="rId39"/>
    <p:sldId id="601" r:id="rId40"/>
    <p:sldId id="602" r:id="rId41"/>
    <p:sldId id="605" r:id="rId42"/>
    <p:sldId id="656" r:id="rId43"/>
    <p:sldId id="609" r:id="rId44"/>
    <p:sldId id="610" r:id="rId45"/>
    <p:sldId id="529" r:id="rId46"/>
    <p:sldId id="645" r:id="rId47"/>
    <p:sldId id="665" r:id="rId48"/>
    <p:sldId id="614" r:id="rId49"/>
    <p:sldId id="615" r:id="rId50"/>
    <p:sldId id="618" r:id="rId51"/>
    <p:sldId id="647" r:id="rId52"/>
    <p:sldId id="666" r:id="rId53"/>
    <p:sldId id="649" r:id="rId54"/>
    <p:sldId id="650" r:id="rId55"/>
    <p:sldId id="651" r:id="rId56"/>
    <p:sldId id="652" r:id="rId57"/>
    <p:sldId id="667" r:id="rId58"/>
    <p:sldId id="628" r:id="rId59"/>
    <p:sldId id="668" r:id="rId60"/>
    <p:sldId id="397" r:id="rId61"/>
    <p:sldId id="440" r:id="rId62"/>
    <p:sldId id="525" r:id="rId6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D43"/>
    <a:srgbClr val="EAEA36"/>
    <a:srgbClr val="E1E9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309" y="3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A4FB6D-6453-464C-A0B7-80B6740761CB}" type="datetimeFigureOut">
              <a:rPr kumimoji="1" lang="ja-JP" altLang="en-US" smtClean="0"/>
              <a:t>2018/3/5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128184-2078-4DB2-A0A4-73F76938BEA8}" type="slidenum">
              <a:rPr kumimoji="1" lang="ja-JP" altLang="en-US" smtClean="0"/>
              <a:t>‹#›</a:t>
            </a:fld>
            <a:endParaRPr kumimoji="1" lang="ja-JP" altLang="en-US"/>
          </a:p>
        </p:txBody>
      </p:sp>
    </p:spTree>
    <p:extLst>
      <p:ext uri="{BB962C8B-B14F-4D97-AF65-F5344CB8AC3E}">
        <p14:creationId xmlns:p14="http://schemas.microsoft.com/office/powerpoint/2010/main" val="395767278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 イメージ プレースホルダ 1"/>
          <p:cNvSpPr>
            <a:spLocks noGrp="1" noRot="1" noChangeAspect="1" noTextEdit="1"/>
          </p:cNvSpPr>
          <p:nvPr>
            <p:ph type="sldImg"/>
          </p:nvPr>
        </p:nvSpPr>
        <p:spPr>
          <a:ln/>
        </p:spPr>
      </p:sp>
      <p:sp>
        <p:nvSpPr>
          <p:cNvPr id="2150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New Roman" panose="02020603050405020304" pitchFamily="18" charset="0"/>
            </a:endParaRPr>
          </a:p>
        </p:txBody>
      </p:sp>
      <p:sp>
        <p:nvSpPr>
          <p:cNvPr id="2150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F225BB2C-D036-4B10-9925-6E5506D58C2D}" type="slidenum">
              <a:rPr lang="en-US" altLang="ja-JP" smtClean="0">
                <a:ea typeface="ＭＳ Ｐゴシック" panose="020B0600070205080204" pitchFamily="50" charset="-128"/>
              </a:rPr>
              <a:pPr>
                <a:spcBef>
                  <a:spcPct val="0"/>
                </a:spcBef>
              </a:pPr>
              <a:t>4</a:t>
            </a:fld>
            <a:endParaRPr lang="en-US" altLang="ja-JP">
              <a:ea typeface="ＭＳ Ｐゴシック" panose="020B0600070205080204" pitchFamily="50" charset="-128"/>
            </a:endParaRPr>
          </a:p>
        </p:txBody>
      </p:sp>
    </p:spTree>
    <p:extLst>
      <p:ext uri="{BB962C8B-B14F-4D97-AF65-F5344CB8AC3E}">
        <p14:creationId xmlns:p14="http://schemas.microsoft.com/office/powerpoint/2010/main" val="3294553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スライド イメージ プレースホルダ 1"/>
          <p:cNvSpPr>
            <a:spLocks noGrp="1" noRot="1" noChangeAspect="1" noTextEdit="1"/>
          </p:cNvSpPr>
          <p:nvPr>
            <p:ph type="sldImg"/>
          </p:nvPr>
        </p:nvSpPr>
        <p:spPr>
          <a:ln/>
        </p:spPr>
      </p:sp>
      <p:sp>
        <p:nvSpPr>
          <p:cNvPr id="23555"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New Roman" panose="02020603050405020304" pitchFamily="18" charset="0"/>
            </a:endParaRPr>
          </a:p>
        </p:txBody>
      </p:sp>
      <p:sp>
        <p:nvSpPr>
          <p:cNvPr id="23556"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7E617399-DD16-463F-B9AF-E2D223340AF3}" type="slidenum">
              <a:rPr lang="en-US" altLang="ja-JP" smtClean="0">
                <a:ea typeface="ＭＳ Ｐゴシック" panose="020B0600070205080204" pitchFamily="50" charset="-128"/>
              </a:rPr>
              <a:pPr>
                <a:spcBef>
                  <a:spcPct val="0"/>
                </a:spcBef>
              </a:pPr>
              <a:t>5</a:t>
            </a:fld>
            <a:endParaRPr lang="en-US" altLang="ja-JP">
              <a:ea typeface="ＭＳ Ｐゴシック" panose="020B0600070205080204" pitchFamily="50" charset="-128"/>
            </a:endParaRPr>
          </a:p>
        </p:txBody>
      </p:sp>
    </p:spTree>
    <p:extLst>
      <p:ext uri="{BB962C8B-B14F-4D97-AF65-F5344CB8AC3E}">
        <p14:creationId xmlns:p14="http://schemas.microsoft.com/office/powerpoint/2010/main" val="1170446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D128184-2078-4DB2-A0A4-73F76938BEA8}" type="slidenum">
              <a:rPr kumimoji="1" lang="ja-JP" altLang="en-US" smtClean="0"/>
              <a:t>55</a:t>
            </a:fld>
            <a:endParaRPr kumimoji="1" lang="ja-JP" altLang="en-US"/>
          </a:p>
        </p:txBody>
      </p:sp>
    </p:spTree>
    <p:extLst>
      <p:ext uri="{BB962C8B-B14F-4D97-AF65-F5344CB8AC3E}">
        <p14:creationId xmlns:p14="http://schemas.microsoft.com/office/powerpoint/2010/main" val="4076734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アンファミエ，ヴェレダ，カネボウ，クレ・ド・ポーボーデ，コスメデコルテ，コラージュ，資生堂，ソフティモ，ドクターシーラボ，ノブ，ファンケル，ポール＆ジョー，ママ＆キッズ，ロレアルパリ</a:t>
            </a:r>
          </a:p>
        </p:txBody>
      </p:sp>
      <p:sp>
        <p:nvSpPr>
          <p:cNvPr id="4" name="スライド番号プレースホルダー 3"/>
          <p:cNvSpPr>
            <a:spLocks noGrp="1"/>
          </p:cNvSpPr>
          <p:nvPr>
            <p:ph type="sldNum" sz="quarter" idx="10"/>
          </p:nvPr>
        </p:nvSpPr>
        <p:spPr/>
        <p:txBody>
          <a:bodyPr/>
          <a:lstStyle/>
          <a:p>
            <a:fld id="{AD128184-2078-4DB2-A0A4-73F76938BEA8}" type="slidenum">
              <a:rPr kumimoji="1" lang="ja-JP" altLang="en-US" smtClean="0"/>
              <a:t>56</a:t>
            </a:fld>
            <a:endParaRPr kumimoji="1" lang="ja-JP" altLang="en-US"/>
          </a:p>
        </p:txBody>
      </p:sp>
    </p:spTree>
    <p:extLst>
      <p:ext uri="{BB962C8B-B14F-4D97-AF65-F5344CB8AC3E}">
        <p14:creationId xmlns:p14="http://schemas.microsoft.com/office/powerpoint/2010/main" val="614468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スライド イメージ プレースホルダ 1"/>
          <p:cNvSpPr>
            <a:spLocks noGrp="1" noRot="1" noChangeAspect="1" noTextEdit="1"/>
          </p:cNvSpPr>
          <p:nvPr>
            <p:ph type="sldImg"/>
          </p:nvPr>
        </p:nvSpPr>
        <p:spPr>
          <a:ln/>
        </p:spPr>
      </p:sp>
      <p:sp>
        <p:nvSpPr>
          <p:cNvPr id="174083"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latin typeface="Times New Roman" panose="02020603050405020304" pitchFamily="18" charset="0"/>
            </a:endParaRPr>
          </a:p>
        </p:txBody>
      </p:sp>
      <p:sp>
        <p:nvSpPr>
          <p:cNvPr id="17408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42B663E5-2FA9-4A80-9F4F-4FDC349B4D2B}" type="slidenum">
              <a:rPr lang="en-US" altLang="ja-JP" smtClean="0">
                <a:ea typeface="ＭＳ Ｐゴシック" panose="020B0600070205080204" pitchFamily="50" charset="-128"/>
              </a:rPr>
              <a:pPr>
                <a:spcBef>
                  <a:spcPct val="0"/>
                </a:spcBef>
              </a:pPr>
              <a:t>60</a:t>
            </a:fld>
            <a:endParaRPr lang="en-US" altLang="ja-JP">
              <a:ea typeface="ＭＳ Ｐゴシック" panose="020B0600070205080204" pitchFamily="50" charset="-128"/>
            </a:endParaRPr>
          </a:p>
        </p:txBody>
      </p:sp>
    </p:spTree>
    <p:extLst>
      <p:ext uri="{BB962C8B-B14F-4D97-AF65-F5344CB8AC3E}">
        <p14:creationId xmlns:p14="http://schemas.microsoft.com/office/powerpoint/2010/main" val="1902318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本の宣伝</a:t>
            </a:r>
          </a:p>
        </p:txBody>
      </p:sp>
      <p:sp>
        <p:nvSpPr>
          <p:cNvPr id="4" name="スライド番号プレースホルダー 3"/>
          <p:cNvSpPr>
            <a:spLocks noGrp="1"/>
          </p:cNvSpPr>
          <p:nvPr>
            <p:ph type="sldNum" sz="quarter" idx="10"/>
          </p:nvPr>
        </p:nvSpPr>
        <p:spPr/>
        <p:txBody>
          <a:bodyPr/>
          <a:lstStyle/>
          <a:p>
            <a:pPr>
              <a:defRPr/>
            </a:pPr>
            <a:fld id="{908C81E8-CE2E-4263-A50A-6CC5A288A0A0}" type="slidenum">
              <a:rPr lang="en-US" altLang="ja-JP" smtClean="0"/>
              <a:pPr>
                <a:defRPr/>
              </a:pPr>
              <a:t>61</a:t>
            </a:fld>
            <a:endParaRPr lang="en-US" altLang="ja-JP"/>
          </a:p>
        </p:txBody>
      </p:sp>
    </p:spTree>
    <p:extLst>
      <p:ext uri="{BB962C8B-B14F-4D97-AF65-F5344CB8AC3E}">
        <p14:creationId xmlns:p14="http://schemas.microsoft.com/office/powerpoint/2010/main" val="1660988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ja-JP" altLang="en-US"/>
              <a:t>マスター タイトルの書式設定</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24C64A4-F594-4E6A-92FA-2F7C0F124A15}" type="datetimeFigureOut">
              <a:rPr kumimoji="1" lang="ja-JP" altLang="en-US" smtClean="0"/>
              <a:t>2018/3/5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8EDA9D02-1C92-4EFC-ABCC-D753BE155E76}" type="slidenum">
              <a:rPr kumimoji="1" lang="ja-JP" altLang="en-US" smtClean="0"/>
              <a:t>‹#›</a:t>
            </a:fld>
            <a:endParaRPr kumimoji="1" lang="ja-JP" altLang="en-US"/>
          </a:p>
        </p:txBody>
      </p:sp>
    </p:spTree>
    <p:extLst>
      <p:ext uri="{BB962C8B-B14F-4D97-AF65-F5344CB8AC3E}">
        <p14:creationId xmlns:p14="http://schemas.microsoft.com/office/powerpoint/2010/main" val="136969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24C64A4-F594-4E6A-92FA-2F7C0F124A15}" type="datetimeFigureOut">
              <a:rPr kumimoji="1" lang="ja-JP" altLang="en-US" smtClean="0"/>
              <a:t>2018/3/5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8EDA9D02-1C92-4EFC-ABCC-D753BE155E76}" type="slidenum">
              <a:rPr kumimoji="1" lang="ja-JP" altLang="en-US" smtClean="0"/>
              <a:t>‹#›</a:t>
            </a:fld>
            <a:endParaRPr kumimoji="1" lang="ja-JP" altLang="en-US"/>
          </a:p>
        </p:txBody>
      </p:sp>
    </p:spTree>
    <p:extLst>
      <p:ext uri="{BB962C8B-B14F-4D97-AF65-F5344CB8AC3E}">
        <p14:creationId xmlns:p14="http://schemas.microsoft.com/office/powerpoint/2010/main" val="4179881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ja-JP" altLang="en-US"/>
              <a:t>マスター タイトルの書式設定</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24C64A4-F594-4E6A-92FA-2F7C0F124A15}" type="datetimeFigureOut">
              <a:rPr kumimoji="1" lang="ja-JP" altLang="en-US" smtClean="0"/>
              <a:t>2018/3/5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8EDA9D02-1C92-4EFC-ABCC-D753BE155E76}" type="slidenum">
              <a:rPr kumimoji="1" lang="ja-JP" altLang="en-US" smtClean="0"/>
              <a:t>‹#›</a:t>
            </a:fld>
            <a:endParaRPr kumimoji="1" lang="ja-JP" alt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305099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a:t>マスター テキストの書式設定</a:t>
            </a:r>
          </a:p>
        </p:txBody>
      </p:sp>
      <p:sp>
        <p:nvSpPr>
          <p:cNvPr id="5" name="Date Placeholder 4"/>
          <p:cNvSpPr>
            <a:spLocks noGrp="1"/>
          </p:cNvSpPr>
          <p:nvPr>
            <p:ph type="dt" sz="half" idx="10"/>
          </p:nvPr>
        </p:nvSpPr>
        <p:spPr/>
        <p:txBody>
          <a:bodyPr/>
          <a:lstStyle/>
          <a:p>
            <a:fld id="{F24C64A4-F594-4E6A-92FA-2F7C0F124A15}" type="datetimeFigureOut">
              <a:rPr kumimoji="1" lang="ja-JP" altLang="en-US" smtClean="0"/>
              <a:t>2018/3/5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8EDA9D02-1C92-4EFC-ABCC-D753BE155E76}" type="slidenum">
              <a:rPr kumimoji="1" lang="ja-JP" altLang="en-US" smtClean="0"/>
              <a:t>‹#›</a:t>
            </a:fld>
            <a:endParaRPr kumimoji="1" lang="ja-JP" altLang="en-US"/>
          </a:p>
        </p:txBody>
      </p:sp>
    </p:spTree>
    <p:extLst>
      <p:ext uri="{BB962C8B-B14F-4D97-AF65-F5344CB8AC3E}">
        <p14:creationId xmlns:p14="http://schemas.microsoft.com/office/powerpoint/2010/main" val="7245568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ja-JP" altLang="en-US"/>
              <a:t>マスター タイトルの書式設定</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a:t>マスター テキストの書式設定</a:t>
            </a:r>
          </a:p>
        </p:txBody>
      </p:sp>
      <p:sp>
        <p:nvSpPr>
          <p:cNvPr id="5" name="Date Placeholder 4"/>
          <p:cNvSpPr>
            <a:spLocks noGrp="1"/>
          </p:cNvSpPr>
          <p:nvPr>
            <p:ph type="dt" sz="half" idx="10"/>
          </p:nvPr>
        </p:nvSpPr>
        <p:spPr/>
        <p:txBody>
          <a:bodyPr/>
          <a:lstStyle/>
          <a:p>
            <a:fld id="{F24C64A4-F594-4E6A-92FA-2F7C0F124A15}" type="datetimeFigureOut">
              <a:rPr kumimoji="1" lang="ja-JP" altLang="en-US" smtClean="0"/>
              <a:t>2018/3/5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8EDA9D02-1C92-4EFC-ABCC-D753BE155E76}" type="slidenum">
              <a:rPr kumimoji="1" lang="ja-JP" altLang="en-US" smtClean="0"/>
              <a:t>‹#›</a:t>
            </a:fld>
            <a:endParaRPr kumimoji="1" lang="ja-JP" alt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746947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ja-JP" altLang="en-US"/>
              <a:t>マスター タイトルの書式設定</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a:t>マスター テキストの書式設定</a:t>
            </a:r>
          </a:p>
        </p:txBody>
      </p:sp>
      <p:sp>
        <p:nvSpPr>
          <p:cNvPr id="5" name="Date Placeholder 4"/>
          <p:cNvSpPr>
            <a:spLocks noGrp="1"/>
          </p:cNvSpPr>
          <p:nvPr>
            <p:ph type="dt" sz="half" idx="10"/>
          </p:nvPr>
        </p:nvSpPr>
        <p:spPr/>
        <p:txBody>
          <a:bodyPr/>
          <a:lstStyle/>
          <a:p>
            <a:fld id="{F24C64A4-F594-4E6A-92FA-2F7C0F124A15}" type="datetimeFigureOut">
              <a:rPr kumimoji="1" lang="ja-JP" altLang="en-US" smtClean="0"/>
              <a:t>2018/3/5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8EDA9D02-1C92-4EFC-ABCC-D753BE155E76}" type="slidenum">
              <a:rPr kumimoji="1" lang="ja-JP" altLang="en-US" smtClean="0"/>
              <a:t>‹#›</a:t>
            </a:fld>
            <a:endParaRPr kumimoji="1" lang="ja-JP" altLang="en-US"/>
          </a:p>
        </p:txBody>
      </p:sp>
    </p:spTree>
    <p:extLst>
      <p:ext uri="{BB962C8B-B14F-4D97-AF65-F5344CB8AC3E}">
        <p14:creationId xmlns:p14="http://schemas.microsoft.com/office/powerpoint/2010/main" val="7967509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24C64A4-F594-4E6A-92FA-2F7C0F124A15}" type="datetimeFigureOut">
              <a:rPr kumimoji="1" lang="ja-JP" altLang="en-US" smtClean="0"/>
              <a:t>2018/3/5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EDA9D02-1C92-4EFC-ABCC-D753BE155E76}" type="slidenum">
              <a:rPr kumimoji="1" lang="ja-JP" altLang="en-US" smtClean="0"/>
              <a:t>‹#›</a:t>
            </a:fld>
            <a:endParaRPr kumimoji="1" lang="ja-JP" altLang="en-US"/>
          </a:p>
        </p:txBody>
      </p:sp>
    </p:spTree>
    <p:extLst>
      <p:ext uri="{BB962C8B-B14F-4D97-AF65-F5344CB8AC3E}">
        <p14:creationId xmlns:p14="http://schemas.microsoft.com/office/powerpoint/2010/main" val="115292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24C64A4-F594-4E6A-92FA-2F7C0F124A15}" type="datetimeFigureOut">
              <a:rPr kumimoji="1" lang="ja-JP" altLang="en-US" smtClean="0"/>
              <a:t>2018/3/5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EDA9D02-1C92-4EFC-ABCC-D753BE155E76}" type="slidenum">
              <a:rPr kumimoji="1" lang="ja-JP" altLang="en-US" smtClean="0"/>
              <a:t>‹#›</a:t>
            </a:fld>
            <a:endParaRPr kumimoji="1" lang="ja-JP" altLang="en-US"/>
          </a:p>
        </p:txBody>
      </p:sp>
    </p:spTree>
    <p:extLst>
      <p:ext uri="{BB962C8B-B14F-4D97-AF65-F5344CB8AC3E}">
        <p14:creationId xmlns:p14="http://schemas.microsoft.com/office/powerpoint/2010/main" val="1698207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24C64A4-F594-4E6A-92FA-2F7C0F124A15}" type="datetimeFigureOut">
              <a:rPr kumimoji="1" lang="ja-JP" altLang="en-US" smtClean="0"/>
              <a:t>2018/3/5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EDA9D02-1C92-4EFC-ABCC-D753BE155E76}" type="slidenum">
              <a:rPr kumimoji="1" lang="ja-JP" altLang="en-US" smtClean="0"/>
              <a:t>‹#›</a:t>
            </a:fld>
            <a:endParaRPr kumimoji="1" lang="ja-JP" altLang="en-US"/>
          </a:p>
        </p:txBody>
      </p:sp>
    </p:spTree>
    <p:extLst>
      <p:ext uri="{BB962C8B-B14F-4D97-AF65-F5344CB8AC3E}">
        <p14:creationId xmlns:p14="http://schemas.microsoft.com/office/powerpoint/2010/main" val="3388093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24C64A4-F594-4E6A-92FA-2F7C0F124A15}" type="datetimeFigureOut">
              <a:rPr kumimoji="1" lang="ja-JP" altLang="en-US" smtClean="0"/>
              <a:t>2018/3/5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8EDA9D02-1C92-4EFC-ABCC-D753BE155E76}" type="slidenum">
              <a:rPr kumimoji="1" lang="ja-JP" altLang="en-US" smtClean="0"/>
              <a:t>‹#›</a:t>
            </a:fld>
            <a:endParaRPr kumimoji="1" lang="ja-JP" altLang="en-US"/>
          </a:p>
        </p:txBody>
      </p:sp>
    </p:spTree>
    <p:extLst>
      <p:ext uri="{BB962C8B-B14F-4D97-AF65-F5344CB8AC3E}">
        <p14:creationId xmlns:p14="http://schemas.microsoft.com/office/powerpoint/2010/main" val="3034412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24C64A4-F594-4E6A-92FA-2F7C0F124A15}" type="datetimeFigureOut">
              <a:rPr kumimoji="1" lang="ja-JP" altLang="en-US" smtClean="0"/>
              <a:t>2018/3/5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8EDA9D02-1C92-4EFC-ABCC-D753BE155E76}" type="slidenum">
              <a:rPr kumimoji="1" lang="ja-JP" altLang="en-US" smtClean="0"/>
              <a:t>‹#›</a:t>
            </a:fld>
            <a:endParaRPr kumimoji="1" lang="ja-JP" altLang="en-US"/>
          </a:p>
        </p:txBody>
      </p:sp>
    </p:spTree>
    <p:extLst>
      <p:ext uri="{BB962C8B-B14F-4D97-AF65-F5344CB8AC3E}">
        <p14:creationId xmlns:p14="http://schemas.microsoft.com/office/powerpoint/2010/main" val="3899231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24C64A4-F594-4E6A-92FA-2F7C0F124A15}" type="datetimeFigureOut">
              <a:rPr kumimoji="1" lang="ja-JP" altLang="en-US" smtClean="0"/>
              <a:t>2018/3/5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8EDA9D02-1C92-4EFC-ABCC-D753BE155E76}" type="slidenum">
              <a:rPr kumimoji="1" lang="ja-JP" altLang="en-US" smtClean="0"/>
              <a:t>‹#›</a:t>
            </a:fld>
            <a:endParaRPr kumimoji="1" lang="ja-JP" altLang="en-US"/>
          </a:p>
        </p:txBody>
      </p:sp>
    </p:spTree>
    <p:extLst>
      <p:ext uri="{BB962C8B-B14F-4D97-AF65-F5344CB8AC3E}">
        <p14:creationId xmlns:p14="http://schemas.microsoft.com/office/powerpoint/2010/main" val="3984567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24C64A4-F594-4E6A-92FA-2F7C0F124A15}" type="datetimeFigureOut">
              <a:rPr kumimoji="1" lang="ja-JP" altLang="en-US" smtClean="0"/>
              <a:t>2018/3/5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EDA9D02-1C92-4EFC-ABCC-D753BE155E76}" type="slidenum">
              <a:rPr kumimoji="1" lang="ja-JP" altLang="en-US" smtClean="0"/>
              <a:t>‹#›</a:t>
            </a:fld>
            <a:endParaRPr kumimoji="1" lang="ja-JP" altLang="en-US"/>
          </a:p>
        </p:txBody>
      </p:sp>
    </p:spTree>
    <p:extLst>
      <p:ext uri="{BB962C8B-B14F-4D97-AF65-F5344CB8AC3E}">
        <p14:creationId xmlns:p14="http://schemas.microsoft.com/office/powerpoint/2010/main" val="1901909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4C64A4-F594-4E6A-92FA-2F7C0F124A15}" type="datetimeFigureOut">
              <a:rPr kumimoji="1" lang="ja-JP" altLang="en-US" smtClean="0"/>
              <a:t>2018/3/5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EDA9D02-1C92-4EFC-ABCC-D753BE155E76}" type="slidenum">
              <a:rPr kumimoji="1" lang="ja-JP" altLang="en-US" smtClean="0"/>
              <a:t>‹#›</a:t>
            </a:fld>
            <a:endParaRPr kumimoji="1" lang="ja-JP" altLang="en-US"/>
          </a:p>
        </p:txBody>
      </p:sp>
    </p:spTree>
    <p:extLst>
      <p:ext uri="{BB962C8B-B14F-4D97-AF65-F5344CB8AC3E}">
        <p14:creationId xmlns:p14="http://schemas.microsoft.com/office/powerpoint/2010/main" val="3628802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ja-JP" altLang="en-US"/>
              <a:t>マスター タイトルの書式設定</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24C64A4-F594-4E6A-92FA-2F7C0F124A15}" type="datetimeFigureOut">
              <a:rPr kumimoji="1" lang="ja-JP" altLang="en-US" smtClean="0"/>
              <a:t>2018/3/5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EDA9D02-1C92-4EFC-ABCC-D753BE155E76}" type="slidenum">
              <a:rPr kumimoji="1" lang="ja-JP" altLang="en-US" smtClean="0"/>
              <a:t>‹#›</a:t>
            </a:fld>
            <a:endParaRPr kumimoji="1" lang="ja-JP" altLang="en-US"/>
          </a:p>
        </p:txBody>
      </p:sp>
    </p:spTree>
    <p:extLst>
      <p:ext uri="{BB962C8B-B14F-4D97-AF65-F5344CB8AC3E}">
        <p14:creationId xmlns:p14="http://schemas.microsoft.com/office/powerpoint/2010/main" val="1415951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24C64A4-F594-4E6A-92FA-2F7C0F124A15}" type="datetimeFigureOut">
              <a:rPr kumimoji="1" lang="ja-JP" altLang="en-US" smtClean="0"/>
              <a:t>2018/3/5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8EDA9D02-1C92-4EFC-ABCC-D753BE155E76}" type="slidenum">
              <a:rPr kumimoji="1" lang="ja-JP" altLang="en-US" smtClean="0"/>
              <a:t>‹#›</a:t>
            </a:fld>
            <a:endParaRPr kumimoji="1" lang="ja-JP" altLang="en-US"/>
          </a:p>
        </p:txBody>
      </p:sp>
    </p:spTree>
    <p:extLst>
      <p:ext uri="{BB962C8B-B14F-4D97-AF65-F5344CB8AC3E}">
        <p14:creationId xmlns:p14="http://schemas.microsoft.com/office/powerpoint/2010/main" val="3611926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F24C64A4-F594-4E6A-92FA-2F7C0F124A15}" type="datetimeFigureOut">
              <a:rPr kumimoji="1" lang="ja-JP" altLang="en-US" smtClean="0"/>
              <a:t>2018/3/5</a:t>
            </a:fld>
            <a:endParaRPr kumimoji="1" lang="ja-JP" alt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8EDA9D02-1C92-4EFC-ABCC-D753BE155E76}" type="slidenum">
              <a:rPr kumimoji="1" lang="ja-JP" altLang="en-US" smtClean="0"/>
              <a:t>‹#›</a:t>
            </a:fld>
            <a:endParaRPr kumimoji="1" lang="ja-JP" altLang="en-US"/>
          </a:p>
        </p:txBody>
      </p:sp>
    </p:spTree>
    <p:extLst>
      <p:ext uri="{BB962C8B-B14F-4D97-AF65-F5344CB8AC3E}">
        <p14:creationId xmlns:p14="http://schemas.microsoft.com/office/powerpoint/2010/main" val="2245726241"/>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 id="2147483890" r:id="rId12"/>
    <p:sldLayoutId id="2147483891" r:id="rId13"/>
    <p:sldLayoutId id="2147483892" r:id="rId14"/>
    <p:sldLayoutId id="2147483893" r:id="rId15"/>
    <p:sldLayoutId id="2147483894" r:id="rId16"/>
  </p:sldLayoutIdLst>
  <p:txStyles>
    <p:title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6.xml"/><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6.xml"/><Relationship Id="rId4" Type="http://schemas.openxmlformats.org/officeDocument/2006/relationships/image" Target="../media/image3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g"/><Relationship Id="rId7" Type="http://schemas.openxmlformats.org/officeDocument/2006/relationships/image" Target="../media/image40.jpg"/><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39.jpg"/><Relationship Id="rId5" Type="http://schemas.openxmlformats.org/officeDocument/2006/relationships/image" Target="../media/image38.jpg"/><Relationship Id="rId10" Type="http://schemas.openxmlformats.org/officeDocument/2006/relationships/image" Target="../media/image43.jpg"/><Relationship Id="rId4" Type="http://schemas.openxmlformats.org/officeDocument/2006/relationships/image" Target="../media/image37.jpg"/><Relationship Id="rId9" Type="http://schemas.openxmlformats.org/officeDocument/2006/relationships/image" Target="../media/image42.jpg"/></Relationships>
</file>

<file path=ppt/slides/_rels/slide2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6.xml"/><Relationship Id="rId6" Type="http://schemas.openxmlformats.org/officeDocument/2006/relationships/image" Target="../media/image50.jpg"/><Relationship Id="rId5" Type="http://schemas.openxmlformats.org/officeDocument/2006/relationships/image" Target="../media/image49.jpg"/><Relationship Id="rId4" Type="http://schemas.openxmlformats.org/officeDocument/2006/relationships/image" Target="../media/image48.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1.jpeg"/><Relationship Id="rId1" Type="http://schemas.openxmlformats.org/officeDocument/2006/relationships/slideLayout" Target="../slideLayouts/slideLayout6.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3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1.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6.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61.jpg"/><Relationship Id="rId1" Type="http://schemas.openxmlformats.org/officeDocument/2006/relationships/slideLayout" Target="../slideLayouts/slideLayout6.xml"/><Relationship Id="rId5" Type="http://schemas.openxmlformats.org/officeDocument/2006/relationships/image" Target="../media/image64.jpg"/><Relationship Id="rId4" Type="http://schemas.openxmlformats.org/officeDocument/2006/relationships/image" Target="../media/image63.jpg"/></Relationships>
</file>

<file path=ppt/slides/_rels/slide37.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image" Target="../media/image65.jpg"/><Relationship Id="rId1" Type="http://schemas.openxmlformats.org/officeDocument/2006/relationships/slideLayout" Target="../slideLayouts/slideLayout6.xml"/><Relationship Id="rId5" Type="http://schemas.openxmlformats.org/officeDocument/2006/relationships/image" Target="../media/image68.jpg"/><Relationship Id="rId4" Type="http://schemas.openxmlformats.org/officeDocument/2006/relationships/image" Target="../media/image67.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69.jpg"/><Relationship Id="rId1" Type="http://schemas.openxmlformats.org/officeDocument/2006/relationships/slideLayout" Target="../slideLayouts/slideLayout7.xml"/><Relationship Id="rId5" Type="http://schemas.openxmlformats.org/officeDocument/2006/relationships/image" Target="../media/image72.jpg"/><Relationship Id="rId4" Type="http://schemas.openxmlformats.org/officeDocument/2006/relationships/image" Target="../media/image71.jpg"/></Relationships>
</file>

<file path=ppt/slides/_rels/slide41.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74.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76.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7.xml"/><Relationship Id="rId5" Type="http://schemas.openxmlformats.org/officeDocument/2006/relationships/image" Target="../media/image80.jpeg"/><Relationship Id="rId4" Type="http://schemas.openxmlformats.org/officeDocument/2006/relationships/image" Target="../media/image79.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82.jpg"/><Relationship Id="rId2" Type="http://schemas.openxmlformats.org/officeDocument/2006/relationships/image" Target="../media/image81.jpg"/><Relationship Id="rId1" Type="http://schemas.openxmlformats.org/officeDocument/2006/relationships/slideLayout" Target="../slideLayouts/slideLayout6.xml"/><Relationship Id="rId5" Type="http://schemas.openxmlformats.org/officeDocument/2006/relationships/image" Target="../media/image84.JPG"/><Relationship Id="rId4" Type="http://schemas.openxmlformats.org/officeDocument/2006/relationships/image" Target="../media/image83.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86.jpg"/><Relationship Id="rId2" Type="http://schemas.openxmlformats.org/officeDocument/2006/relationships/image" Target="../media/image85.jpg"/><Relationship Id="rId1" Type="http://schemas.openxmlformats.org/officeDocument/2006/relationships/slideLayout" Target="../slideLayouts/slideLayout6.xml"/><Relationship Id="rId4" Type="http://schemas.openxmlformats.org/officeDocument/2006/relationships/image" Target="../media/image87.jpg"/></Relationships>
</file>

<file path=ppt/slides/_rels/slide55.xml.rels><?xml version="1.0" encoding="UTF-8" standalone="yes"?>
<Relationships xmlns="http://schemas.openxmlformats.org/package/2006/relationships"><Relationship Id="rId8" Type="http://schemas.openxmlformats.org/officeDocument/2006/relationships/image" Target="../media/image93.jpg"/><Relationship Id="rId3" Type="http://schemas.openxmlformats.org/officeDocument/2006/relationships/image" Target="../media/image88.jpg"/><Relationship Id="rId7" Type="http://schemas.openxmlformats.org/officeDocument/2006/relationships/image" Target="../media/image92.jp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91.jpg"/><Relationship Id="rId5" Type="http://schemas.openxmlformats.org/officeDocument/2006/relationships/image" Target="../media/image90.jpg"/><Relationship Id="rId10" Type="http://schemas.openxmlformats.org/officeDocument/2006/relationships/image" Target="../media/image95.jpg"/><Relationship Id="rId4" Type="http://schemas.openxmlformats.org/officeDocument/2006/relationships/image" Target="../media/image89.jpg"/><Relationship Id="rId9" Type="http://schemas.openxmlformats.org/officeDocument/2006/relationships/image" Target="../media/image94.jpg"/></Relationships>
</file>

<file path=ppt/slides/_rels/slide56.xml.rels><?xml version="1.0" encoding="UTF-8" standalone="yes"?>
<Relationships xmlns="http://schemas.openxmlformats.org/package/2006/relationships"><Relationship Id="rId8" Type="http://schemas.openxmlformats.org/officeDocument/2006/relationships/image" Target="../media/image101.jpeg"/><Relationship Id="rId13" Type="http://schemas.openxmlformats.org/officeDocument/2006/relationships/image" Target="../media/image106.jpeg"/><Relationship Id="rId3" Type="http://schemas.openxmlformats.org/officeDocument/2006/relationships/image" Target="../media/image96.jpeg"/><Relationship Id="rId7" Type="http://schemas.openxmlformats.org/officeDocument/2006/relationships/image" Target="../media/image100.jpeg"/><Relationship Id="rId12" Type="http://schemas.openxmlformats.org/officeDocument/2006/relationships/image" Target="../media/image105.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99.jpeg"/><Relationship Id="rId11" Type="http://schemas.openxmlformats.org/officeDocument/2006/relationships/image" Target="../media/image104.jpeg"/><Relationship Id="rId5" Type="http://schemas.openxmlformats.org/officeDocument/2006/relationships/image" Target="../media/image98.jpeg"/><Relationship Id="rId10" Type="http://schemas.openxmlformats.org/officeDocument/2006/relationships/image" Target="../media/image103.jpeg"/><Relationship Id="rId4" Type="http://schemas.openxmlformats.org/officeDocument/2006/relationships/image" Target="../media/image97.jpeg"/><Relationship Id="rId9" Type="http://schemas.openxmlformats.org/officeDocument/2006/relationships/image" Target="../media/image102.jpeg"/><Relationship Id="rId14" Type="http://schemas.openxmlformats.org/officeDocument/2006/relationships/image" Target="../media/image107.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image" Target="../media/image114.jpeg"/><Relationship Id="rId3" Type="http://schemas.openxmlformats.org/officeDocument/2006/relationships/image" Target="../media/image109.jpg"/><Relationship Id="rId7" Type="http://schemas.openxmlformats.org/officeDocument/2006/relationships/image" Target="../media/image113.jpeg"/><Relationship Id="rId2" Type="http://schemas.openxmlformats.org/officeDocument/2006/relationships/image" Target="../media/image108.jpg"/><Relationship Id="rId1" Type="http://schemas.openxmlformats.org/officeDocument/2006/relationships/slideLayout" Target="../slideLayouts/slideLayout6.xml"/><Relationship Id="rId6" Type="http://schemas.openxmlformats.org/officeDocument/2006/relationships/image" Target="../media/image112.jpeg"/><Relationship Id="rId5" Type="http://schemas.openxmlformats.org/officeDocument/2006/relationships/image" Target="../media/image111.jpeg"/><Relationship Id="rId10" Type="http://schemas.openxmlformats.org/officeDocument/2006/relationships/image" Target="../media/image116.jpeg"/><Relationship Id="rId4" Type="http://schemas.openxmlformats.org/officeDocument/2006/relationships/image" Target="../media/image110.jpg"/><Relationship Id="rId9" Type="http://schemas.openxmlformats.org/officeDocument/2006/relationships/image" Target="../media/image115.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6.xml"/><Relationship Id="rId5" Type="http://schemas.openxmlformats.org/officeDocument/2006/relationships/image" Target="../media/image9.jpeg"/><Relationship Id="rId4" Type="http://schemas.openxmlformats.org/officeDocument/2006/relationships/image" Target="../media/image8.jpeg"/></Relationships>
</file>

<file path=ppt/slides/_rels/slide60.xml.rels><?xml version="1.0" encoding="UTF-8" standalone="yes"?>
<Relationships xmlns="http://schemas.openxmlformats.org/package/2006/relationships"><Relationship Id="rId3" Type="http://schemas.openxmlformats.org/officeDocument/2006/relationships/image" Target="../media/image117.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18.jpeg"/><Relationship Id="rId4" Type="http://schemas.openxmlformats.org/officeDocument/2006/relationships/image" Target="../media/image6.png"/></Relationships>
</file>

<file path=ppt/slides/_rels/slide61.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20.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ctrTitle"/>
          </p:nvPr>
        </p:nvSpPr>
        <p:spPr>
          <a:xfrm>
            <a:off x="1844980" y="1180475"/>
            <a:ext cx="6600451" cy="2262781"/>
          </a:xfrm>
        </p:spPr>
        <p:txBody>
          <a:bodyPr>
            <a:normAutofit/>
          </a:bodyPr>
          <a:lstStyle/>
          <a:p>
            <a:pPr algn="ctr"/>
            <a:r>
              <a:rPr kumimoji="1" lang="ja-JP" altLang="en-US" dirty="0"/>
              <a:t>外傷・熱傷の</a:t>
            </a:r>
            <a:br>
              <a:rPr kumimoji="1" lang="en-US" altLang="ja-JP" dirty="0"/>
            </a:br>
            <a:r>
              <a:rPr kumimoji="1" lang="ja-JP" altLang="en-US" dirty="0"/>
              <a:t>湿潤治療</a:t>
            </a:r>
          </a:p>
        </p:txBody>
      </p:sp>
      <p:sp>
        <p:nvSpPr>
          <p:cNvPr id="7" name="サブタイトル 6"/>
          <p:cNvSpPr>
            <a:spLocks noGrp="1"/>
          </p:cNvSpPr>
          <p:nvPr>
            <p:ph type="subTitle" idx="1"/>
          </p:nvPr>
        </p:nvSpPr>
        <p:spPr>
          <a:xfrm>
            <a:off x="1424067" y="4077326"/>
            <a:ext cx="7111306" cy="2083632"/>
          </a:xfrm>
        </p:spPr>
        <p:txBody>
          <a:bodyPr>
            <a:normAutofit fontScale="62500" lnSpcReduction="20000"/>
          </a:bodyPr>
          <a:lstStyle/>
          <a:p>
            <a:pPr algn="ctr"/>
            <a:r>
              <a:rPr lang="ja-JP" altLang="en-US" sz="5100" dirty="0"/>
              <a:t>なつい キズとやけどのクリニック</a:t>
            </a:r>
            <a:br>
              <a:rPr kumimoji="1" lang="en-US" altLang="ja-JP" sz="5100" dirty="0"/>
            </a:br>
            <a:br>
              <a:rPr kumimoji="1" lang="en-US" altLang="ja-JP" sz="5100" dirty="0"/>
            </a:br>
            <a:r>
              <a:rPr kumimoji="1" lang="ja-JP" altLang="en-US" sz="5100" dirty="0"/>
              <a:t>夏井 睦</a:t>
            </a:r>
            <a:br>
              <a:rPr kumimoji="1" lang="en-US" altLang="ja-JP" sz="4000" dirty="0"/>
            </a:br>
            <a:r>
              <a:rPr kumimoji="1" lang="ja-JP" altLang="en-US" sz="3800" dirty="0"/>
              <a:t>（なつい　まこと）</a:t>
            </a:r>
          </a:p>
        </p:txBody>
      </p:sp>
    </p:spTree>
    <p:extLst>
      <p:ext uri="{BB962C8B-B14F-4D97-AF65-F5344CB8AC3E}">
        <p14:creationId xmlns:p14="http://schemas.microsoft.com/office/powerpoint/2010/main" val="1455153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この傷を消毒すると・・・</a:t>
            </a:r>
          </a:p>
        </p:txBody>
      </p:sp>
      <p:sp>
        <p:nvSpPr>
          <p:cNvPr id="3" name="コンテンツ プレースホルダー 2"/>
          <p:cNvSpPr>
            <a:spLocks noGrp="1"/>
          </p:cNvSpPr>
          <p:nvPr>
            <p:ph idx="1"/>
          </p:nvPr>
        </p:nvSpPr>
        <p:spPr>
          <a:xfrm>
            <a:off x="3548630" y="1905000"/>
            <a:ext cx="4928916" cy="2428009"/>
          </a:xfrm>
        </p:spPr>
        <p:txBody>
          <a:bodyPr>
            <a:normAutofit/>
          </a:bodyPr>
          <a:lstStyle/>
          <a:p>
            <a:r>
              <a:rPr lang="ja-JP" altLang="en-US" sz="2000" dirty="0"/>
              <a:t>消毒薬は細胞膜を破壊し，細胞を破壊する薬剤。</a:t>
            </a:r>
            <a:endParaRPr lang="en-US" altLang="ja-JP" sz="2000" dirty="0"/>
          </a:p>
          <a:p>
            <a:r>
              <a:rPr lang="ja-JP" altLang="en-US" sz="2000" dirty="0"/>
              <a:t>イソジン</a:t>
            </a:r>
            <a:r>
              <a:rPr lang="en-US" altLang="ja-JP" sz="2000" baseline="30000" dirty="0"/>
              <a:t>®</a:t>
            </a:r>
            <a:r>
              <a:rPr lang="ja-JP" altLang="en-US" sz="2000" dirty="0"/>
              <a:t>には「台所用洗剤」より強力な合成界面活性剤が含まれている。</a:t>
            </a:r>
            <a:endParaRPr lang="en-US" altLang="ja-JP" sz="2000" dirty="0"/>
          </a:p>
          <a:p>
            <a:r>
              <a:rPr kumimoji="1" lang="ja-JP" altLang="en-US" sz="2000" dirty="0"/>
              <a:t>だから，傷を消毒すると痛いし，</a:t>
            </a:r>
            <a:r>
              <a:rPr lang="ja-JP" altLang="en-US" sz="2000" dirty="0"/>
              <a:t>傷が深くなる。</a:t>
            </a:r>
            <a:endParaRPr lang="en-US" altLang="ja-JP" sz="2000" dirty="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9298" y="1636877"/>
            <a:ext cx="1959109" cy="4340903"/>
          </a:xfrm>
          <a:prstGeom prst="rect">
            <a:avLst/>
          </a:prstGeom>
        </p:spPr>
      </p:pic>
      <p:sp>
        <p:nvSpPr>
          <p:cNvPr id="5" name="テキスト ボックス 4"/>
          <p:cNvSpPr txBox="1"/>
          <p:nvPr/>
        </p:nvSpPr>
        <p:spPr>
          <a:xfrm>
            <a:off x="3548630" y="4619673"/>
            <a:ext cx="5164282" cy="1077218"/>
          </a:xfrm>
          <a:prstGeom prst="rect">
            <a:avLst/>
          </a:prstGeom>
          <a:noFill/>
          <a:ln w="38100">
            <a:solidFill>
              <a:srgbClr val="FF0000"/>
            </a:solidFill>
          </a:ln>
        </p:spPr>
        <p:txBody>
          <a:bodyPr wrap="square" rtlCol="0">
            <a:spAutoFit/>
          </a:bodyPr>
          <a:lstStyle/>
          <a:p>
            <a:pPr algn="ctr"/>
            <a:r>
              <a:rPr lang="ja-JP" altLang="en-US" sz="3200" dirty="0">
                <a:solidFill>
                  <a:srgbClr val="FF0000"/>
                </a:solidFill>
              </a:rPr>
              <a:t>傷を消毒する医者は</a:t>
            </a:r>
            <a:br>
              <a:rPr lang="en-US" altLang="ja-JP" sz="3200" dirty="0">
                <a:solidFill>
                  <a:srgbClr val="FF0000"/>
                </a:solidFill>
              </a:rPr>
            </a:br>
            <a:r>
              <a:rPr lang="en-US" altLang="ja-JP" sz="3200" dirty="0">
                <a:solidFill>
                  <a:srgbClr val="FF0000"/>
                </a:solidFill>
              </a:rPr>
              <a:t>19</a:t>
            </a:r>
            <a:r>
              <a:rPr lang="ja-JP" altLang="en-US" sz="3200" dirty="0">
                <a:solidFill>
                  <a:srgbClr val="FF0000"/>
                </a:solidFill>
              </a:rPr>
              <a:t>世紀生まれの医者か？</a:t>
            </a:r>
          </a:p>
        </p:txBody>
      </p:sp>
    </p:spTree>
    <p:extLst>
      <p:ext uri="{BB962C8B-B14F-4D97-AF65-F5344CB8AC3E}">
        <p14:creationId xmlns:p14="http://schemas.microsoft.com/office/powerpoint/2010/main" val="2081121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この傷を石鹸で洗うと・・・</a:t>
            </a:r>
          </a:p>
        </p:txBody>
      </p:sp>
      <p:sp>
        <p:nvSpPr>
          <p:cNvPr id="3" name="コンテンツ プレースホルダー 2"/>
          <p:cNvSpPr>
            <a:spLocks noGrp="1"/>
          </p:cNvSpPr>
          <p:nvPr>
            <p:ph idx="1"/>
          </p:nvPr>
        </p:nvSpPr>
        <p:spPr>
          <a:xfrm>
            <a:off x="3379630" y="1636876"/>
            <a:ext cx="5074227" cy="4825515"/>
          </a:xfrm>
        </p:spPr>
        <p:txBody>
          <a:bodyPr>
            <a:normAutofit/>
          </a:bodyPr>
          <a:lstStyle/>
          <a:p>
            <a:r>
              <a:rPr kumimoji="1" lang="ja-JP" altLang="en-US" sz="2000" dirty="0"/>
              <a:t>猛烈に痛い！</a:t>
            </a:r>
            <a:endParaRPr kumimoji="1" lang="en-US" altLang="ja-JP" sz="2000" dirty="0"/>
          </a:p>
          <a:p>
            <a:r>
              <a:rPr kumimoji="1" lang="ja-JP" altLang="en-US" sz="2000" dirty="0"/>
              <a:t>［ボディーソープ</a:t>
            </a:r>
            <a:r>
              <a:rPr lang="ja-JP" altLang="en-US" sz="2000" dirty="0"/>
              <a:t>，ベビーソープ］＝［合成</a:t>
            </a:r>
            <a:r>
              <a:rPr kumimoji="1" lang="ja-JP" altLang="en-US" sz="2000" dirty="0"/>
              <a:t>界面活性剤</a:t>
            </a:r>
            <a:r>
              <a:rPr lang="ja-JP" altLang="en-US" sz="2000" dirty="0"/>
              <a:t>］＝［</a:t>
            </a:r>
            <a:r>
              <a:rPr kumimoji="1" lang="ja-JP" altLang="en-US" sz="2000" dirty="0"/>
              <a:t>台所の洗剤</a:t>
            </a:r>
            <a:r>
              <a:rPr lang="ja-JP" altLang="en-US" sz="2000" dirty="0"/>
              <a:t>］</a:t>
            </a:r>
            <a:endParaRPr kumimoji="1" lang="en-US" altLang="ja-JP" sz="2000" dirty="0"/>
          </a:p>
          <a:p>
            <a:r>
              <a:rPr lang="ja-JP" altLang="en-US" sz="2000" dirty="0"/>
              <a:t>台所の洗剤で傷を洗うと猛烈に痛い。</a:t>
            </a:r>
            <a:endParaRPr kumimoji="1" lang="en-US" altLang="ja-JP" sz="2000" dirty="0"/>
          </a:p>
          <a:p>
            <a:r>
              <a:rPr lang="ja-JP" altLang="en-US" sz="2000" dirty="0"/>
              <a:t>弱酸性ボディソープも合成界面活性剤</a:t>
            </a:r>
            <a:endParaRPr lang="en-US" altLang="ja-JP" sz="2000" dirty="0"/>
          </a:p>
          <a:p>
            <a:r>
              <a:rPr lang="ja-JP" altLang="en-US" sz="2000" dirty="0"/>
              <a:t>水（ぬるま湯）が最も安全で痛くない。</a:t>
            </a:r>
            <a:endParaRPr lang="en-US" altLang="ja-JP" sz="2000" dirty="0"/>
          </a:p>
          <a:p>
            <a:r>
              <a:rPr kumimoji="1" lang="ja-JP" altLang="en-US" sz="2000" dirty="0"/>
              <a:t>石鹸で洗っていい傷は「油まみれの傷」だけ</a:t>
            </a:r>
            <a:r>
              <a:rPr kumimoji="1" lang="ja-JP" altLang="en-US" dirty="0"/>
              <a:t>（・・・そんなのあるか？）</a:t>
            </a:r>
            <a:r>
              <a:rPr kumimoji="1" lang="ja-JP" altLang="en-US" sz="2000" dirty="0"/>
              <a:t>。</a:t>
            </a:r>
            <a:endParaRPr kumimoji="1" lang="en-US" altLang="ja-JP" sz="2000" dirty="0"/>
          </a:p>
          <a:p>
            <a:pPr marL="0" indent="0">
              <a:buNone/>
            </a:pPr>
            <a:endParaRPr kumimoji="1" lang="ja-JP" altLang="en-US" sz="2000" dirty="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9298" y="1636877"/>
            <a:ext cx="1959109" cy="4340903"/>
          </a:xfrm>
          <a:prstGeom prst="rect">
            <a:avLst/>
          </a:prstGeom>
        </p:spPr>
      </p:pic>
    </p:spTree>
    <p:extLst>
      <p:ext uri="{BB962C8B-B14F-4D97-AF65-F5344CB8AC3E}">
        <p14:creationId xmlns:p14="http://schemas.microsoft.com/office/powerpoint/2010/main" val="349964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45200" y="624110"/>
            <a:ext cx="6589200" cy="640889"/>
          </a:xfrm>
        </p:spPr>
        <p:txBody>
          <a:bodyPr/>
          <a:lstStyle/>
          <a:p>
            <a:r>
              <a:rPr kumimoji="1" lang="ja-JP" altLang="en-US" dirty="0"/>
              <a:t>湿潤</a:t>
            </a:r>
            <a:r>
              <a:rPr kumimoji="1" lang="ja-JP" altLang="en-US" sz="2400" dirty="0"/>
              <a:t>（しつじゅん）</a:t>
            </a:r>
            <a:r>
              <a:rPr kumimoji="1" lang="ja-JP" altLang="en-US" dirty="0"/>
              <a:t>治療とは</a:t>
            </a:r>
          </a:p>
        </p:txBody>
      </p:sp>
      <p:sp>
        <p:nvSpPr>
          <p:cNvPr id="3" name="フローチャート: 代替処理 2"/>
          <p:cNvSpPr/>
          <p:nvPr/>
        </p:nvSpPr>
        <p:spPr>
          <a:xfrm>
            <a:off x="3444586" y="1766167"/>
            <a:ext cx="2499013" cy="119181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ja-JP" altLang="en-US" sz="3200" dirty="0"/>
              <a:t>傷を</a:t>
            </a:r>
            <a:br>
              <a:rPr lang="en-US" altLang="ja-JP" sz="3200" dirty="0"/>
            </a:br>
            <a:r>
              <a:rPr kumimoji="1" lang="ja-JP" altLang="en-US" sz="3200" dirty="0"/>
              <a:t>消毒しない</a:t>
            </a:r>
          </a:p>
        </p:txBody>
      </p:sp>
      <p:sp>
        <p:nvSpPr>
          <p:cNvPr id="4" name="フローチャート: 代替処理 3"/>
          <p:cNvSpPr/>
          <p:nvPr/>
        </p:nvSpPr>
        <p:spPr>
          <a:xfrm>
            <a:off x="2089380" y="3788949"/>
            <a:ext cx="2467034" cy="119181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sz="3200" dirty="0"/>
              <a:t>傷は</a:t>
            </a:r>
            <a:br>
              <a:rPr kumimoji="1" lang="en-US" altLang="ja-JP" sz="3200" dirty="0"/>
            </a:br>
            <a:r>
              <a:rPr kumimoji="1" lang="ja-JP" altLang="en-US" sz="3200" dirty="0"/>
              <a:t>乾かさない</a:t>
            </a:r>
          </a:p>
        </p:txBody>
      </p:sp>
      <p:sp>
        <p:nvSpPr>
          <p:cNvPr id="5" name="フローチャート: 代替処理 4"/>
          <p:cNvSpPr/>
          <p:nvPr/>
        </p:nvSpPr>
        <p:spPr>
          <a:xfrm>
            <a:off x="5887256" y="3788949"/>
            <a:ext cx="2529379" cy="119181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sz="3200" dirty="0"/>
              <a:t>組織破壊薬を使わない</a:t>
            </a:r>
          </a:p>
        </p:txBody>
      </p:sp>
      <p:sp>
        <p:nvSpPr>
          <p:cNvPr id="6" name="吹き出し: 角を丸めた四角形 5"/>
          <p:cNvSpPr/>
          <p:nvPr/>
        </p:nvSpPr>
        <p:spPr>
          <a:xfrm>
            <a:off x="6515100" y="1419334"/>
            <a:ext cx="1776845" cy="1021556"/>
          </a:xfrm>
          <a:prstGeom prst="wedgeRoundRectCallout">
            <a:avLst>
              <a:gd name="adj1" fmla="val -93640"/>
              <a:gd name="adj2" fmla="val 26899"/>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dirty="0">
                <a:solidFill>
                  <a:srgbClr val="FF0000"/>
                </a:solidFill>
              </a:rPr>
              <a:t>創面の細菌は水道水で</a:t>
            </a:r>
            <a:br>
              <a:rPr kumimoji="1" lang="en-US" altLang="ja-JP" dirty="0">
                <a:solidFill>
                  <a:srgbClr val="FF0000"/>
                </a:solidFill>
              </a:rPr>
            </a:br>
            <a:r>
              <a:rPr kumimoji="1" lang="ja-JP" altLang="en-US" dirty="0">
                <a:solidFill>
                  <a:srgbClr val="FF0000"/>
                </a:solidFill>
              </a:rPr>
              <a:t>洗い落とす</a:t>
            </a:r>
          </a:p>
        </p:txBody>
      </p:sp>
      <p:sp>
        <p:nvSpPr>
          <p:cNvPr id="7" name="吹き出し: 角を丸めた四角形 6"/>
          <p:cNvSpPr/>
          <p:nvPr/>
        </p:nvSpPr>
        <p:spPr>
          <a:xfrm>
            <a:off x="618259" y="3189886"/>
            <a:ext cx="1776845" cy="1021556"/>
          </a:xfrm>
          <a:prstGeom prst="wedgeRoundRectCallout">
            <a:avLst>
              <a:gd name="adj1" fmla="val 40278"/>
              <a:gd name="adj2" fmla="val 80809"/>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dirty="0">
                <a:solidFill>
                  <a:srgbClr val="FF0000"/>
                </a:solidFill>
              </a:rPr>
              <a:t>通気性のないもので</a:t>
            </a:r>
            <a:br>
              <a:rPr kumimoji="1" lang="en-US" altLang="ja-JP" dirty="0">
                <a:solidFill>
                  <a:srgbClr val="FF0000"/>
                </a:solidFill>
              </a:rPr>
            </a:br>
            <a:r>
              <a:rPr kumimoji="1" lang="ja-JP" altLang="en-US" dirty="0">
                <a:solidFill>
                  <a:srgbClr val="FF0000"/>
                </a:solidFill>
              </a:rPr>
              <a:t>傷を覆う</a:t>
            </a:r>
          </a:p>
        </p:txBody>
      </p:sp>
      <p:sp>
        <p:nvSpPr>
          <p:cNvPr id="8" name="吹き出し: 角を丸めた四角形 7"/>
          <p:cNvSpPr/>
          <p:nvPr/>
        </p:nvSpPr>
        <p:spPr>
          <a:xfrm>
            <a:off x="1272885" y="2095965"/>
            <a:ext cx="1776845" cy="715089"/>
          </a:xfrm>
          <a:prstGeom prst="wedgeRoundRectCallout">
            <a:avLst>
              <a:gd name="adj1" fmla="val -45394"/>
              <a:gd name="adj2" fmla="val 107401"/>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dirty="0">
                <a:solidFill>
                  <a:srgbClr val="FF0000"/>
                </a:solidFill>
              </a:rPr>
              <a:t>創傷被覆材</a:t>
            </a:r>
            <a:br>
              <a:rPr kumimoji="1" lang="en-US" altLang="ja-JP" dirty="0">
                <a:solidFill>
                  <a:srgbClr val="FF0000"/>
                </a:solidFill>
              </a:rPr>
            </a:br>
            <a:r>
              <a:rPr kumimoji="1" lang="ja-JP" altLang="en-US" dirty="0">
                <a:solidFill>
                  <a:srgbClr val="FF0000"/>
                </a:solidFill>
              </a:rPr>
              <a:t>などで覆う</a:t>
            </a:r>
          </a:p>
        </p:txBody>
      </p:sp>
      <p:sp>
        <p:nvSpPr>
          <p:cNvPr id="9" name="吹き出し: 角を丸めた四角形 8"/>
          <p:cNvSpPr/>
          <p:nvPr/>
        </p:nvSpPr>
        <p:spPr>
          <a:xfrm>
            <a:off x="3834245" y="5322342"/>
            <a:ext cx="2145722" cy="715089"/>
          </a:xfrm>
          <a:prstGeom prst="wedgeRoundRectCallout">
            <a:avLst>
              <a:gd name="adj1" fmla="val 57511"/>
              <a:gd name="adj2" fmla="val -203561"/>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dirty="0">
                <a:solidFill>
                  <a:srgbClr val="FF0000"/>
                </a:solidFill>
              </a:rPr>
              <a:t>消毒薬含有薬剤</a:t>
            </a:r>
            <a:br>
              <a:rPr kumimoji="1" lang="en-US" altLang="ja-JP" dirty="0">
                <a:solidFill>
                  <a:srgbClr val="FF0000"/>
                </a:solidFill>
              </a:rPr>
            </a:br>
            <a:r>
              <a:rPr lang="ja-JP" altLang="en-US" dirty="0">
                <a:solidFill>
                  <a:srgbClr val="FF0000"/>
                </a:solidFill>
              </a:rPr>
              <a:t>合成界面活性剤</a:t>
            </a:r>
            <a:endParaRPr kumimoji="1" lang="ja-JP" altLang="en-US" dirty="0">
              <a:solidFill>
                <a:srgbClr val="FF0000"/>
              </a:solidFill>
            </a:endParaRPr>
          </a:p>
        </p:txBody>
      </p:sp>
      <p:sp>
        <p:nvSpPr>
          <p:cNvPr id="10" name="吹き出し: 角を丸めた四角形 9"/>
          <p:cNvSpPr/>
          <p:nvPr/>
        </p:nvSpPr>
        <p:spPr>
          <a:xfrm>
            <a:off x="6466610" y="5526653"/>
            <a:ext cx="2145722" cy="715089"/>
          </a:xfrm>
          <a:prstGeom prst="wedgeRoundRectCallout">
            <a:avLst>
              <a:gd name="adj1" fmla="val -86072"/>
              <a:gd name="adj2" fmla="val -51350"/>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dirty="0">
                <a:solidFill>
                  <a:srgbClr val="FF0000"/>
                </a:solidFill>
              </a:rPr>
              <a:t>消毒薬すべて</a:t>
            </a:r>
            <a:br>
              <a:rPr kumimoji="1" lang="en-US" altLang="ja-JP" dirty="0">
                <a:solidFill>
                  <a:srgbClr val="FF0000"/>
                </a:solidFill>
              </a:rPr>
            </a:br>
            <a:r>
              <a:rPr kumimoji="1" lang="ja-JP" altLang="en-US" dirty="0">
                <a:solidFill>
                  <a:srgbClr val="FF0000"/>
                </a:solidFill>
              </a:rPr>
              <a:t>消毒薬含有軟膏</a:t>
            </a:r>
          </a:p>
        </p:txBody>
      </p:sp>
      <p:sp>
        <p:nvSpPr>
          <p:cNvPr id="11" name="吹き出し: 角を丸めた四角形 10"/>
          <p:cNvSpPr/>
          <p:nvPr/>
        </p:nvSpPr>
        <p:spPr>
          <a:xfrm>
            <a:off x="1506681" y="5857474"/>
            <a:ext cx="2145722" cy="715089"/>
          </a:xfrm>
          <a:prstGeom prst="wedgeRoundRectCallout">
            <a:avLst>
              <a:gd name="adj1" fmla="val 69618"/>
              <a:gd name="adj2" fmla="val -50987"/>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dirty="0">
                <a:solidFill>
                  <a:srgbClr val="FF0000"/>
                </a:solidFill>
              </a:rPr>
              <a:t>ボディーソープ</a:t>
            </a:r>
            <a:br>
              <a:rPr kumimoji="1" lang="en-US" altLang="ja-JP" dirty="0">
                <a:solidFill>
                  <a:srgbClr val="FF0000"/>
                </a:solidFill>
              </a:rPr>
            </a:br>
            <a:r>
              <a:rPr kumimoji="1" lang="ja-JP" altLang="en-US" dirty="0">
                <a:solidFill>
                  <a:srgbClr val="FF0000"/>
                </a:solidFill>
              </a:rPr>
              <a:t>クリーム製剤</a:t>
            </a:r>
          </a:p>
        </p:txBody>
      </p:sp>
    </p:spTree>
    <p:extLst>
      <p:ext uri="{BB962C8B-B14F-4D97-AF65-F5344CB8AC3E}">
        <p14:creationId xmlns:p14="http://schemas.microsoft.com/office/powerpoint/2010/main" val="287350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arn(inVertical)">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arn(inVertical)">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53408" y="2406210"/>
            <a:ext cx="6591985" cy="1468800"/>
          </a:xfrm>
        </p:spPr>
        <p:txBody>
          <a:bodyPr/>
          <a:lstStyle/>
          <a:p>
            <a:r>
              <a:rPr kumimoji="1" lang="ja-JP" altLang="en-US" dirty="0"/>
              <a:t>治療材料（創傷被覆材）</a:t>
            </a:r>
          </a:p>
        </p:txBody>
      </p:sp>
      <p:sp>
        <p:nvSpPr>
          <p:cNvPr id="3" name="テキスト プレースホルダー 2"/>
          <p:cNvSpPr>
            <a:spLocks noGrp="1"/>
          </p:cNvSpPr>
          <p:nvPr>
            <p:ph type="body" idx="1"/>
          </p:nvPr>
        </p:nvSpPr>
        <p:spPr>
          <a:xfrm>
            <a:off x="1942415" y="3818291"/>
            <a:ext cx="6591985" cy="860400"/>
          </a:xfrm>
        </p:spPr>
        <p:txBody>
          <a:bodyPr/>
          <a:lstStyle/>
          <a:p>
            <a:endParaRPr kumimoji="1" lang="ja-JP" altLang="en-US" dirty="0"/>
          </a:p>
        </p:txBody>
      </p:sp>
    </p:spTree>
    <p:extLst>
      <p:ext uri="{BB962C8B-B14F-4D97-AF65-F5344CB8AC3E}">
        <p14:creationId xmlns:p14="http://schemas.microsoft.com/office/powerpoint/2010/main" val="2609116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ハイドロコロイド被覆材</a:t>
            </a:r>
          </a:p>
        </p:txBody>
      </p:sp>
      <p:sp>
        <p:nvSpPr>
          <p:cNvPr id="7" name="コンテンツ プレースホルダー 6"/>
          <p:cNvSpPr>
            <a:spLocks noGrp="1"/>
          </p:cNvSpPr>
          <p:nvPr>
            <p:ph idx="1"/>
          </p:nvPr>
        </p:nvSpPr>
        <p:spPr>
          <a:xfrm>
            <a:off x="1551181" y="4429692"/>
            <a:ext cx="6696075" cy="2026374"/>
          </a:xfrm>
        </p:spPr>
        <p:txBody>
          <a:bodyPr>
            <a:normAutofit/>
          </a:bodyPr>
          <a:lstStyle/>
          <a:p>
            <a:r>
              <a:rPr lang="ja-JP" altLang="en-US" sz="2000" dirty="0"/>
              <a:t>浅い傷に最適。浸出液の多い傷には不向き。</a:t>
            </a:r>
            <a:endParaRPr lang="en-US" altLang="ja-JP" sz="2000" dirty="0"/>
          </a:p>
          <a:p>
            <a:r>
              <a:rPr lang="ja-JP" altLang="en-US" sz="2000" dirty="0"/>
              <a:t>感染創には使ってはいけない。</a:t>
            </a:r>
            <a:endParaRPr lang="en-US" altLang="ja-JP" sz="2000" dirty="0"/>
          </a:p>
          <a:p>
            <a:r>
              <a:rPr lang="ja-JP" altLang="en-US" sz="2000" dirty="0"/>
              <a:t>目立たないので露出部の傷に最適。</a:t>
            </a:r>
            <a:endParaRPr lang="en-US" altLang="ja-JP" sz="2000" dirty="0"/>
          </a:p>
          <a:p>
            <a:r>
              <a:rPr lang="ja-JP" altLang="en-US" sz="2000" dirty="0"/>
              <a:t>「</a:t>
            </a:r>
            <a:r>
              <a:rPr lang="en-US" altLang="ja-JP" sz="2000" dirty="0"/>
              <a:t>5</a:t>
            </a:r>
            <a:r>
              <a:rPr lang="ja-JP" altLang="en-US" sz="2000" dirty="0"/>
              <a:t>日間張りっぱなしで</a:t>
            </a:r>
            <a:r>
              <a:rPr lang="en-US" altLang="ja-JP" sz="2000" dirty="0"/>
              <a:t>OK</a:t>
            </a:r>
            <a:r>
              <a:rPr lang="ja-JP" altLang="en-US" sz="2000" dirty="0"/>
              <a:t>」としている市販品があるが，これは間違い。毎日交換しないとアセモができる。</a:t>
            </a:r>
            <a:endParaRPr kumimoji="1" lang="ja-JP" altLang="en-US" sz="2000" dirty="0"/>
          </a:p>
        </p:txBody>
      </p:sp>
      <p:pic>
        <p:nvPicPr>
          <p:cNvPr id="4" name="Picture 2" descr="C:\Users\nm\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8695" y="1264554"/>
            <a:ext cx="1975246" cy="3022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4189" y="1264555"/>
            <a:ext cx="4030178" cy="3022633"/>
          </a:xfrm>
          <a:prstGeom prst="rect">
            <a:avLst/>
          </a:prstGeom>
        </p:spPr>
      </p:pic>
    </p:spTree>
    <p:extLst>
      <p:ext uri="{BB962C8B-B14F-4D97-AF65-F5344CB8AC3E}">
        <p14:creationId xmlns:p14="http://schemas.microsoft.com/office/powerpoint/2010/main" val="2979539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40376" y="509810"/>
            <a:ext cx="6589199" cy="1280890"/>
          </a:xfrm>
        </p:spPr>
        <p:txBody>
          <a:bodyPr/>
          <a:lstStyle/>
          <a:p>
            <a:r>
              <a:rPr kumimoji="1" lang="ja-JP" altLang="en-US" dirty="0"/>
              <a:t>アルギン酸塩被覆材</a:t>
            </a:r>
          </a:p>
        </p:txBody>
      </p:sp>
      <p:sp>
        <p:nvSpPr>
          <p:cNvPr id="3" name="コンテンツ プレースホルダー 2"/>
          <p:cNvSpPr>
            <a:spLocks noGrp="1"/>
          </p:cNvSpPr>
          <p:nvPr>
            <p:ph idx="1"/>
          </p:nvPr>
        </p:nvSpPr>
        <p:spPr>
          <a:xfrm>
            <a:off x="1634008" y="4117884"/>
            <a:ext cx="7179749" cy="2153029"/>
          </a:xfrm>
        </p:spPr>
        <p:txBody>
          <a:bodyPr>
            <a:normAutofit/>
          </a:bodyPr>
          <a:lstStyle/>
          <a:p>
            <a:r>
              <a:rPr lang="ja-JP" altLang="en-US" sz="2000" dirty="0"/>
              <a:t>カルトスタット</a:t>
            </a:r>
            <a:r>
              <a:rPr lang="en-US" altLang="ja-JP" sz="2000" baseline="30000" dirty="0"/>
              <a:t>®</a:t>
            </a:r>
            <a:r>
              <a:rPr lang="ja-JP" altLang="en-US" sz="2000" baseline="30000" dirty="0" err="1"/>
              <a:t>，</a:t>
            </a:r>
            <a:r>
              <a:rPr lang="ja-JP" altLang="en-US" sz="2000" dirty="0"/>
              <a:t>ソーブサン</a:t>
            </a:r>
            <a:r>
              <a:rPr lang="en-US" altLang="ja-JP" sz="2000" baseline="30000" dirty="0"/>
              <a:t>®</a:t>
            </a:r>
            <a:r>
              <a:rPr lang="ja-JP" altLang="en-US" sz="2000" dirty="0"/>
              <a:t>など</a:t>
            </a:r>
            <a:endParaRPr lang="en-US" altLang="ja-JP" sz="2000" dirty="0"/>
          </a:p>
          <a:p>
            <a:r>
              <a:rPr kumimoji="1" lang="ja-JP" altLang="en-US" sz="2000" dirty="0"/>
              <a:t>強力な止血作用あり</a:t>
            </a:r>
            <a:r>
              <a:rPr kumimoji="1" lang="ja-JP" altLang="en-US" sz="1600" dirty="0"/>
              <a:t>（鼻出血が止まる）</a:t>
            </a:r>
            <a:endParaRPr kumimoji="1" lang="en-US" altLang="ja-JP" sz="1600" dirty="0"/>
          </a:p>
          <a:p>
            <a:r>
              <a:rPr lang="ja-JP" altLang="en-US" sz="2000" dirty="0"/>
              <a:t>フィルム材で密封する</a:t>
            </a:r>
            <a:endParaRPr lang="en-US" altLang="ja-JP" sz="2000" dirty="0"/>
          </a:p>
          <a:p>
            <a:r>
              <a:rPr kumimoji="1" lang="ja-JP" altLang="en-US" sz="2000" dirty="0"/>
              <a:t>皮膚穿破した乳がん，末期頭頸部がんの出血コントロールができる</a:t>
            </a:r>
          </a:p>
        </p:txBody>
      </p:sp>
      <p:pic>
        <p:nvPicPr>
          <p:cNvPr id="4" name="Picture 3" descr="C:\Users\nm\Desktop\無題.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4043" y="1435213"/>
            <a:ext cx="2009235" cy="2544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1700" y="1435213"/>
            <a:ext cx="2544505" cy="2544505"/>
          </a:xfrm>
          <a:prstGeom prst="rect">
            <a:avLst/>
          </a:prstGeom>
        </p:spPr>
      </p:pic>
    </p:spTree>
    <p:extLst>
      <p:ext uri="{BB962C8B-B14F-4D97-AF65-F5344CB8AC3E}">
        <p14:creationId xmlns:p14="http://schemas.microsoft.com/office/powerpoint/2010/main" val="1182496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プラスモイスト</a:t>
            </a:r>
            <a:r>
              <a:rPr lang="en-US" altLang="ja-JP" baseline="30000" dirty="0"/>
              <a:t>®</a:t>
            </a:r>
            <a:endParaRPr kumimoji="1" lang="ja-JP" altLang="en-US" dirty="0"/>
          </a:p>
        </p:txBody>
      </p:sp>
      <p:sp>
        <p:nvSpPr>
          <p:cNvPr id="3" name="コンテンツ プレースホルダー 2"/>
          <p:cNvSpPr>
            <a:spLocks noGrp="1"/>
          </p:cNvSpPr>
          <p:nvPr>
            <p:ph idx="1"/>
          </p:nvPr>
        </p:nvSpPr>
        <p:spPr>
          <a:xfrm>
            <a:off x="4981165" y="2307409"/>
            <a:ext cx="3404260" cy="2655846"/>
          </a:xfrm>
        </p:spPr>
        <p:txBody>
          <a:bodyPr>
            <a:noAutofit/>
          </a:bodyPr>
          <a:lstStyle/>
          <a:p>
            <a:r>
              <a:rPr lang="ja-JP" altLang="en-US" sz="2000" dirty="0"/>
              <a:t>私が開発</a:t>
            </a:r>
            <a:endParaRPr lang="en-US" altLang="ja-JP" sz="2000" dirty="0"/>
          </a:p>
          <a:p>
            <a:r>
              <a:rPr lang="ja-JP" altLang="en-US" sz="2000" dirty="0"/>
              <a:t>薄くて柔軟，吸収力あり，自由に切って使える</a:t>
            </a:r>
            <a:endParaRPr lang="en-US" altLang="ja-JP" sz="2000" dirty="0"/>
          </a:p>
          <a:p>
            <a:r>
              <a:rPr kumimoji="1" lang="ja-JP" altLang="en-US" sz="2000" dirty="0"/>
              <a:t>薄いので吸収力は高くない。</a:t>
            </a:r>
            <a:endParaRPr kumimoji="1" lang="en-US" altLang="ja-JP" sz="2000" dirty="0"/>
          </a:p>
          <a:p>
            <a:r>
              <a:rPr lang="en-US" altLang="ja-JP" sz="2000" dirty="0"/>
              <a:t>A4</a:t>
            </a:r>
            <a:r>
              <a:rPr lang="ja-JP" altLang="en-US" sz="2000" dirty="0"/>
              <a:t>サイズで</a:t>
            </a:r>
            <a:r>
              <a:rPr lang="en-US" altLang="ja-JP" sz="2000" dirty="0"/>
              <a:t>1,000</a:t>
            </a:r>
            <a:r>
              <a:rPr lang="ja-JP" altLang="en-US" sz="2000" dirty="0"/>
              <a:t>円</a:t>
            </a:r>
            <a:endParaRPr kumimoji="1" lang="ja-JP" altLang="en-US" sz="2000" dirty="0"/>
          </a:p>
        </p:txBody>
      </p:sp>
      <p:pic>
        <p:nvPicPr>
          <p:cNvPr id="4" name="Picture 2" descr="C:\Users\nm\Desktop\無題.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6709" y="1570507"/>
            <a:ext cx="2943024" cy="412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ボックス 4"/>
          <p:cNvSpPr txBox="1"/>
          <p:nvPr/>
        </p:nvSpPr>
        <p:spPr>
          <a:xfrm>
            <a:off x="2209026" y="5834177"/>
            <a:ext cx="1838390" cy="369332"/>
          </a:xfrm>
          <a:prstGeom prst="rect">
            <a:avLst/>
          </a:prstGeom>
          <a:noFill/>
        </p:spPr>
        <p:txBody>
          <a:bodyPr wrap="square" rtlCol="0">
            <a:spAutoFit/>
          </a:bodyPr>
          <a:lstStyle/>
          <a:p>
            <a:pPr algn="ctr"/>
            <a:r>
              <a:rPr lang="ja-JP" altLang="en-US" dirty="0"/>
              <a:t>瑞光メディカル</a:t>
            </a:r>
            <a:endParaRPr kumimoji="1" lang="ja-JP" altLang="en-US" dirty="0"/>
          </a:p>
        </p:txBody>
      </p:sp>
    </p:spTree>
    <p:extLst>
      <p:ext uri="{BB962C8B-B14F-4D97-AF65-F5344CB8AC3E}">
        <p14:creationId xmlns:p14="http://schemas.microsoft.com/office/powerpoint/2010/main" val="2445878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945200" y="624110"/>
            <a:ext cx="6589200" cy="824680"/>
          </a:xfrm>
        </p:spPr>
        <p:txBody>
          <a:bodyPr>
            <a:normAutofit/>
          </a:bodyPr>
          <a:lstStyle/>
          <a:p>
            <a:r>
              <a:rPr kumimoji="1" lang="ja-JP" altLang="en-US" sz="2800" dirty="0"/>
              <a:t>褥瘡パッド</a:t>
            </a:r>
            <a:r>
              <a:rPr kumimoji="1" lang="ja-JP" altLang="en-US" sz="2400" dirty="0"/>
              <a:t>（穴あきポリ袋＋紙オムツ）</a:t>
            </a:r>
          </a:p>
        </p:txBody>
      </p:sp>
      <p:sp>
        <p:nvSpPr>
          <p:cNvPr id="10" name="コンテンツ プレースホルダー 2"/>
          <p:cNvSpPr txBox="1">
            <a:spLocks/>
          </p:cNvSpPr>
          <p:nvPr/>
        </p:nvSpPr>
        <p:spPr>
          <a:xfrm>
            <a:off x="1649925" y="3608569"/>
            <a:ext cx="7179749" cy="2730639"/>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a:lstStyle>
          <a:p>
            <a:r>
              <a:rPr lang="ja-JP" altLang="en-US" sz="2000" dirty="0"/>
              <a:t>紙オムツ・尿とりパッド・生理用ナプキンを穴あきポリ袋</a:t>
            </a:r>
            <a:r>
              <a:rPr lang="ja-JP" altLang="en-US" sz="1600" dirty="0"/>
              <a:t>（台所用三角コーナー用ゴミ袋）</a:t>
            </a:r>
            <a:r>
              <a:rPr lang="ja-JP" altLang="en-US" sz="2000" dirty="0"/>
              <a:t>で包んだもの。</a:t>
            </a:r>
            <a:endParaRPr lang="en-US" altLang="ja-JP" sz="2000" dirty="0"/>
          </a:p>
          <a:p>
            <a:r>
              <a:rPr lang="ja-JP" altLang="en-US" sz="2000" dirty="0"/>
              <a:t>ポリエチレンは人体に無害。</a:t>
            </a:r>
            <a:endParaRPr lang="en-US" altLang="ja-JP" sz="2000" dirty="0"/>
          </a:p>
          <a:p>
            <a:r>
              <a:rPr lang="ja-JP" altLang="en-US" sz="2000" dirty="0"/>
              <a:t>創面を乾燥させず，固着せず，吸収力も高い。</a:t>
            </a:r>
            <a:endParaRPr lang="en-US" altLang="ja-JP" sz="2000" dirty="0"/>
          </a:p>
          <a:p>
            <a:r>
              <a:rPr lang="ja-JP" altLang="en-US" sz="2000" dirty="0"/>
              <a:t>感染創でも安全に使える。糖尿病性壊疽も大丈夫。</a:t>
            </a:r>
            <a:endParaRPr lang="en-US" altLang="ja-JP" sz="2000" dirty="0"/>
          </a:p>
          <a:p>
            <a:r>
              <a:rPr lang="ja-JP" altLang="en-US" sz="2000" dirty="0"/>
              <a:t>「褥瘡のラップ療法」といえば今はこの方法が主流</a:t>
            </a:r>
            <a:r>
              <a:rPr lang="ja-JP" altLang="en-US" sz="1600" dirty="0"/>
              <a:t>（ラップを使う「ラップ療法」は古い！）</a:t>
            </a:r>
          </a:p>
        </p:txBody>
      </p:sp>
      <p:pic>
        <p:nvPicPr>
          <p:cNvPr id="2052" name="Picture 4" descr="http://www.geocities.jp/pressure_ulcer/5201_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4231" y="1036450"/>
            <a:ext cx="3235934" cy="2426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9395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fill="hold"/>
                                        <p:tgtEl>
                                          <p:spTgt spid="10">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 calcmode="lin" valueType="num">
                                      <p:cBhvr additive="base">
                                        <p:cTn id="25" dur="500" fill="hold"/>
                                        <p:tgtEl>
                                          <p:spTgt spid="10">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0">
                                            <p:txEl>
                                              <p:pRg st="4" end="4"/>
                                            </p:txEl>
                                          </p:spTgt>
                                        </p:tgtEl>
                                        <p:attrNameLst>
                                          <p:attrName>style.visibility</p:attrName>
                                        </p:attrNameLst>
                                      </p:cBhvr>
                                      <p:to>
                                        <p:strVal val="visible"/>
                                      </p:to>
                                    </p:set>
                                    <p:anim calcmode="lin" valueType="num">
                                      <p:cBhvr additive="base">
                                        <p:cTn id="31" dur="500" fill="hold"/>
                                        <p:tgtEl>
                                          <p:spTgt spid="10">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0">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ローチャート : 判断 2"/>
          <p:cNvSpPr>
            <a:spLocks noChangeArrowheads="1"/>
          </p:cNvSpPr>
          <p:nvPr/>
        </p:nvSpPr>
        <p:spPr bwMode="auto">
          <a:xfrm>
            <a:off x="1740390" y="1363108"/>
            <a:ext cx="3529013" cy="920750"/>
          </a:xfrm>
          <a:prstGeom prst="flowChartDecision">
            <a:avLst/>
          </a:prstGeom>
          <a:solidFill>
            <a:schemeClr val="accent6">
              <a:lumMod val="20000"/>
              <a:lumOff val="80000"/>
            </a:schemeClr>
          </a:solidFill>
          <a:ln w="22225" algn="ctr">
            <a:solidFill>
              <a:schemeClr val="tx1"/>
            </a:solidFill>
            <a:round/>
            <a:headEnd/>
            <a:tailEnd/>
          </a:ln>
          <a:extLst/>
        </p:spPr>
        <p:txBody>
          <a:bodyPr wrap="none" anchor="ctr"/>
          <a:lstStyle>
            <a:lvl1pPr>
              <a:spcBef>
                <a:spcPct val="20000"/>
              </a:spcBef>
              <a:buSzPct val="85000"/>
              <a:buBlip>
                <a:blip r:embed="rId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400" dirty="0">
                <a:latin typeface="Times New Roman" panose="02020603050405020304" pitchFamily="18" charset="0"/>
              </a:rPr>
              <a:t>出血している？</a:t>
            </a:r>
          </a:p>
        </p:txBody>
      </p:sp>
      <p:sp>
        <p:nvSpPr>
          <p:cNvPr id="2" name="タイトル 1"/>
          <p:cNvSpPr>
            <a:spLocks noGrp="1"/>
          </p:cNvSpPr>
          <p:nvPr>
            <p:ph type="title"/>
          </p:nvPr>
        </p:nvSpPr>
        <p:spPr/>
        <p:txBody>
          <a:bodyPr/>
          <a:lstStyle/>
          <a:p>
            <a:r>
              <a:rPr lang="ja-JP" altLang="en-US" dirty="0"/>
              <a:t>治療材料の選択</a:t>
            </a:r>
            <a:endParaRPr kumimoji="1" lang="ja-JP" altLang="en-US" dirty="0"/>
          </a:p>
        </p:txBody>
      </p:sp>
      <p:grpSp>
        <p:nvGrpSpPr>
          <p:cNvPr id="22" name="グループ化 21"/>
          <p:cNvGrpSpPr/>
          <p:nvPr/>
        </p:nvGrpSpPr>
        <p:grpSpPr>
          <a:xfrm>
            <a:off x="894069" y="1823483"/>
            <a:ext cx="1687781" cy="2038502"/>
            <a:chOff x="885077" y="2246002"/>
            <a:chExt cx="1687781" cy="2745503"/>
          </a:xfrm>
        </p:grpSpPr>
        <p:sp>
          <p:nvSpPr>
            <p:cNvPr id="59419" name="角丸四角形 5"/>
            <p:cNvSpPr>
              <a:spLocks noChangeArrowheads="1"/>
            </p:cNvSpPr>
            <p:nvPr/>
          </p:nvSpPr>
          <p:spPr bwMode="auto">
            <a:xfrm>
              <a:off x="885077" y="4480727"/>
              <a:ext cx="1687781" cy="510778"/>
            </a:xfrm>
            <a:prstGeom prst="roundRect">
              <a:avLst>
                <a:gd name="adj" fmla="val 16667"/>
              </a:avLst>
            </a:prstGeom>
            <a:solidFill>
              <a:srgbClr val="FFFF00"/>
            </a:solidFill>
            <a:ln w="22225" algn="ctr">
              <a:solidFill>
                <a:srgbClr val="C00000"/>
              </a:solidFill>
              <a:round/>
              <a:headEnd/>
              <a:tailEnd/>
            </a:ln>
            <a:extLst/>
          </p:spPr>
          <p:txBody>
            <a:bodyPr wrap="none" anchor="ctr">
              <a:spAutoFit/>
            </a:bodyPr>
            <a:lstStyle>
              <a:lvl1pPr>
                <a:spcBef>
                  <a:spcPct val="20000"/>
                </a:spcBef>
                <a:buSzPct val="85000"/>
                <a:buBlip>
                  <a:blip r:embed="rId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400" dirty="0">
                  <a:solidFill>
                    <a:srgbClr val="FF0000"/>
                  </a:solidFill>
                  <a:latin typeface="Times New Roman" panose="02020603050405020304" pitchFamily="18" charset="0"/>
                </a:rPr>
                <a:t>アルギン酸</a:t>
              </a:r>
            </a:p>
          </p:txBody>
        </p:sp>
        <p:cxnSp>
          <p:nvCxnSpPr>
            <p:cNvPr id="38" name="直線矢印コネクタ 37"/>
            <p:cNvCxnSpPr/>
            <p:nvPr/>
          </p:nvCxnSpPr>
          <p:spPr>
            <a:xfrm>
              <a:off x="1728968" y="2246002"/>
              <a:ext cx="0" cy="2253864"/>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53" name="テキスト ボックス 28"/>
            <p:cNvSpPr txBox="1">
              <a:spLocks noChangeArrowheads="1"/>
            </p:cNvSpPr>
            <p:nvPr/>
          </p:nvSpPr>
          <p:spPr bwMode="auto">
            <a:xfrm>
              <a:off x="981975" y="2399524"/>
              <a:ext cx="650096" cy="40010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SzPct val="85000"/>
                <a:buBlip>
                  <a:blip r:embed="rId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SzTx/>
                <a:buFontTx/>
                <a:buNone/>
              </a:pPr>
              <a:r>
                <a:rPr lang="en-US" altLang="ja-JP" sz="2000" dirty="0">
                  <a:latin typeface="+mn-ea"/>
                  <a:ea typeface="+mn-ea"/>
                </a:rPr>
                <a:t>Yes</a:t>
              </a:r>
              <a:endParaRPr lang="ja-JP" altLang="en-US" sz="2000" dirty="0">
                <a:latin typeface="+mn-ea"/>
                <a:ea typeface="+mn-ea"/>
              </a:endParaRPr>
            </a:p>
          </p:txBody>
        </p:sp>
      </p:grpSp>
      <p:grpSp>
        <p:nvGrpSpPr>
          <p:cNvPr id="23" name="グループ化 22"/>
          <p:cNvGrpSpPr/>
          <p:nvPr/>
        </p:nvGrpSpPr>
        <p:grpSpPr>
          <a:xfrm>
            <a:off x="3504897" y="1823483"/>
            <a:ext cx="3529012" cy="1605733"/>
            <a:chOff x="3504897" y="1823483"/>
            <a:chExt cx="3529012" cy="1605733"/>
          </a:xfrm>
          <a:solidFill>
            <a:schemeClr val="accent6">
              <a:lumMod val="20000"/>
              <a:lumOff val="80000"/>
            </a:schemeClr>
          </a:solidFill>
        </p:grpSpPr>
        <p:sp>
          <p:nvSpPr>
            <p:cNvPr id="59416" name="フローチャート : 判断 3"/>
            <p:cNvSpPr>
              <a:spLocks noChangeArrowheads="1"/>
            </p:cNvSpPr>
            <p:nvPr/>
          </p:nvSpPr>
          <p:spPr bwMode="auto">
            <a:xfrm>
              <a:off x="3504897" y="2507898"/>
              <a:ext cx="3529012" cy="921318"/>
            </a:xfrm>
            <a:prstGeom prst="flowChartDecision">
              <a:avLst/>
            </a:prstGeom>
            <a:grpFill/>
            <a:ln w="22225" algn="ctr">
              <a:solidFill>
                <a:schemeClr val="tx1"/>
              </a:solidFill>
              <a:round/>
              <a:headEnd/>
              <a:tailEnd/>
            </a:ln>
            <a:extLst/>
          </p:spPr>
          <p:txBody>
            <a:bodyPr wrap="none" anchor="ctr"/>
            <a:lstStyle>
              <a:lvl1pPr>
                <a:spcBef>
                  <a:spcPct val="20000"/>
                </a:spcBef>
                <a:buSzPct val="85000"/>
                <a:buBlip>
                  <a:blip r:embed="rId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400" dirty="0">
                  <a:latin typeface="Times New Roman" panose="02020603050405020304" pitchFamily="18" charset="0"/>
                </a:rPr>
                <a:t>顔面 </a:t>
              </a:r>
              <a:r>
                <a:rPr lang="en-US" altLang="ja-JP" sz="2400" dirty="0">
                  <a:latin typeface="Times New Roman" panose="02020603050405020304" pitchFamily="18" charset="0"/>
                </a:rPr>
                <a:t>or </a:t>
              </a:r>
              <a:r>
                <a:rPr lang="ja-JP" altLang="en-US" sz="2400" dirty="0">
                  <a:latin typeface="Times New Roman" panose="02020603050405020304" pitchFamily="18" charset="0"/>
                </a:rPr>
                <a:t>指尖部？</a:t>
              </a:r>
            </a:p>
          </p:txBody>
        </p:sp>
        <p:cxnSp>
          <p:nvCxnSpPr>
            <p:cNvPr id="9" name="直線矢印コネクタ 8"/>
            <p:cNvCxnSpPr>
              <a:stCxn id="3" idx="3"/>
              <a:endCxn id="59416" idx="0"/>
            </p:cNvCxnSpPr>
            <p:nvPr/>
          </p:nvCxnSpPr>
          <p:spPr>
            <a:xfrm>
              <a:off x="5269403" y="1823483"/>
              <a:ext cx="0" cy="684415"/>
            </a:xfrm>
            <a:prstGeom prst="straightConnector1">
              <a:avLst/>
            </a:prstGeom>
            <a:grpFill/>
            <a:ln w="50800">
              <a:tailEnd type="triangle"/>
            </a:ln>
          </p:spPr>
          <p:style>
            <a:lnRef idx="1">
              <a:schemeClr val="accent1"/>
            </a:lnRef>
            <a:fillRef idx="0">
              <a:schemeClr val="accent1"/>
            </a:fillRef>
            <a:effectRef idx="0">
              <a:schemeClr val="accent1"/>
            </a:effectRef>
            <a:fontRef idx="minor">
              <a:schemeClr val="tx1"/>
            </a:fontRef>
          </p:style>
        </p:cxnSp>
        <p:sp>
          <p:nvSpPr>
            <p:cNvPr id="54" name="テキスト ボックス 25"/>
            <p:cNvSpPr txBox="1">
              <a:spLocks noChangeArrowheads="1"/>
            </p:cNvSpPr>
            <p:nvPr/>
          </p:nvSpPr>
          <p:spPr bwMode="auto">
            <a:xfrm>
              <a:off x="5264541" y="1958453"/>
              <a:ext cx="596657" cy="40011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85000"/>
                <a:buBlip>
                  <a:blip r:embed="rId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en-US" altLang="ja-JP" sz="2000" dirty="0">
                  <a:latin typeface="+mn-ea"/>
                  <a:ea typeface="+mn-ea"/>
                </a:rPr>
                <a:t>No</a:t>
              </a:r>
              <a:endParaRPr lang="ja-JP" altLang="en-US" sz="2000" dirty="0">
                <a:latin typeface="+mn-ea"/>
                <a:ea typeface="+mn-ea"/>
              </a:endParaRPr>
            </a:p>
          </p:txBody>
        </p:sp>
      </p:grpSp>
      <p:grpSp>
        <p:nvGrpSpPr>
          <p:cNvPr id="25" name="グループ化 24"/>
          <p:cNvGrpSpPr/>
          <p:nvPr/>
        </p:nvGrpSpPr>
        <p:grpSpPr>
          <a:xfrm>
            <a:off x="5239800" y="2987094"/>
            <a:ext cx="3527425" cy="1628335"/>
            <a:chOff x="5258774" y="3413816"/>
            <a:chExt cx="3527425" cy="1628335"/>
          </a:xfrm>
          <a:solidFill>
            <a:schemeClr val="accent6">
              <a:lumMod val="20000"/>
              <a:lumOff val="80000"/>
            </a:schemeClr>
          </a:solidFill>
        </p:grpSpPr>
        <p:sp>
          <p:nvSpPr>
            <p:cNvPr id="59413" name="フローチャート : 判断 4"/>
            <p:cNvSpPr>
              <a:spLocks noChangeArrowheads="1"/>
            </p:cNvSpPr>
            <p:nvPr/>
          </p:nvSpPr>
          <p:spPr bwMode="auto">
            <a:xfrm>
              <a:off x="5258774" y="4121109"/>
              <a:ext cx="3527425" cy="921042"/>
            </a:xfrm>
            <a:prstGeom prst="flowChartDecision">
              <a:avLst/>
            </a:prstGeom>
            <a:grpFill/>
            <a:ln w="22225" algn="ctr">
              <a:solidFill>
                <a:schemeClr val="tx1"/>
              </a:solidFill>
              <a:round/>
              <a:headEnd/>
              <a:tailEnd/>
            </a:ln>
            <a:extLst/>
          </p:spPr>
          <p:txBody>
            <a:bodyPr wrap="none" anchor="ctr"/>
            <a:lstStyle>
              <a:lvl1pPr>
                <a:spcBef>
                  <a:spcPct val="20000"/>
                </a:spcBef>
                <a:buSzPct val="85000"/>
                <a:buBlip>
                  <a:blip r:embed="rId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400">
                  <a:latin typeface="Times New Roman" panose="02020603050405020304" pitchFamily="18" charset="0"/>
                </a:rPr>
                <a:t>広範</a:t>
              </a:r>
              <a:r>
                <a:rPr lang="en-US" altLang="ja-JP" sz="2400">
                  <a:latin typeface="Times New Roman" panose="02020603050405020304" pitchFamily="18" charset="0"/>
                </a:rPr>
                <a:t> or </a:t>
              </a:r>
              <a:r>
                <a:rPr lang="ja-JP" altLang="en-US" sz="2400">
                  <a:latin typeface="Times New Roman" panose="02020603050405020304" pitchFamily="18" charset="0"/>
                </a:rPr>
                <a:t>慢性創？</a:t>
              </a:r>
            </a:p>
          </p:txBody>
        </p:sp>
        <p:cxnSp>
          <p:nvCxnSpPr>
            <p:cNvPr id="39" name="直線矢印コネクタ 38"/>
            <p:cNvCxnSpPr/>
            <p:nvPr/>
          </p:nvCxnSpPr>
          <p:spPr>
            <a:xfrm>
              <a:off x="7022487" y="3413816"/>
              <a:ext cx="0" cy="707155"/>
            </a:xfrm>
            <a:prstGeom prst="straightConnector1">
              <a:avLst/>
            </a:prstGeom>
            <a:grpFill/>
            <a:ln w="50800">
              <a:tailEnd type="triangle"/>
            </a:ln>
          </p:spPr>
          <p:style>
            <a:lnRef idx="1">
              <a:schemeClr val="accent1"/>
            </a:lnRef>
            <a:fillRef idx="0">
              <a:schemeClr val="accent1"/>
            </a:fillRef>
            <a:effectRef idx="0">
              <a:schemeClr val="accent1"/>
            </a:effectRef>
            <a:fontRef idx="minor">
              <a:schemeClr val="tx1"/>
            </a:fontRef>
          </p:style>
        </p:cxnSp>
        <p:sp>
          <p:nvSpPr>
            <p:cNvPr id="55" name="テキスト ボックス 25"/>
            <p:cNvSpPr txBox="1">
              <a:spLocks noChangeArrowheads="1"/>
            </p:cNvSpPr>
            <p:nvPr/>
          </p:nvSpPr>
          <p:spPr bwMode="auto">
            <a:xfrm>
              <a:off x="7076916" y="3453153"/>
              <a:ext cx="596657" cy="40011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85000"/>
                <a:buBlip>
                  <a:blip r:embed="rId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en-US" altLang="ja-JP" sz="2000" dirty="0">
                  <a:latin typeface="+mn-ea"/>
                  <a:ea typeface="+mn-ea"/>
                </a:rPr>
                <a:t>No</a:t>
              </a:r>
              <a:endParaRPr lang="ja-JP" altLang="en-US" sz="2000" dirty="0">
                <a:latin typeface="+mn-ea"/>
                <a:ea typeface="+mn-ea"/>
              </a:endParaRPr>
            </a:p>
          </p:txBody>
        </p:sp>
      </p:grpSp>
      <p:grpSp>
        <p:nvGrpSpPr>
          <p:cNvPr id="24" name="グループ化 23"/>
          <p:cNvGrpSpPr/>
          <p:nvPr/>
        </p:nvGrpSpPr>
        <p:grpSpPr>
          <a:xfrm>
            <a:off x="2374043" y="2968557"/>
            <a:ext cx="2255259" cy="1795984"/>
            <a:chOff x="2377267" y="3413816"/>
            <a:chExt cx="2255259" cy="1795984"/>
          </a:xfrm>
        </p:grpSpPr>
        <p:sp>
          <p:nvSpPr>
            <p:cNvPr id="59410" name="角丸四角形 6"/>
            <p:cNvSpPr>
              <a:spLocks noChangeArrowheads="1"/>
            </p:cNvSpPr>
            <p:nvPr/>
          </p:nvSpPr>
          <p:spPr bwMode="auto">
            <a:xfrm>
              <a:off x="2377267" y="4699022"/>
              <a:ext cx="2255259" cy="510778"/>
            </a:xfrm>
            <a:prstGeom prst="roundRect">
              <a:avLst>
                <a:gd name="adj" fmla="val 16667"/>
              </a:avLst>
            </a:prstGeom>
            <a:solidFill>
              <a:srgbClr val="FFFF00"/>
            </a:solidFill>
            <a:ln w="22225" algn="ctr">
              <a:solidFill>
                <a:srgbClr val="C00000"/>
              </a:solidFill>
              <a:round/>
              <a:headEnd/>
              <a:tailEnd/>
            </a:ln>
            <a:extLst/>
          </p:spPr>
          <p:txBody>
            <a:bodyPr wrap="none" anchor="ctr">
              <a:spAutoFit/>
            </a:bodyPr>
            <a:lstStyle>
              <a:lvl1pPr>
                <a:spcBef>
                  <a:spcPct val="20000"/>
                </a:spcBef>
                <a:buSzPct val="85000"/>
                <a:buBlip>
                  <a:blip r:embed="rId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400" dirty="0">
                  <a:solidFill>
                    <a:srgbClr val="FF0000"/>
                  </a:solidFill>
                  <a:latin typeface="Times New Roman" panose="02020603050405020304" pitchFamily="18" charset="0"/>
                </a:rPr>
                <a:t>ハイドロコロイド</a:t>
              </a:r>
            </a:p>
          </p:txBody>
        </p:sp>
        <p:cxnSp>
          <p:nvCxnSpPr>
            <p:cNvPr id="40" name="直線矢印コネクタ 39"/>
            <p:cNvCxnSpPr>
              <a:endCxn id="59410" idx="0"/>
            </p:cNvCxnSpPr>
            <p:nvPr/>
          </p:nvCxnSpPr>
          <p:spPr>
            <a:xfrm>
              <a:off x="3504897" y="3413816"/>
              <a:ext cx="0" cy="1285206"/>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56" name="テキスト ボックス 28"/>
            <p:cNvSpPr txBox="1">
              <a:spLocks noChangeArrowheads="1"/>
            </p:cNvSpPr>
            <p:nvPr/>
          </p:nvSpPr>
          <p:spPr bwMode="auto">
            <a:xfrm>
              <a:off x="2816165" y="3535258"/>
              <a:ext cx="650096" cy="40010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SzPct val="85000"/>
                <a:buBlip>
                  <a:blip r:embed="rId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SzTx/>
                <a:buFontTx/>
                <a:buNone/>
              </a:pPr>
              <a:r>
                <a:rPr lang="en-US" altLang="ja-JP" sz="2000" dirty="0">
                  <a:latin typeface="+mn-ea"/>
                  <a:ea typeface="+mn-ea"/>
                </a:rPr>
                <a:t>Yes</a:t>
              </a:r>
              <a:endParaRPr lang="ja-JP" altLang="en-US" sz="2000" dirty="0">
                <a:latin typeface="+mn-ea"/>
                <a:ea typeface="+mn-ea"/>
              </a:endParaRPr>
            </a:p>
          </p:txBody>
        </p:sp>
      </p:grpSp>
      <p:grpSp>
        <p:nvGrpSpPr>
          <p:cNvPr id="26" name="グループ化 25"/>
          <p:cNvGrpSpPr/>
          <p:nvPr/>
        </p:nvGrpSpPr>
        <p:grpSpPr>
          <a:xfrm>
            <a:off x="3761137" y="4166654"/>
            <a:ext cx="3006808" cy="1649702"/>
            <a:chOff x="3761137" y="4588962"/>
            <a:chExt cx="3006808" cy="1649702"/>
          </a:xfrm>
        </p:grpSpPr>
        <p:sp>
          <p:nvSpPr>
            <p:cNvPr id="59407" name="角丸四角形 7"/>
            <p:cNvSpPr>
              <a:spLocks noChangeArrowheads="1"/>
            </p:cNvSpPr>
            <p:nvPr/>
          </p:nvSpPr>
          <p:spPr bwMode="auto">
            <a:xfrm>
              <a:off x="3761137" y="5727886"/>
              <a:ext cx="3006808" cy="510778"/>
            </a:xfrm>
            <a:prstGeom prst="roundRect">
              <a:avLst>
                <a:gd name="adj" fmla="val 16667"/>
              </a:avLst>
            </a:prstGeom>
            <a:solidFill>
              <a:srgbClr val="FFFF00"/>
            </a:solidFill>
            <a:ln w="22225" algn="ctr">
              <a:solidFill>
                <a:srgbClr val="C00000"/>
              </a:solidFill>
              <a:round/>
              <a:headEnd/>
              <a:tailEnd/>
            </a:ln>
            <a:extLst/>
          </p:spPr>
          <p:txBody>
            <a:bodyPr wrap="square" anchor="ctr">
              <a:spAutoFit/>
            </a:bodyPr>
            <a:lstStyle>
              <a:lvl1pPr>
                <a:spcBef>
                  <a:spcPct val="20000"/>
                </a:spcBef>
                <a:buSzPct val="85000"/>
                <a:buBlip>
                  <a:blip r:embed="rId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SzTx/>
                <a:buNone/>
              </a:pPr>
              <a:r>
                <a:rPr lang="ja-JP" altLang="en-US" sz="2400" dirty="0">
                  <a:solidFill>
                    <a:srgbClr val="FF0000"/>
                  </a:solidFill>
                  <a:latin typeface="Times New Roman" panose="02020603050405020304" pitchFamily="18" charset="0"/>
                </a:rPr>
                <a:t>褥瘡パッド，ラップ</a:t>
              </a:r>
            </a:p>
          </p:txBody>
        </p:sp>
        <p:cxnSp>
          <p:nvCxnSpPr>
            <p:cNvPr id="42" name="直線矢印コネクタ 41"/>
            <p:cNvCxnSpPr/>
            <p:nvPr/>
          </p:nvCxnSpPr>
          <p:spPr>
            <a:xfrm>
              <a:off x="5257981" y="4588962"/>
              <a:ext cx="0" cy="1138924"/>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57" name="テキスト ボックス 28"/>
            <p:cNvSpPr txBox="1">
              <a:spLocks noChangeArrowheads="1"/>
            </p:cNvSpPr>
            <p:nvPr/>
          </p:nvSpPr>
          <p:spPr bwMode="auto">
            <a:xfrm>
              <a:off x="4569543" y="4642042"/>
              <a:ext cx="650096" cy="40010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SzPct val="85000"/>
                <a:buBlip>
                  <a:blip r:embed="rId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SzTx/>
                <a:buFontTx/>
                <a:buNone/>
              </a:pPr>
              <a:r>
                <a:rPr lang="en-US" altLang="ja-JP" sz="2000" dirty="0">
                  <a:latin typeface="+mn-ea"/>
                  <a:ea typeface="+mn-ea"/>
                </a:rPr>
                <a:t>Yes</a:t>
              </a:r>
              <a:endParaRPr lang="ja-JP" altLang="en-US" sz="2000" dirty="0">
                <a:latin typeface="+mn-ea"/>
                <a:ea typeface="+mn-ea"/>
              </a:endParaRPr>
            </a:p>
          </p:txBody>
        </p:sp>
      </p:grpSp>
      <p:grpSp>
        <p:nvGrpSpPr>
          <p:cNvPr id="6" name="グループ化 5"/>
          <p:cNvGrpSpPr/>
          <p:nvPr/>
        </p:nvGrpSpPr>
        <p:grpSpPr>
          <a:xfrm>
            <a:off x="6682154" y="4154908"/>
            <a:ext cx="2351124" cy="2592086"/>
            <a:chOff x="6682154" y="4154908"/>
            <a:chExt cx="2351124" cy="2592086"/>
          </a:xfrm>
        </p:grpSpPr>
        <p:sp>
          <p:nvSpPr>
            <p:cNvPr id="59402" name="角丸四角形 8"/>
            <p:cNvSpPr>
              <a:spLocks noChangeArrowheads="1"/>
            </p:cNvSpPr>
            <p:nvPr/>
          </p:nvSpPr>
          <p:spPr bwMode="auto">
            <a:xfrm>
              <a:off x="6682154" y="5827593"/>
              <a:ext cx="2351124" cy="919401"/>
            </a:xfrm>
            <a:prstGeom prst="roundRect">
              <a:avLst>
                <a:gd name="adj" fmla="val 16667"/>
              </a:avLst>
            </a:prstGeom>
            <a:solidFill>
              <a:srgbClr val="FFFF00"/>
            </a:solidFill>
            <a:ln w="22225" algn="ctr">
              <a:solidFill>
                <a:srgbClr val="C00000"/>
              </a:solidFill>
              <a:round/>
              <a:headEnd/>
              <a:tailEnd/>
            </a:ln>
            <a:extLst/>
          </p:spPr>
          <p:txBody>
            <a:bodyPr wrap="square" anchor="ctr">
              <a:spAutoFit/>
            </a:bodyPr>
            <a:lstStyle>
              <a:lvl1pPr>
                <a:spcBef>
                  <a:spcPct val="20000"/>
                </a:spcBef>
                <a:buSzPct val="85000"/>
                <a:buBlip>
                  <a:blip r:embed="rId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SzTx/>
                <a:buNone/>
              </a:pPr>
              <a:r>
                <a:rPr lang="ja-JP" altLang="en-US" sz="2400" dirty="0">
                  <a:solidFill>
                    <a:srgbClr val="FF0000"/>
                  </a:solidFill>
                  <a:latin typeface="Times New Roman" panose="02020603050405020304" pitchFamily="18" charset="0"/>
                </a:rPr>
                <a:t>プラスモイスト</a:t>
              </a:r>
              <a:br>
                <a:rPr lang="en-US" altLang="ja-JP" sz="2400" dirty="0">
                  <a:solidFill>
                    <a:srgbClr val="FF0000"/>
                  </a:solidFill>
                  <a:latin typeface="Times New Roman" panose="02020603050405020304" pitchFamily="18" charset="0"/>
                </a:rPr>
              </a:br>
              <a:r>
                <a:rPr lang="ja-JP" altLang="en-US" sz="2400" dirty="0">
                  <a:solidFill>
                    <a:srgbClr val="FF0000"/>
                  </a:solidFill>
                  <a:latin typeface="Times New Roman" panose="02020603050405020304" pitchFamily="18" charset="0"/>
                </a:rPr>
                <a:t>ズイコウパッド</a:t>
              </a:r>
            </a:p>
          </p:txBody>
        </p:sp>
        <p:cxnSp>
          <p:nvCxnSpPr>
            <p:cNvPr id="14" name="カギ線コネクタ 13"/>
            <p:cNvCxnSpPr>
              <a:stCxn id="59413" idx="3"/>
              <a:endCxn id="59402" idx="0"/>
            </p:cNvCxnSpPr>
            <p:nvPr/>
          </p:nvCxnSpPr>
          <p:spPr>
            <a:xfrm flipH="1">
              <a:off x="7857716" y="4154908"/>
              <a:ext cx="909509" cy="1672685"/>
            </a:xfrm>
            <a:prstGeom prst="bentConnector4">
              <a:avLst>
                <a:gd name="adj1" fmla="val -25134"/>
                <a:gd name="adj2" fmla="val 63766"/>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58" name="テキスト ボックス 25"/>
            <p:cNvSpPr txBox="1">
              <a:spLocks noChangeArrowheads="1"/>
            </p:cNvSpPr>
            <p:nvPr/>
          </p:nvSpPr>
          <p:spPr bwMode="auto">
            <a:xfrm>
              <a:off x="8113455" y="4791450"/>
              <a:ext cx="5966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85000"/>
                <a:buBlip>
                  <a:blip r:embed="rId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SzTx/>
                <a:buFontTx/>
                <a:buNone/>
              </a:pPr>
              <a:r>
                <a:rPr lang="en-US" altLang="ja-JP" sz="2000" dirty="0">
                  <a:latin typeface="+mn-ea"/>
                  <a:ea typeface="+mn-ea"/>
                </a:rPr>
                <a:t>No</a:t>
              </a:r>
              <a:endParaRPr lang="ja-JP" altLang="en-US" sz="2000" dirty="0">
                <a:latin typeface="+mn-ea"/>
                <a:ea typeface="+mn-ea"/>
              </a:endParaRPr>
            </a:p>
          </p:txBody>
        </p:sp>
      </p:grpSp>
    </p:spTree>
    <p:extLst>
      <p:ext uri="{BB962C8B-B14F-4D97-AF65-F5344CB8AC3E}">
        <p14:creationId xmlns:p14="http://schemas.microsoft.com/office/powerpoint/2010/main" val="33605042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arn(inVertic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arn(inVertical)">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barn(inVertical)">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barn(inVertical)">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arn(inVertical)">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00786" y="2354094"/>
            <a:ext cx="6591985" cy="1468800"/>
          </a:xfrm>
        </p:spPr>
        <p:txBody>
          <a:bodyPr/>
          <a:lstStyle/>
          <a:p>
            <a:r>
              <a:rPr kumimoji="1" lang="ja-JP" altLang="en-US" dirty="0"/>
              <a:t>治療の実際，治療例</a:t>
            </a:r>
          </a:p>
        </p:txBody>
      </p:sp>
      <p:sp>
        <p:nvSpPr>
          <p:cNvPr id="3" name="テキスト プレースホルダー 2"/>
          <p:cNvSpPr>
            <a:spLocks noGrp="1"/>
          </p:cNvSpPr>
          <p:nvPr>
            <p:ph type="body" idx="1"/>
          </p:nvPr>
        </p:nvSpPr>
        <p:spPr>
          <a:xfrm>
            <a:off x="3280787" y="3581400"/>
            <a:ext cx="5253613" cy="2274550"/>
          </a:xfrm>
        </p:spPr>
        <p:txBody>
          <a:bodyPr>
            <a:normAutofit/>
          </a:bodyPr>
          <a:lstStyle/>
          <a:p>
            <a:endParaRPr kumimoji="1" lang="ja-JP" altLang="en-US" dirty="0"/>
          </a:p>
        </p:txBody>
      </p:sp>
    </p:spTree>
    <p:extLst>
      <p:ext uri="{BB962C8B-B14F-4D97-AF65-F5344CB8AC3E}">
        <p14:creationId xmlns:p14="http://schemas.microsoft.com/office/powerpoint/2010/main" val="1438903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6416" y="3420855"/>
            <a:ext cx="1906626" cy="2511166"/>
          </a:xfrm>
          <a:prstGeom prst="rect">
            <a:avLst/>
          </a:prstGeom>
        </p:spPr>
      </p:pic>
      <p:grpSp>
        <p:nvGrpSpPr>
          <p:cNvPr id="26" name="グループ化 25"/>
          <p:cNvGrpSpPr/>
          <p:nvPr/>
        </p:nvGrpSpPr>
        <p:grpSpPr>
          <a:xfrm>
            <a:off x="4303042" y="3459397"/>
            <a:ext cx="4415348" cy="2511166"/>
            <a:chOff x="4303042" y="3459397"/>
            <a:chExt cx="4415348" cy="2511166"/>
          </a:xfrm>
        </p:grpSpPr>
        <p:sp>
          <p:nvSpPr>
            <p:cNvPr id="8" name="矢印: 右 7"/>
            <p:cNvSpPr/>
            <p:nvPr/>
          </p:nvSpPr>
          <p:spPr>
            <a:xfrm>
              <a:off x="4303042" y="4276319"/>
              <a:ext cx="1429230" cy="5916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7585626" y="3613286"/>
              <a:ext cx="1132764" cy="369332"/>
            </a:xfrm>
            <a:prstGeom prst="rect">
              <a:avLst/>
            </a:prstGeom>
            <a:noFill/>
          </p:spPr>
          <p:txBody>
            <a:bodyPr wrap="square" rtlCol="0">
              <a:spAutoFit/>
            </a:bodyPr>
            <a:lstStyle/>
            <a:p>
              <a:r>
                <a:rPr lang="en-US" altLang="ja-JP" dirty="0"/>
                <a:t>7</a:t>
              </a:r>
              <a:r>
                <a:rPr kumimoji="1" lang="ja-JP" altLang="en-US" dirty="0"/>
                <a:t>日後</a:t>
              </a:r>
            </a:p>
          </p:txBody>
        </p:sp>
        <p:pic>
          <p:nvPicPr>
            <p:cNvPr id="19" name="図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4374" y="3459397"/>
              <a:ext cx="1795019" cy="2511166"/>
            </a:xfrm>
            <a:prstGeom prst="rect">
              <a:avLst/>
            </a:prstGeom>
          </p:spPr>
        </p:pic>
      </p:grpSp>
      <p:pic>
        <p:nvPicPr>
          <p:cNvPr id="20" name="図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5966" y="299533"/>
            <a:ext cx="1757076" cy="2873722"/>
          </a:xfrm>
          <a:prstGeom prst="rect">
            <a:avLst/>
          </a:prstGeom>
        </p:spPr>
      </p:pic>
      <p:grpSp>
        <p:nvGrpSpPr>
          <p:cNvPr id="25" name="グループ化 24"/>
          <p:cNvGrpSpPr/>
          <p:nvPr/>
        </p:nvGrpSpPr>
        <p:grpSpPr>
          <a:xfrm>
            <a:off x="4303042" y="299533"/>
            <a:ext cx="4369115" cy="2873722"/>
            <a:chOff x="4303042" y="299533"/>
            <a:chExt cx="4369115" cy="2873722"/>
          </a:xfrm>
        </p:grpSpPr>
        <p:sp>
          <p:nvSpPr>
            <p:cNvPr id="10" name="テキスト ボックス 9"/>
            <p:cNvSpPr txBox="1"/>
            <p:nvPr/>
          </p:nvSpPr>
          <p:spPr>
            <a:xfrm>
              <a:off x="7539393" y="473874"/>
              <a:ext cx="1132764" cy="369332"/>
            </a:xfrm>
            <a:prstGeom prst="rect">
              <a:avLst/>
            </a:prstGeom>
            <a:noFill/>
          </p:spPr>
          <p:txBody>
            <a:bodyPr wrap="square" rtlCol="0">
              <a:spAutoFit/>
            </a:bodyPr>
            <a:lstStyle/>
            <a:p>
              <a:r>
                <a:rPr kumimoji="1" lang="en-US" altLang="ja-JP" dirty="0"/>
                <a:t>4</a:t>
              </a:r>
              <a:r>
                <a:rPr kumimoji="1" lang="ja-JP" altLang="en-US" dirty="0"/>
                <a:t>日後</a:t>
              </a:r>
            </a:p>
          </p:txBody>
        </p:sp>
        <p:pic>
          <p:nvPicPr>
            <p:cNvPr id="21" name="図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56476" y="299533"/>
              <a:ext cx="1789918" cy="2873722"/>
            </a:xfrm>
            <a:prstGeom prst="rect">
              <a:avLst/>
            </a:prstGeom>
          </p:spPr>
        </p:pic>
        <p:sp>
          <p:nvSpPr>
            <p:cNvPr id="22" name="矢印: 右 21"/>
            <p:cNvSpPr/>
            <p:nvPr/>
          </p:nvSpPr>
          <p:spPr>
            <a:xfrm>
              <a:off x="4303042" y="1440558"/>
              <a:ext cx="1429230" cy="5916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3" name="テキスト ボックス 22"/>
          <p:cNvSpPr txBox="1"/>
          <p:nvPr/>
        </p:nvSpPr>
        <p:spPr>
          <a:xfrm>
            <a:off x="961907" y="305933"/>
            <a:ext cx="1584059" cy="369332"/>
          </a:xfrm>
          <a:prstGeom prst="rect">
            <a:avLst/>
          </a:prstGeom>
          <a:noFill/>
        </p:spPr>
        <p:txBody>
          <a:bodyPr wrap="square" rtlCol="0">
            <a:spAutoFit/>
          </a:bodyPr>
          <a:lstStyle/>
          <a:p>
            <a:r>
              <a:rPr lang="en-US" altLang="ja-JP" dirty="0"/>
              <a:t>30</a:t>
            </a:r>
            <a:r>
              <a:rPr lang="ja-JP" altLang="en-US" dirty="0"/>
              <a:t>歳男：前腕</a:t>
            </a:r>
            <a:endParaRPr kumimoji="1" lang="ja-JP" altLang="en-US" dirty="0"/>
          </a:p>
        </p:txBody>
      </p:sp>
      <p:sp>
        <p:nvSpPr>
          <p:cNvPr id="24" name="テキスト ボックス 23"/>
          <p:cNvSpPr txBox="1"/>
          <p:nvPr/>
        </p:nvSpPr>
        <p:spPr>
          <a:xfrm>
            <a:off x="812357" y="3545846"/>
            <a:ext cx="1584059" cy="369332"/>
          </a:xfrm>
          <a:prstGeom prst="rect">
            <a:avLst/>
          </a:prstGeom>
          <a:noFill/>
        </p:spPr>
        <p:txBody>
          <a:bodyPr wrap="square" rtlCol="0">
            <a:spAutoFit/>
          </a:bodyPr>
          <a:lstStyle/>
          <a:p>
            <a:r>
              <a:rPr kumimoji="1" lang="en-US" altLang="ja-JP" dirty="0"/>
              <a:t>10</a:t>
            </a:r>
            <a:r>
              <a:rPr kumimoji="1" lang="ja-JP" altLang="en-US" dirty="0"/>
              <a:t>歳男：顔面</a:t>
            </a:r>
          </a:p>
        </p:txBody>
      </p:sp>
    </p:spTree>
    <p:extLst>
      <p:ext uri="{BB962C8B-B14F-4D97-AF65-F5344CB8AC3E}">
        <p14:creationId xmlns:p14="http://schemas.microsoft.com/office/powerpoint/2010/main" val="2056059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arn(inVertical)">
                                      <p:cBhvr>
                                        <p:cTn id="1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45200" y="624110"/>
            <a:ext cx="6589200" cy="747490"/>
          </a:xfrm>
        </p:spPr>
        <p:txBody>
          <a:bodyPr/>
          <a:lstStyle/>
          <a:p>
            <a:r>
              <a:rPr lang="en-US" altLang="ja-JP" dirty="0"/>
              <a:t>2</a:t>
            </a:r>
            <a:r>
              <a:rPr lang="ja-JP" altLang="en-US" dirty="0"/>
              <a:t>歳</a:t>
            </a:r>
            <a:r>
              <a:rPr lang="en-US" altLang="ja-JP" dirty="0"/>
              <a:t>0</a:t>
            </a:r>
            <a:r>
              <a:rPr lang="ja-JP" altLang="en-US" dirty="0"/>
              <a:t>ヶ月男：公園で転倒</a:t>
            </a:r>
            <a:endParaRPr kumimoji="1" lang="ja-JP" altLang="en-US" dirty="0"/>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6898" y="1250011"/>
            <a:ext cx="4000500" cy="4251960"/>
          </a:xfrm>
          <a:prstGeom prst="rect">
            <a:avLst/>
          </a:prstGeom>
        </p:spPr>
      </p:pic>
      <p:sp>
        <p:nvSpPr>
          <p:cNvPr id="5" name="テキスト ボックス 4"/>
          <p:cNvSpPr txBox="1"/>
          <p:nvPr/>
        </p:nvSpPr>
        <p:spPr>
          <a:xfrm>
            <a:off x="1444487" y="5658678"/>
            <a:ext cx="3591339" cy="646331"/>
          </a:xfrm>
          <a:prstGeom prst="rect">
            <a:avLst/>
          </a:prstGeom>
          <a:noFill/>
        </p:spPr>
        <p:txBody>
          <a:bodyPr wrap="square" rtlCol="0">
            <a:spAutoFit/>
          </a:bodyPr>
          <a:lstStyle/>
          <a:p>
            <a:r>
              <a:rPr kumimoji="1" lang="ja-JP" altLang="en-US" dirty="0"/>
              <a:t>ハイドロコロイドで被覆。</a:t>
            </a:r>
            <a:endParaRPr kumimoji="1" lang="en-US" altLang="ja-JP" dirty="0"/>
          </a:p>
          <a:p>
            <a:r>
              <a:rPr lang="ja-JP" altLang="en-US" dirty="0"/>
              <a:t>毎日交換</a:t>
            </a:r>
            <a:endParaRPr kumimoji="1" lang="ja-JP" altLang="en-US" dirty="0"/>
          </a:p>
        </p:txBody>
      </p:sp>
      <p:grpSp>
        <p:nvGrpSpPr>
          <p:cNvPr id="7" name="グループ化 6"/>
          <p:cNvGrpSpPr/>
          <p:nvPr/>
        </p:nvGrpSpPr>
        <p:grpSpPr>
          <a:xfrm>
            <a:off x="5264982" y="1250012"/>
            <a:ext cx="3252926" cy="4777998"/>
            <a:chOff x="5264982" y="1250012"/>
            <a:chExt cx="3252926" cy="4777998"/>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64982" y="1250012"/>
              <a:ext cx="3252926" cy="4276146"/>
            </a:xfrm>
            <a:prstGeom prst="rect">
              <a:avLst/>
            </a:prstGeom>
          </p:spPr>
        </p:pic>
        <p:sp>
          <p:nvSpPr>
            <p:cNvPr id="6" name="テキスト ボックス 5"/>
            <p:cNvSpPr txBox="1"/>
            <p:nvPr/>
          </p:nvSpPr>
          <p:spPr>
            <a:xfrm>
              <a:off x="6261652" y="5658678"/>
              <a:ext cx="2014330" cy="369332"/>
            </a:xfrm>
            <a:prstGeom prst="rect">
              <a:avLst/>
            </a:prstGeom>
            <a:noFill/>
          </p:spPr>
          <p:txBody>
            <a:bodyPr wrap="square" rtlCol="0">
              <a:spAutoFit/>
            </a:bodyPr>
            <a:lstStyle/>
            <a:p>
              <a:r>
                <a:rPr kumimoji="1" lang="en-US" altLang="ja-JP" dirty="0"/>
                <a:t>3</a:t>
              </a:r>
              <a:r>
                <a:rPr kumimoji="1" lang="ja-JP" altLang="en-US" dirty="0"/>
                <a:t>日後</a:t>
              </a:r>
            </a:p>
          </p:txBody>
        </p:sp>
      </p:grpSp>
    </p:spTree>
    <p:extLst>
      <p:ext uri="{BB962C8B-B14F-4D97-AF65-F5344CB8AC3E}">
        <p14:creationId xmlns:p14="http://schemas.microsoft.com/office/powerpoint/2010/main" val="1415822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09144" y="604276"/>
            <a:ext cx="6589200" cy="621886"/>
          </a:xfrm>
        </p:spPr>
        <p:txBody>
          <a:bodyPr>
            <a:normAutofit fontScale="90000"/>
          </a:bodyPr>
          <a:lstStyle/>
          <a:p>
            <a:r>
              <a:rPr lang="en-US" altLang="ja-JP" dirty="0"/>
              <a:t>4</a:t>
            </a:r>
            <a:r>
              <a:rPr lang="ja-JP" altLang="en-US" dirty="0"/>
              <a:t>歳</a:t>
            </a:r>
            <a:r>
              <a:rPr lang="en-US" altLang="ja-JP" dirty="0"/>
              <a:t>1</a:t>
            </a:r>
            <a:r>
              <a:rPr lang="ja-JP" altLang="en-US" dirty="0"/>
              <a:t>ヶ月男：凍結した道路で転倒</a:t>
            </a:r>
            <a:br>
              <a:rPr lang="ja-JP" altLang="en-US" dirty="0"/>
            </a:br>
            <a:endParaRPr kumimoji="1" lang="ja-JP" altLang="en-US" dirty="0"/>
          </a:p>
        </p:txBody>
      </p: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3015" y="1226162"/>
            <a:ext cx="1793468" cy="2422754"/>
          </a:xfrm>
          <a:prstGeom prst="rect">
            <a:avLst/>
          </a:prstGeom>
        </p:spPr>
      </p:pic>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1929" y="1196237"/>
            <a:ext cx="2066431" cy="2452679"/>
          </a:xfrm>
          <a:prstGeom prst="rect">
            <a:avLst/>
          </a:prstGeom>
        </p:spPr>
      </p:pic>
      <p:sp>
        <p:nvSpPr>
          <p:cNvPr id="8" name="テキスト ボックス 7"/>
          <p:cNvSpPr txBox="1"/>
          <p:nvPr/>
        </p:nvSpPr>
        <p:spPr>
          <a:xfrm>
            <a:off x="1163015" y="3653091"/>
            <a:ext cx="1533705" cy="369332"/>
          </a:xfrm>
          <a:prstGeom prst="rect">
            <a:avLst/>
          </a:prstGeom>
          <a:noFill/>
        </p:spPr>
        <p:txBody>
          <a:bodyPr wrap="square" rtlCol="0">
            <a:spAutoFit/>
          </a:bodyPr>
          <a:lstStyle/>
          <a:p>
            <a:r>
              <a:rPr kumimoji="1" lang="ja-JP" altLang="en-US" dirty="0"/>
              <a:t>初診時</a:t>
            </a:r>
          </a:p>
        </p:txBody>
      </p:sp>
      <p:sp>
        <p:nvSpPr>
          <p:cNvPr id="10" name="コンテンツ プレースホルダー 8"/>
          <p:cNvSpPr txBox="1">
            <a:spLocks/>
          </p:cNvSpPr>
          <p:nvPr/>
        </p:nvSpPr>
        <p:spPr>
          <a:xfrm>
            <a:off x="5370844" y="1106892"/>
            <a:ext cx="3557116" cy="2542024"/>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a:lstStyle>
          <a:p>
            <a:r>
              <a:rPr lang="ja-JP" altLang="en-US" sz="1600" dirty="0"/>
              <a:t>出血してる。受診日は金曜日で次回診察は月曜日と日が空く。</a:t>
            </a:r>
            <a:endParaRPr lang="en-US" altLang="ja-JP" sz="1600" dirty="0"/>
          </a:p>
          <a:p>
            <a:r>
              <a:rPr lang="ja-JP" altLang="en-US" sz="1600" dirty="0"/>
              <a:t>以上から，吸収力が高く，止血能力もあるヘモスタパッドを選択。</a:t>
            </a:r>
            <a:endParaRPr lang="en-US" altLang="ja-JP" sz="1600" dirty="0"/>
          </a:p>
          <a:p>
            <a:r>
              <a:rPr lang="ja-JP" altLang="en-US" sz="1600" dirty="0"/>
              <a:t>下眼瞼・口唇はハイドロコロイドで固定。</a:t>
            </a:r>
            <a:endParaRPr lang="en-US" altLang="ja-JP" sz="1600" dirty="0"/>
          </a:p>
          <a:p>
            <a:r>
              <a:rPr lang="ja-JP" altLang="en-US" sz="1600" dirty="0"/>
              <a:t>翌日からはハイドロコロイド</a:t>
            </a:r>
          </a:p>
        </p:txBody>
      </p:sp>
      <p:grpSp>
        <p:nvGrpSpPr>
          <p:cNvPr id="15" name="グループ化 14"/>
          <p:cNvGrpSpPr/>
          <p:nvPr/>
        </p:nvGrpSpPr>
        <p:grpSpPr>
          <a:xfrm>
            <a:off x="2325662" y="3737103"/>
            <a:ext cx="1629852" cy="2819614"/>
            <a:chOff x="2325662" y="3737103"/>
            <a:chExt cx="1629852" cy="2819614"/>
          </a:xfrm>
        </p:grpSpPr>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5662" y="3737103"/>
              <a:ext cx="1629852" cy="2422754"/>
            </a:xfrm>
            <a:prstGeom prst="rect">
              <a:avLst/>
            </a:prstGeom>
          </p:spPr>
        </p:pic>
        <p:sp>
          <p:nvSpPr>
            <p:cNvPr id="11" name="テキスト ボックス 10"/>
            <p:cNvSpPr txBox="1"/>
            <p:nvPr/>
          </p:nvSpPr>
          <p:spPr>
            <a:xfrm>
              <a:off x="2728407" y="6187385"/>
              <a:ext cx="1027044" cy="369332"/>
            </a:xfrm>
            <a:prstGeom prst="rect">
              <a:avLst/>
            </a:prstGeom>
            <a:noFill/>
          </p:spPr>
          <p:txBody>
            <a:bodyPr wrap="square" rtlCol="0">
              <a:spAutoFit/>
            </a:bodyPr>
            <a:lstStyle/>
            <a:p>
              <a:r>
                <a:rPr kumimoji="1" lang="en-US" altLang="ja-JP" dirty="0"/>
                <a:t>3</a:t>
              </a:r>
              <a:r>
                <a:rPr kumimoji="1" lang="ja-JP" altLang="en-US" dirty="0"/>
                <a:t>日後</a:t>
              </a:r>
            </a:p>
          </p:txBody>
        </p:sp>
      </p:grpSp>
      <p:grpSp>
        <p:nvGrpSpPr>
          <p:cNvPr id="16" name="グループ化 15"/>
          <p:cNvGrpSpPr/>
          <p:nvPr/>
        </p:nvGrpSpPr>
        <p:grpSpPr>
          <a:xfrm>
            <a:off x="4347553" y="3702256"/>
            <a:ext cx="1725047" cy="2867713"/>
            <a:chOff x="4347553" y="3702256"/>
            <a:chExt cx="1725047" cy="2867713"/>
          </a:xfrm>
        </p:grpSpPr>
        <p:pic>
          <p:nvPicPr>
            <p:cNvPr id="6" name="図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47553" y="3702256"/>
              <a:ext cx="1725047" cy="2457601"/>
            </a:xfrm>
            <a:prstGeom prst="rect">
              <a:avLst/>
            </a:prstGeom>
          </p:spPr>
        </p:pic>
        <p:sp>
          <p:nvSpPr>
            <p:cNvPr id="12" name="テキスト ボックス 11"/>
            <p:cNvSpPr txBox="1"/>
            <p:nvPr/>
          </p:nvSpPr>
          <p:spPr>
            <a:xfrm>
              <a:off x="4629476" y="6200637"/>
              <a:ext cx="1027044" cy="369332"/>
            </a:xfrm>
            <a:prstGeom prst="rect">
              <a:avLst/>
            </a:prstGeom>
            <a:noFill/>
          </p:spPr>
          <p:txBody>
            <a:bodyPr wrap="square" rtlCol="0">
              <a:spAutoFit/>
            </a:bodyPr>
            <a:lstStyle/>
            <a:p>
              <a:r>
                <a:rPr kumimoji="1" lang="en-US" altLang="ja-JP" dirty="0"/>
                <a:t>6</a:t>
              </a:r>
              <a:r>
                <a:rPr kumimoji="1" lang="ja-JP" altLang="en-US" dirty="0"/>
                <a:t>日後</a:t>
              </a:r>
            </a:p>
          </p:txBody>
        </p:sp>
      </p:grpSp>
      <p:grpSp>
        <p:nvGrpSpPr>
          <p:cNvPr id="17" name="グループ化 16"/>
          <p:cNvGrpSpPr/>
          <p:nvPr/>
        </p:nvGrpSpPr>
        <p:grpSpPr>
          <a:xfrm>
            <a:off x="6464640" y="3737103"/>
            <a:ext cx="1611808" cy="2864687"/>
            <a:chOff x="6464640" y="3737103"/>
            <a:chExt cx="1611808" cy="2864687"/>
          </a:xfrm>
        </p:grpSpPr>
        <p:pic>
          <p:nvPicPr>
            <p:cNvPr id="7" name="図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64640" y="3737103"/>
              <a:ext cx="1611808" cy="2472564"/>
            </a:xfrm>
            <a:prstGeom prst="rect">
              <a:avLst/>
            </a:prstGeom>
          </p:spPr>
        </p:pic>
        <p:sp>
          <p:nvSpPr>
            <p:cNvPr id="14" name="テキスト ボックス 13"/>
            <p:cNvSpPr txBox="1"/>
            <p:nvPr/>
          </p:nvSpPr>
          <p:spPr>
            <a:xfrm>
              <a:off x="6757022" y="6232458"/>
              <a:ext cx="1027044" cy="369332"/>
            </a:xfrm>
            <a:prstGeom prst="rect">
              <a:avLst/>
            </a:prstGeom>
            <a:noFill/>
          </p:spPr>
          <p:txBody>
            <a:bodyPr wrap="square" rtlCol="0">
              <a:spAutoFit/>
            </a:bodyPr>
            <a:lstStyle/>
            <a:p>
              <a:r>
                <a:rPr kumimoji="1" lang="en-US" altLang="ja-JP" dirty="0"/>
                <a:t>14</a:t>
              </a:r>
              <a:r>
                <a:rPr kumimoji="1" lang="ja-JP" altLang="en-US" dirty="0"/>
                <a:t>日後</a:t>
              </a:r>
            </a:p>
          </p:txBody>
        </p:sp>
      </p:grpSp>
    </p:spTree>
    <p:extLst>
      <p:ext uri="{BB962C8B-B14F-4D97-AF65-F5344CB8AC3E}">
        <p14:creationId xmlns:p14="http://schemas.microsoft.com/office/powerpoint/2010/main" val="169573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45200" y="624110"/>
            <a:ext cx="6589200" cy="833987"/>
          </a:xfrm>
        </p:spPr>
        <p:txBody>
          <a:bodyPr/>
          <a:lstStyle/>
          <a:p>
            <a:r>
              <a:rPr kumimoji="1" lang="en-US" altLang="ja-JP" dirty="0"/>
              <a:t>10</a:t>
            </a:r>
            <a:r>
              <a:rPr kumimoji="1" lang="ja-JP" altLang="en-US" dirty="0"/>
              <a:t>歳男：自転車転倒</a:t>
            </a:r>
          </a:p>
        </p:txBody>
      </p: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9404" y="1202303"/>
            <a:ext cx="2377167" cy="3155533"/>
          </a:xfrm>
          <a:prstGeom prst="rect">
            <a:avLst/>
          </a:prstGeom>
        </p:spPr>
      </p:pic>
      <p:sp>
        <p:nvSpPr>
          <p:cNvPr id="6" name="テキスト ボックス 5"/>
          <p:cNvSpPr txBox="1"/>
          <p:nvPr/>
        </p:nvSpPr>
        <p:spPr>
          <a:xfrm>
            <a:off x="1639404" y="4609070"/>
            <a:ext cx="2377167" cy="923330"/>
          </a:xfrm>
          <a:prstGeom prst="rect">
            <a:avLst/>
          </a:prstGeom>
          <a:noFill/>
        </p:spPr>
        <p:txBody>
          <a:bodyPr wrap="square" rtlCol="0">
            <a:spAutoFit/>
          </a:bodyPr>
          <a:lstStyle/>
          <a:p>
            <a:r>
              <a:rPr kumimoji="1" lang="ja-JP" altLang="en-US" dirty="0"/>
              <a:t>初診時の状態</a:t>
            </a:r>
            <a:endParaRPr kumimoji="1" lang="en-US" altLang="ja-JP" dirty="0"/>
          </a:p>
          <a:p>
            <a:r>
              <a:rPr lang="ja-JP" altLang="en-US" dirty="0"/>
              <a:t>ハイドロコロイドを貼付</a:t>
            </a:r>
            <a:endParaRPr kumimoji="1" lang="ja-JP" altLang="en-US" dirty="0"/>
          </a:p>
        </p:txBody>
      </p:sp>
      <p:grpSp>
        <p:nvGrpSpPr>
          <p:cNvPr id="9" name="グループ化 8"/>
          <p:cNvGrpSpPr/>
          <p:nvPr/>
        </p:nvGrpSpPr>
        <p:grpSpPr>
          <a:xfrm>
            <a:off x="4137692" y="2054919"/>
            <a:ext cx="2030059" cy="3752355"/>
            <a:chOff x="4137692" y="2054919"/>
            <a:chExt cx="2030059" cy="3752355"/>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7692" y="2054919"/>
              <a:ext cx="2030059" cy="3155533"/>
            </a:xfrm>
            <a:prstGeom prst="rect">
              <a:avLst/>
            </a:prstGeom>
          </p:spPr>
        </p:pic>
        <p:sp>
          <p:nvSpPr>
            <p:cNvPr id="7" name="テキスト ボックス 6"/>
            <p:cNvSpPr txBox="1"/>
            <p:nvPr/>
          </p:nvSpPr>
          <p:spPr>
            <a:xfrm>
              <a:off x="4663159" y="5437942"/>
              <a:ext cx="979124" cy="369332"/>
            </a:xfrm>
            <a:prstGeom prst="rect">
              <a:avLst/>
            </a:prstGeom>
            <a:noFill/>
          </p:spPr>
          <p:txBody>
            <a:bodyPr wrap="square" rtlCol="0">
              <a:spAutoFit/>
            </a:bodyPr>
            <a:lstStyle/>
            <a:p>
              <a:r>
                <a:rPr kumimoji="1" lang="en-US" altLang="ja-JP" dirty="0"/>
                <a:t>2</a:t>
              </a:r>
              <a:r>
                <a:rPr kumimoji="1" lang="ja-JP" altLang="en-US" dirty="0"/>
                <a:t>日後</a:t>
              </a:r>
            </a:p>
          </p:txBody>
        </p:sp>
      </p:grpSp>
      <p:grpSp>
        <p:nvGrpSpPr>
          <p:cNvPr id="10" name="グループ化 9"/>
          <p:cNvGrpSpPr/>
          <p:nvPr/>
        </p:nvGrpSpPr>
        <p:grpSpPr>
          <a:xfrm>
            <a:off x="6288872" y="2843425"/>
            <a:ext cx="2366649" cy="3524865"/>
            <a:chOff x="6288872" y="2843425"/>
            <a:chExt cx="2366649" cy="3524865"/>
          </a:xfrm>
        </p:grpSpPr>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88872" y="3212757"/>
              <a:ext cx="2366649" cy="3155533"/>
            </a:xfrm>
            <a:prstGeom prst="rect">
              <a:avLst/>
            </a:prstGeom>
          </p:spPr>
        </p:pic>
        <p:sp>
          <p:nvSpPr>
            <p:cNvPr id="8" name="テキスト ボックス 7"/>
            <p:cNvSpPr txBox="1"/>
            <p:nvPr/>
          </p:nvSpPr>
          <p:spPr>
            <a:xfrm>
              <a:off x="7072727" y="2843425"/>
              <a:ext cx="979124" cy="369332"/>
            </a:xfrm>
            <a:prstGeom prst="rect">
              <a:avLst/>
            </a:prstGeom>
            <a:noFill/>
          </p:spPr>
          <p:txBody>
            <a:bodyPr wrap="square" rtlCol="0">
              <a:spAutoFit/>
            </a:bodyPr>
            <a:lstStyle/>
            <a:p>
              <a:r>
                <a:rPr kumimoji="1" lang="en-US" altLang="ja-JP" dirty="0"/>
                <a:t>6</a:t>
              </a:r>
              <a:r>
                <a:rPr kumimoji="1" lang="ja-JP" altLang="en-US" dirty="0"/>
                <a:t>日後</a:t>
              </a:r>
            </a:p>
          </p:txBody>
        </p:sp>
      </p:grpSp>
    </p:spTree>
    <p:extLst>
      <p:ext uri="{BB962C8B-B14F-4D97-AF65-F5344CB8AC3E}">
        <p14:creationId xmlns:p14="http://schemas.microsoft.com/office/powerpoint/2010/main" val="1715334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85</a:t>
            </a:r>
            <a:r>
              <a:rPr kumimoji="1" lang="ja-JP" altLang="en-US" dirty="0"/>
              <a:t>歳男性：高齢者でも治る</a:t>
            </a:r>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2460" y="1333500"/>
            <a:ext cx="2738866" cy="4514850"/>
          </a:xfrm>
          <a:prstGeom prst="rect">
            <a:avLst/>
          </a:prstGeom>
        </p:spPr>
      </p:pic>
      <p:sp>
        <p:nvSpPr>
          <p:cNvPr id="6" name="テキスト ボックス 5"/>
          <p:cNvSpPr txBox="1"/>
          <p:nvPr/>
        </p:nvSpPr>
        <p:spPr>
          <a:xfrm>
            <a:off x="1753705" y="5991225"/>
            <a:ext cx="1008545" cy="461665"/>
          </a:xfrm>
          <a:prstGeom prst="rect">
            <a:avLst/>
          </a:prstGeom>
          <a:noFill/>
        </p:spPr>
        <p:txBody>
          <a:bodyPr wrap="square" rtlCol="0">
            <a:spAutoFit/>
          </a:bodyPr>
          <a:lstStyle/>
          <a:p>
            <a:r>
              <a:rPr kumimoji="1" lang="ja-JP" altLang="en-US" sz="2400" dirty="0"/>
              <a:t>転倒</a:t>
            </a:r>
          </a:p>
        </p:txBody>
      </p:sp>
      <p:grpSp>
        <p:nvGrpSpPr>
          <p:cNvPr id="9" name="グループ化 8"/>
          <p:cNvGrpSpPr/>
          <p:nvPr/>
        </p:nvGrpSpPr>
        <p:grpSpPr>
          <a:xfrm>
            <a:off x="3971925" y="1690986"/>
            <a:ext cx="2893609" cy="4976515"/>
            <a:chOff x="3971925" y="1690986"/>
            <a:chExt cx="2893609" cy="4976515"/>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1925" y="2152651"/>
              <a:ext cx="2893609" cy="4514850"/>
            </a:xfrm>
            <a:prstGeom prst="rect">
              <a:avLst/>
            </a:prstGeom>
          </p:spPr>
        </p:pic>
        <p:sp>
          <p:nvSpPr>
            <p:cNvPr id="7" name="テキスト ボックス 6"/>
            <p:cNvSpPr txBox="1"/>
            <p:nvPr/>
          </p:nvSpPr>
          <p:spPr>
            <a:xfrm>
              <a:off x="4487682" y="1690986"/>
              <a:ext cx="1008545" cy="461665"/>
            </a:xfrm>
            <a:prstGeom prst="rect">
              <a:avLst/>
            </a:prstGeom>
            <a:noFill/>
          </p:spPr>
          <p:txBody>
            <a:bodyPr wrap="square" rtlCol="0">
              <a:spAutoFit/>
            </a:bodyPr>
            <a:lstStyle/>
            <a:p>
              <a:r>
                <a:rPr kumimoji="1" lang="ja-JP" altLang="en-US" sz="2400" dirty="0"/>
                <a:t>翌日</a:t>
              </a:r>
            </a:p>
          </p:txBody>
        </p:sp>
      </p:grpSp>
      <p:grpSp>
        <p:nvGrpSpPr>
          <p:cNvPr id="10" name="グループ化 9"/>
          <p:cNvGrpSpPr/>
          <p:nvPr/>
        </p:nvGrpSpPr>
        <p:grpSpPr>
          <a:xfrm>
            <a:off x="6122584" y="1264555"/>
            <a:ext cx="2645272" cy="5043964"/>
            <a:chOff x="6122584" y="1264555"/>
            <a:chExt cx="2645272" cy="5043964"/>
          </a:xfrm>
        </p:grpSpPr>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2584" y="1264555"/>
              <a:ext cx="2645272" cy="4436558"/>
            </a:xfrm>
            <a:prstGeom prst="rect">
              <a:avLst/>
            </a:prstGeom>
          </p:spPr>
        </p:pic>
        <p:sp>
          <p:nvSpPr>
            <p:cNvPr id="8" name="テキスト ボックス 7"/>
            <p:cNvSpPr txBox="1"/>
            <p:nvPr/>
          </p:nvSpPr>
          <p:spPr>
            <a:xfrm>
              <a:off x="7240407" y="5846854"/>
              <a:ext cx="1008545" cy="461665"/>
            </a:xfrm>
            <a:prstGeom prst="rect">
              <a:avLst/>
            </a:prstGeom>
            <a:noFill/>
          </p:spPr>
          <p:txBody>
            <a:bodyPr wrap="square" rtlCol="0">
              <a:spAutoFit/>
            </a:bodyPr>
            <a:lstStyle/>
            <a:p>
              <a:r>
                <a:rPr kumimoji="1" lang="en-US" altLang="ja-JP" sz="2400" dirty="0"/>
                <a:t>7</a:t>
              </a:r>
              <a:r>
                <a:rPr kumimoji="1" lang="ja-JP" altLang="en-US" sz="2400" dirty="0"/>
                <a:t>日後</a:t>
              </a:r>
            </a:p>
          </p:txBody>
        </p:sp>
      </p:grpSp>
    </p:spTree>
    <p:extLst>
      <p:ext uri="{BB962C8B-B14F-4D97-AF65-F5344CB8AC3E}">
        <p14:creationId xmlns:p14="http://schemas.microsoft.com/office/powerpoint/2010/main" val="3068012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92747" y="2372512"/>
            <a:ext cx="6591985" cy="1468800"/>
          </a:xfrm>
        </p:spPr>
        <p:txBody>
          <a:bodyPr/>
          <a:lstStyle/>
          <a:p>
            <a:r>
              <a:rPr kumimoji="1" lang="ja-JP" altLang="en-US" sz="3600" dirty="0"/>
              <a:t>深い皮膚欠損</a:t>
            </a:r>
            <a:r>
              <a:rPr kumimoji="1" lang="ja-JP" altLang="en-US" sz="2800" dirty="0"/>
              <a:t>（皮膚軟部組織欠損）</a:t>
            </a:r>
          </a:p>
        </p:txBody>
      </p:sp>
      <p:sp>
        <p:nvSpPr>
          <p:cNvPr id="3" name="テキスト プレースホルダー 2"/>
          <p:cNvSpPr>
            <a:spLocks noGrp="1"/>
          </p:cNvSpPr>
          <p:nvPr>
            <p:ph type="body" idx="1"/>
          </p:nvPr>
        </p:nvSpPr>
        <p:spPr>
          <a:xfrm>
            <a:off x="1942415" y="4172164"/>
            <a:ext cx="6591985" cy="860400"/>
          </a:xfrm>
        </p:spPr>
        <p:txBody>
          <a:bodyPr/>
          <a:lstStyle/>
          <a:p>
            <a:endParaRPr kumimoji="1" lang="ja-JP" altLang="en-US" dirty="0"/>
          </a:p>
        </p:txBody>
      </p:sp>
    </p:spTree>
    <p:extLst>
      <p:ext uri="{BB962C8B-B14F-4D97-AF65-F5344CB8AC3E}">
        <p14:creationId xmlns:p14="http://schemas.microsoft.com/office/powerpoint/2010/main" val="7218909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45201" y="624110"/>
            <a:ext cx="6589199" cy="810795"/>
          </a:xfrm>
        </p:spPr>
        <p:txBody>
          <a:bodyPr/>
          <a:lstStyle/>
          <a:p>
            <a:r>
              <a:rPr kumimoji="1" lang="en-US" altLang="ja-JP" dirty="0"/>
              <a:t>1</a:t>
            </a:r>
            <a:r>
              <a:rPr kumimoji="1" lang="ja-JP" altLang="en-US" dirty="0"/>
              <a:t>歳</a:t>
            </a:r>
            <a:r>
              <a:rPr kumimoji="1" lang="en-US" altLang="ja-JP" dirty="0"/>
              <a:t>7</a:t>
            </a:r>
            <a:r>
              <a:rPr kumimoji="1" lang="ja-JP" altLang="en-US" dirty="0"/>
              <a:t>ヶ月男：前額部創離開</a:t>
            </a:r>
          </a:p>
        </p:txBody>
      </p:sp>
      <p:sp>
        <p:nvSpPr>
          <p:cNvPr id="3" name="コンテンツ プレースホルダー 2"/>
          <p:cNvSpPr>
            <a:spLocks noGrp="1"/>
          </p:cNvSpPr>
          <p:nvPr>
            <p:ph idx="1"/>
          </p:nvPr>
        </p:nvSpPr>
        <p:spPr>
          <a:xfrm>
            <a:off x="4263775" y="1434905"/>
            <a:ext cx="4270625" cy="4972692"/>
          </a:xfrm>
        </p:spPr>
        <p:txBody>
          <a:bodyPr>
            <a:normAutofit lnSpcReduction="10000"/>
          </a:bodyPr>
          <a:lstStyle/>
          <a:p>
            <a:r>
              <a:rPr lang="ja-JP" altLang="en-US" dirty="0"/>
              <a:t>愛媛に帰省中に転倒して前額部裂創。</a:t>
            </a:r>
            <a:endParaRPr lang="en-US" altLang="ja-JP" dirty="0"/>
          </a:p>
          <a:p>
            <a:r>
              <a:rPr lang="ja-JP" altLang="en-US" dirty="0"/>
              <a:t>〇〇総合病院救急室を受診し，テーピングで治療。</a:t>
            </a:r>
            <a:endParaRPr lang="en-US" altLang="ja-JP" dirty="0"/>
          </a:p>
          <a:p>
            <a:r>
              <a:rPr lang="en-US" altLang="ja-JP" dirty="0"/>
              <a:t>2</a:t>
            </a:r>
            <a:r>
              <a:rPr lang="ja-JP" altLang="en-US" dirty="0"/>
              <a:t>日後，同院外科を受診。縫合した方がきれいに治ると説明されて縫合。</a:t>
            </a:r>
            <a:endParaRPr lang="en-US" altLang="ja-JP" dirty="0"/>
          </a:p>
          <a:p>
            <a:r>
              <a:rPr lang="ja-JP" altLang="en-US" dirty="0"/>
              <a:t>帰宅後に高熱。</a:t>
            </a:r>
            <a:endParaRPr lang="en-US" altLang="ja-JP" dirty="0"/>
          </a:p>
          <a:p>
            <a:r>
              <a:rPr lang="ja-JP" altLang="en-US" dirty="0"/>
              <a:t>翌日，外科入院。抜糸して排膿した。</a:t>
            </a:r>
            <a:endParaRPr lang="en-US" altLang="ja-JP" dirty="0"/>
          </a:p>
          <a:p>
            <a:r>
              <a:rPr lang="ja-JP" altLang="en-US" dirty="0"/>
              <a:t>受傷</a:t>
            </a:r>
            <a:r>
              <a:rPr lang="en-US" altLang="ja-JP" dirty="0"/>
              <a:t>12</a:t>
            </a:r>
            <a:r>
              <a:rPr lang="ja-JP" altLang="en-US" dirty="0"/>
              <a:t>日後，創縁が壊死（？）したと説明され，全身麻酔下にデブリードマン。</a:t>
            </a:r>
            <a:endParaRPr lang="en-US" altLang="ja-JP" dirty="0"/>
          </a:p>
          <a:p>
            <a:r>
              <a:rPr lang="en-US" altLang="ja-JP" dirty="0"/>
              <a:t>15</a:t>
            </a:r>
            <a:r>
              <a:rPr lang="ja-JP" altLang="en-US" dirty="0"/>
              <a:t>日後，「取り返しがつかない状態にしてしまいました。何とか治して下さい」という紹介状を持参して受診。</a:t>
            </a:r>
            <a:endParaRPr lang="en-US" altLang="ja-JP" dirty="0"/>
          </a:p>
          <a:p>
            <a:r>
              <a:rPr lang="ja-JP" altLang="en-US" dirty="0"/>
              <a:t>プラスモイストで治療。</a:t>
            </a:r>
          </a:p>
          <a:p>
            <a:endParaRPr kumimoji="1" lang="ja-JP" altLang="en-US" dirty="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6470" y="1732681"/>
            <a:ext cx="3140302" cy="3126995"/>
          </a:xfrm>
          <a:prstGeom prst="rect">
            <a:avLst/>
          </a:prstGeom>
        </p:spPr>
      </p:pic>
    </p:spTree>
    <p:extLst>
      <p:ext uri="{BB962C8B-B14F-4D97-AF65-F5344CB8AC3E}">
        <p14:creationId xmlns:p14="http://schemas.microsoft.com/office/powerpoint/2010/main" val="2201776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3711" y="233289"/>
            <a:ext cx="1320372" cy="1530431"/>
          </a:xfrm>
          <a:prstGeom prst="rect">
            <a:avLst/>
          </a:prstGeom>
        </p:spPr>
      </p:pic>
      <p:sp>
        <p:nvSpPr>
          <p:cNvPr id="14" name="テキスト ボックス 13"/>
          <p:cNvSpPr txBox="1"/>
          <p:nvPr/>
        </p:nvSpPr>
        <p:spPr>
          <a:xfrm>
            <a:off x="2230805" y="1795401"/>
            <a:ext cx="1624114" cy="338554"/>
          </a:xfrm>
          <a:prstGeom prst="rect">
            <a:avLst/>
          </a:prstGeom>
          <a:noFill/>
        </p:spPr>
        <p:txBody>
          <a:bodyPr wrap="square" rtlCol="0">
            <a:spAutoFit/>
          </a:bodyPr>
          <a:lstStyle/>
          <a:p>
            <a:pPr algn="ctr"/>
            <a:r>
              <a:rPr kumimoji="1" lang="ja-JP" altLang="en-US" sz="1600" dirty="0"/>
              <a:t>初診時</a:t>
            </a:r>
          </a:p>
        </p:txBody>
      </p:sp>
      <p:grpSp>
        <p:nvGrpSpPr>
          <p:cNvPr id="23" name="グループ化 22"/>
          <p:cNvGrpSpPr/>
          <p:nvPr/>
        </p:nvGrpSpPr>
        <p:grpSpPr>
          <a:xfrm>
            <a:off x="3945991" y="241118"/>
            <a:ext cx="1624114" cy="1910849"/>
            <a:chOff x="3945991" y="241118"/>
            <a:chExt cx="1624114" cy="1910849"/>
          </a:xfrm>
        </p:grpSpPr>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3000" y="241118"/>
              <a:ext cx="1450097" cy="1522602"/>
            </a:xfrm>
            <a:prstGeom prst="rect">
              <a:avLst/>
            </a:prstGeom>
          </p:spPr>
        </p:pic>
        <p:sp>
          <p:nvSpPr>
            <p:cNvPr id="15" name="テキスト ボックス 14"/>
            <p:cNvSpPr txBox="1"/>
            <p:nvPr/>
          </p:nvSpPr>
          <p:spPr>
            <a:xfrm>
              <a:off x="3945991" y="1813413"/>
              <a:ext cx="1624114" cy="338554"/>
            </a:xfrm>
            <a:prstGeom prst="rect">
              <a:avLst/>
            </a:prstGeom>
            <a:noFill/>
          </p:spPr>
          <p:txBody>
            <a:bodyPr wrap="square" rtlCol="0">
              <a:spAutoFit/>
            </a:bodyPr>
            <a:lstStyle/>
            <a:p>
              <a:pPr algn="ctr"/>
              <a:r>
                <a:rPr kumimoji="1" lang="en-US" altLang="ja-JP" sz="1600" dirty="0"/>
                <a:t>4</a:t>
              </a:r>
              <a:r>
                <a:rPr kumimoji="1" lang="ja-JP" altLang="en-US" sz="1600" dirty="0"/>
                <a:t>日後</a:t>
              </a:r>
            </a:p>
          </p:txBody>
        </p:sp>
      </p:grpSp>
      <p:grpSp>
        <p:nvGrpSpPr>
          <p:cNvPr id="24" name="グループ化 23"/>
          <p:cNvGrpSpPr/>
          <p:nvPr/>
        </p:nvGrpSpPr>
        <p:grpSpPr>
          <a:xfrm>
            <a:off x="5570105" y="233289"/>
            <a:ext cx="1624114" cy="1900666"/>
            <a:chOff x="5570105" y="233289"/>
            <a:chExt cx="1624114" cy="1900666"/>
          </a:xfrm>
        </p:grpSpPr>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2014" y="233289"/>
              <a:ext cx="1269428" cy="1549133"/>
            </a:xfrm>
            <a:prstGeom prst="rect">
              <a:avLst/>
            </a:prstGeom>
          </p:spPr>
        </p:pic>
        <p:sp>
          <p:nvSpPr>
            <p:cNvPr id="16" name="テキスト ボックス 15"/>
            <p:cNvSpPr txBox="1"/>
            <p:nvPr/>
          </p:nvSpPr>
          <p:spPr>
            <a:xfrm>
              <a:off x="5570105" y="1795401"/>
              <a:ext cx="1624114" cy="338554"/>
            </a:xfrm>
            <a:prstGeom prst="rect">
              <a:avLst/>
            </a:prstGeom>
            <a:noFill/>
          </p:spPr>
          <p:txBody>
            <a:bodyPr wrap="square" rtlCol="0">
              <a:spAutoFit/>
            </a:bodyPr>
            <a:lstStyle/>
            <a:p>
              <a:pPr algn="ctr"/>
              <a:r>
                <a:rPr kumimoji="1" lang="en-US" altLang="ja-JP" sz="1600" dirty="0"/>
                <a:t>7</a:t>
              </a:r>
              <a:r>
                <a:rPr kumimoji="1" lang="ja-JP" altLang="en-US" sz="1600" dirty="0"/>
                <a:t>日後</a:t>
              </a:r>
            </a:p>
          </p:txBody>
        </p:sp>
      </p:grpSp>
      <p:grpSp>
        <p:nvGrpSpPr>
          <p:cNvPr id="25" name="グループ化 24"/>
          <p:cNvGrpSpPr/>
          <p:nvPr/>
        </p:nvGrpSpPr>
        <p:grpSpPr>
          <a:xfrm>
            <a:off x="2071126" y="2426544"/>
            <a:ext cx="1699048" cy="1897428"/>
            <a:chOff x="1434515" y="2490925"/>
            <a:chExt cx="1699048" cy="1897428"/>
          </a:xfrm>
        </p:grpSpPr>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34515" y="2490925"/>
              <a:ext cx="1699048" cy="1549132"/>
            </a:xfrm>
            <a:prstGeom prst="rect">
              <a:avLst/>
            </a:prstGeom>
          </p:spPr>
        </p:pic>
        <p:sp>
          <p:nvSpPr>
            <p:cNvPr id="17" name="テキスト ボックス 16"/>
            <p:cNvSpPr txBox="1"/>
            <p:nvPr/>
          </p:nvSpPr>
          <p:spPr>
            <a:xfrm>
              <a:off x="1509449" y="4049799"/>
              <a:ext cx="1624114" cy="338554"/>
            </a:xfrm>
            <a:prstGeom prst="rect">
              <a:avLst/>
            </a:prstGeom>
            <a:noFill/>
          </p:spPr>
          <p:txBody>
            <a:bodyPr wrap="square" rtlCol="0">
              <a:spAutoFit/>
            </a:bodyPr>
            <a:lstStyle/>
            <a:p>
              <a:pPr algn="ctr"/>
              <a:r>
                <a:rPr kumimoji="1" lang="en-US" altLang="ja-JP" sz="1600" dirty="0"/>
                <a:t>12</a:t>
              </a:r>
              <a:r>
                <a:rPr kumimoji="1" lang="ja-JP" altLang="en-US" sz="1600" dirty="0"/>
                <a:t>日後</a:t>
              </a:r>
            </a:p>
          </p:txBody>
        </p:sp>
      </p:grpSp>
      <p:grpSp>
        <p:nvGrpSpPr>
          <p:cNvPr id="26" name="グループ化 25"/>
          <p:cNvGrpSpPr/>
          <p:nvPr/>
        </p:nvGrpSpPr>
        <p:grpSpPr>
          <a:xfrm>
            <a:off x="4058280" y="2439809"/>
            <a:ext cx="1624114" cy="1870587"/>
            <a:chOff x="3421669" y="2504190"/>
            <a:chExt cx="1624114" cy="1870587"/>
          </a:xfrm>
        </p:grpSpPr>
        <p:pic>
          <p:nvPicPr>
            <p:cNvPr id="8" name="図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04581" y="2504190"/>
              <a:ext cx="1379858" cy="1522602"/>
            </a:xfrm>
            <a:prstGeom prst="rect">
              <a:avLst/>
            </a:prstGeom>
          </p:spPr>
        </p:pic>
        <p:sp>
          <p:nvSpPr>
            <p:cNvPr id="18" name="テキスト ボックス 17"/>
            <p:cNvSpPr txBox="1"/>
            <p:nvPr/>
          </p:nvSpPr>
          <p:spPr>
            <a:xfrm>
              <a:off x="3421669" y="4036223"/>
              <a:ext cx="1624114" cy="338554"/>
            </a:xfrm>
            <a:prstGeom prst="rect">
              <a:avLst/>
            </a:prstGeom>
            <a:noFill/>
          </p:spPr>
          <p:txBody>
            <a:bodyPr wrap="square" rtlCol="0">
              <a:spAutoFit/>
            </a:bodyPr>
            <a:lstStyle/>
            <a:p>
              <a:pPr algn="ctr"/>
              <a:r>
                <a:rPr kumimoji="1" lang="en-US" altLang="ja-JP" sz="1600" dirty="0"/>
                <a:t>19</a:t>
              </a:r>
              <a:r>
                <a:rPr kumimoji="1" lang="ja-JP" altLang="en-US" sz="1600" dirty="0"/>
                <a:t>日後</a:t>
              </a:r>
            </a:p>
          </p:txBody>
        </p:sp>
      </p:grpSp>
      <p:grpSp>
        <p:nvGrpSpPr>
          <p:cNvPr id="27" name="グループ化 26"/>
          <p:cNvGrpSpPr/>
          <p:nvPr/>
        </p:nvGrpSpPr>
        <p:grpSpPr>
          <a:xfrm>
            <a:off x="5801234" y="2457130"/>
            <a:ext cx="1624114" cy="1876869"/>
            <a:chOff x="5164623" y="2521511"/>
            <a:chExt cx="1624114" cy="1876869"/>
          </a:xfrm>
        </p:grpSpPr>
        <p:pic>
          <p:nvPicPr>
            <p:cNvPr id="9" name="図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83463" y="2521511"/>
              <a:ext cx="1386434" cy="1522602"/>
            </a:xfrm>
            <a:prstGeom prst="rect">
              <a:avLst/>
            </a:prstGeom>
          </p:spPr>
        </p:pic>
        <p:sp>
          <p:nvSpPr>
            <p:cNvPr id="19" name="テキスト ボックス 18"/>
            <p:cNvSpPr txBox="1"/>
            <p:nvPr/>
          </p:nvSpPr>
          <p:spPr>
            <a:xfrm>
              <a:off x="5164623" y="4059826"/>
              <a:ext cx="1624114" cy="338554"/>
            </a:xfrm>
            <a:prstGeom prst="rect">
              <a:avLst/>
            </a:prstGeom>
            <a:noFill/>
          </p:spPr>
          <p:txBody>
            <a:bodyPr wrap="square" rtlCol="0">
              <a:spAutoFit/>
            </a:bodyPr>
            <a:lstStyle/>
            <a:p>
              <a:pPr algn="ctr"/>
              <a:r>
                <a:rPr kumimoji="1" lang="en-US" altLang="ja-JP" sz="1600" dirty="0"/>
                <a:t>26</a:t>
              </a:r>
              <a:r>
                <a:rPr kumimoji="1" lang="ja-JP" altLang="en-US" sz="1600" dirty="0"/>
                <a:t>日後</a:t>
              </a:r>
            </a:p>
          </p:txBody>
        </p:sp>
      </p:grpSp>
      <p:grpSp>
        <p:nvGrpSpPr>
          <p:cNvPr id="28" name="グループ化 27"/>
          <p:cNvGrpSpPr/>
          <p:nvPr/>
        </p:nvGrpSpPr>
        <p:grpSpPr>
          <a:xfrm>
            <a:off x="2146060" y="4672786"/>
            <a:ext cx="1624114" cy="1858928"/>
            <a:chOff x="6861898" y="2521511"/>
            <a:chExt cx="1624114" cy="1858928"/>
          </a:xfrm>
        </p:grpSpPr>
        <p:pic>
          <p:nvPicPr>
            <p:cNvPr id="10" name="図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68921" y="2521511"/>
              <a:ext cx="1210068" cy="1522602"/>
            </a:xfrm>
            <a:prstGeom prst="rect">
              <a:avLst/>
            </a:prstGeom>
          </p:spPr>
        </p:pic>
        <p:sp>
          <p:nvSpPr>
            <p:cNvPr id="20" name="テキスト ボックス 19"/>
            <p:cNvSpPr txBox="1"/>
            <p:nvPr/>
          </p:nvSpPr>
          <p:spPr>
            <a:xfrm>
              <a:off x="6861898" y="4041885"/>
              <a:ext cx="1624114" cy="338554"/>
            </a:xfrm>
            <a:prstGeom prst="rect">
              <a:avLst/>
            </a:prstGeom>
            <a:noFill/>
          </p:spPr>
          <p:txBody>
            <a:bodyPr wrap="square" rtlCol="0">
              <a:spAutoFit/>
            </a:bodyPr>
            <a:lstStyle/>
            <a:p>
              <a:pPr algn="ctr"/>
              <a:r>
                <a:rPr kumimoji="1" lang="en-US" altLang="ja-JP" sz="1600" dirty="0"/>
                <a:t>54</a:t>
              </a:r>
              <a:r>
                <a:rPr kumimoji="1" lang="ja-JP" altLang="en-US" sz="1600" dirty="0"/>
                <a:t>日後</a:t>
              </a:r>
            </a:p>
          </p:txBody>
        </p:sp>
      </p:grpSp>
      <p:grpSp>
        <p:nvGrpSpPr>
          <p:cNvPr id="29" name="グループ化 28"/>
          <p:cNvGrpSpPr/>
          <p:nvPr/>
        </p:nvGrpSpPr>
        <p:grpSpPr>
          <a:xfrm>
            <a:off x="4233726" y="4644601"/>
            <a:ext cx="1624114" cy="1861154"/>
            <a:chOff x="2230805" y="4657581"/>
            <a:chExt cx="1624114" cy="1861154"/>
          </a:xfrm>
        </p:grpSpPr>
        <p:pic>
          <p:nvPicPr>
            <p:cNvPr id="11" name="図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63711" y="4657581"/>
              <a:ext cx="1491208" cy="1522602"/>
            </a:xfrm>
            <a:prstGeom prst="rect">
              <a:avLst/>
            </a:prstGeom>
          </p:spPr>
        </p:pic>
        <p:sp>
          <p:nvSpPr>
            <p:cNvPr id="21" name="テキスト ボックス 20"/>
            <p:cNvSpPr txBox="1"/>
            <p:nvPr/>
          </p:nvSpPr>
          <p:spPr>
            <a:xfrm>
              <a:off x="2230805" y="6180181"/>
              <a:ext cx="1624114" cy="338554"/>
            </a:xfrm>
            <a:prstGeom prst="rect">
              <a:avLst/>
            </a:prstGeom>
            <a:noFill/>
          </p:spPr>
          <p:txBody>
            <a:bodyPr wrap="square" rtlCol="0">
              <a:spAutoFit/>
            </a:bodyPr>
            <a:lstStyle/>
            <a:p>
              <a:pPr algn="ctr"/>
              <a:r>
                <a:rPr kumimoji="1" lang="en-US" altLang="ja-JP" sz="1600" dirty="0"/>
                <a:t>97</a:t>
              </a:r>
              <a:r>
                <a:rPr kumimoji="1" lang="ja-JP" altLang="en-US" sz="1600" dirty="0"/>
                <a:t>日後</a:t>
              </a:r>
            </a:p>
          </p:txBody>
        </p:sp>
      </p:grpSp>
      <p:grpSp>
        <p:nvGrpSpPr>
          <p:cNvPr id="30" name="グループ化 29"/>
          <p:cNvGrpSpPr/>
          <p:nvPr/>
        </p:nvGrpSpPr>
        <p:grpSpPr>
          <a:xfrm>
            <a:off x="6145259" y="4657580"/>
            <a:ext cx="1624114" cy="1874134"/>
            <a:chOff x="6145259" y="4657580"/>
            <a:chExt cx="1624114" cy="1874134"/>
          </a:xfrm>
        </p:grpSpPr>
        <p:pic>
          <p:nvPicPr>
            <p:cNvPr id="13" name="図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64226" y="4657580"/>
              <a:ext cx="1283091" cy="1522601"/>
            </a:xfrm>
            <a:prstGeom prst="rect">
              <a:avLst/>
            </a:prstGeom>
          </p:spPr>
        </p:pic>
        <p:sp>
          <p:nvSpPr>
            <p:cNvPr id="22" name="テキスト ボックス 21"/>
            <p:cNvSpPr txBox="1"/>
            <p:nvPr/>
          </p:nvSpPr>
          <p:spPr>
            <a:xfrm>
              <a:off x="6145259" y="6193160"/>
              <a:ext cx="1624114" cy="338554"/>
            </a:xfrm>
            <a:prstGeom prst="rect">
              <a:avLst/>
            </a:prstGeom>
            <a:noFill/>
          </p:spPr>
          <p:txBody>
            <a:bodyPr wrap="square" rtlCol="0">
              <a:spAutoFit/>
            </a:bodyPr>
            <a:lstStyle/>
            <a:p>
              <a:pPr algn="ctr"/>
              <a:r>
                <a:rPr kumimoji="1" lang="en-US" altLang="ja-JP" sz="1600" dirty="0"/>
                <a:t>153</a:t>
              </a:r>
              <a:r>
                <a:rPr kumimoji="1" lang="ja-JP" altLang="en-US" sz="1600" dirty="0"/>
                <a:t>日後</a:t>
              </a:r>
            </a:p>
          </p:txBody>
        </p:sp>
      </p:grpSp>
    </p:spTree>
    <p:extLst>
      <p:ext uri="{BB962C8B-B14F-4D97-AF65-F5344CB8AC3E}">
        <p14:creationId xmlns:p14="http://schemas.microsoft.com/office/powerpoint/2010/main" val="148166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inVertical)">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arn(inVertical)">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arn(inVertical)">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barn(inVertical)">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barn(inVertical)">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barn(inVertical)">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barn(inVertical)">
                                      <p:cBhvr>
                                        <p:cTn id="4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3653" y="785668"/>
            <a:ext cx="3410025" cy="4623360"/>
          </a:xfrm>
          <a:prstGeom prst="rect">
            <a:avLst/>
          </a:prstGeom>
        </p:spPr>
      </p:pic>
      <p:sp>
        <p:nvSpPr>
          <p:cNvPr id="5" name="テキスト ボックス 4"/>
          <p:cNvSpPr txBox="1"/>
          <p:nvPr/>
        </p:nvSpPr>
        <p:spPr>
          <a:xfrm>
            <a:off x="1913206" y="5521569"/>
            <a:ext cx="2672862" cy="369332"/>
          </a:xfrm>
          <a:prstGeom prst="rect">
            <a:avLst/>
          </a:prstGeom>
          <a:noFill/>
        </p:spPr>
        <p:txBody>
          <a:bodyPr wrap="square" rtlCol="0">
            <a:spAutoFit/>
          </a:bodyPr>
          <a:lstStyle/>
          <a:p>
            <a:pPr algn="ctr"/>
            <a:r>
              <a:rPr kumimoji="1" lang="ja-JP" altLang="en-US" dirty="0"/>
              <a:t>初診時</a:t>
            </a:r>
          </a:p>
        </p:txBody>
      </p:sp>
      <p:grpSp>
        <p:nvGrpSpPr>
          <p:cNvPr id="7" name="グループ化 6"/>
          <p:cNvGrpSpPr/>
          <p:nvPr/>
        </p:nvGrpSpPr>
        <p:grpSpPr>
          <a:xfrm>
            <a:off x="4991172" y="785669"/>
            <a:ext cx="3470909" cy="5143134"/>
            <a:chOff x="4991172" y="785669"/>
            <a:chExt cx="3470909" cy="5143134"/>
          </a:xfrm>
        </p:grpSpPr>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1172" y="785669"/>
              <a:ext cx="3470909" cy="4623359"/>
            </a:xfrm>
            <a:prstGeom prst="rect">
              <a:avLst/>
            </a:prstGeom>
          </p:spPr>
        </p:pic>
        <p:sp>
          <p:nvSpPr>
            <p:cNvPr id="6" name="テキスト ボックス 5"/>
            <p:cNvSpPr txBox="1"/>
            <p:nvPr/>
          </p:nvSpPr>
          <p:spPr>
            <a:xfrm>
              <a:off x="5390195" y="5559471"/>
              <a:ext cx="2672862" cy="369332"/>
            </a:xfrm>
            <a:prstGeom prst="rect">
              <a:avLst/>
            </a:prstGeom>
            <a:noFill/>
          </p:spPr>
          <p:txBody>
            <a:bodyPr wrap="square" rtlCol="0">
              <a:spAutoFit/>
            </a:bodyPr>
            <a:lstStyle/>
            <a:p>
              <a:pPr algn="ctr"/>
              <a:r>
                <a:rPr kumimoji="1" lang="en-US" altLang="ja-JP" dirty="0"/>
                <a:t>153</a:t>
              </a:r>
              <a:r>
                <a:rPr kumimoji="1" lang="ja-JP" altLang="en-US" dirty="0"/>
                <a:t>日後</a:t>
              </a:r>
            </a:p>
          </p:txBody>
        </p:sp>
      </p:grpSp>
    </p:spTree>
    <p:extLst>
      <p:ext uri="{BB962C8B-B14F-4D97-AF65-F5344CB8AC3E}">
        <p14:creationId xmlns:p14="http://schemas.microsoft.com/office/powerpoint/2010/main" val="1497330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478109" y="2368307"/>
            <a:ext cx="6591985" cy="1468800"/>
          </a:xfrm>
        </p:spPr>
        <p:txBody>
          <a:bodyPr/>
          <a:lstStyle/>
          <a:p>
            <a:r>
              <a:rPr kumimoji="1" lang="ja-JP" altLang="en-US" dirty="0"/>
              <a:t>指外傷・指尖部損傷の治療</a:t>
            </a:r>
          </a:p>
        </p:txBody>
      </p:sp>
      <p:sp>
        <p:nvSpPr>
          <p:cNvPr id="5" name="テキスト プレースホルダー 4"/>
          <p:cNvSpPr>
            <a:spLocks noGrp="1"/>
          </p:cNvSpPr>
          <p:nvPr>
            <p:ph type="body" idx="1"/>
          </p:nvPr>
        </p:nvSpPr>
        <p:spPr>
          <a:xfrm>
            <a:off x="1932939" y="4036231"/>
            <a:ext cx="6591985" cy="860400"/>
          </a:xfrm>
        </p:spPr>
        <p:txBody>
          <a:bodyPr/>
          <a:lstStyle/>
          <a:p>
            <a:endParaRPr kumimoji="1" lang="ja-JP" altLang="en-US"/>
          </a:p>
        </p:txBody>
      </p:sp>
    </p:spTree>
    <p:extLst>
      <p:ext uri="{BB962C8B-B14F-4D97-AF65-F5344CB8AC3E}">
        <p14:creationId xmlns:p14="http://schemas.microsoft.com/office/powerpoint/2010/main" val="17269374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5768" y="1474727"/>
            <a:ext cx="1727769" cy="3968013"/>
          </a:xfrm>
          <a:prstGeom prst="rect">
            <a:avLst/>
          </a:prstGeom>
        </p:spPr>
      </p:pic>
      <p:grpSp>
        <p:nvGrpSpPr>
          <p:cNvPr id="15" name="グループ化 14"/>
          <p:cNvGrpSpPr/>
          <p:nvPr/>
        </p:nvGrpSpPr>
        <p:grpSpPr>
          <a:xfrm>
            <a:off x="2853777" y="2708699"/>
            <a:ext cx="2521412" cy="3968013"/>
            <a:chOff x="2397720" y="2471011"/>
            <a:chExt cx="3494446" cy="4872764"/>
          </a:xfrm>
        </p:grpSpPr>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7720" y="2471011"/>
              <a:ext cx="2659636" cy="4872764"/>
            </a:xfrm>
            <a:prstGeom prst="rect">
              <a:avLst/>
            </a:prstGeom>
          </p:spPr>
        </p:pic>
        <p:sp>
          <p:nvSpPr>
            <p:cNvPr id="11" name="テキスト ボックス 10"/>
            <p:cNvSpPr txBox="1"/>
            <p:nvPr/>
          </p:nvSpPr>
          <p:spPr>
            <a:xfrm>
              <a:off x="2645595" y="6505731"/>
              <a:ext cx="3246571" cy="566930"/>
            </a:xfrm>
            <a:prstGeom prst="rect">
              <a:avLst/>
            </a:prstGeom>
            <a:noFill/>
          </p:spPr>
          <p:txBody>
            <a:bodyPr wrap="square" rtlCol="0">
              <a:spAutoFit/>
            </a:bodyPr>
            <a:lstStyle/>
            <a:p>
              <a:r>
                <a:rPr kumimoji="1" lang="ja-JP" altLang="en-US" sz="2400" dirty="0"/>
                <a:t>ヘモスタパッド</a:t>
              </a:r>
            </a:p>
          </p:txBody>
        </p:sp>
      </p:grpSp>
      <p:grpSp>
        <p:nvGrpSpPr>
          <p:cNvPr id="16" name="グループ化 15"/>
          <p:cNvGrpSpPr/>
          <p:nvPr/>
        </p:nvGrpSpPr>
        <p:grpSpPr>
          <a:xfrm>
            <a:off x="4483118" y="1480596"/>
            <a:ext cx="1420072" cy="3962144"/>
            <a:chOff x="3727538" y="146911"/>
            <a:chExt cx="1968090" cy="4865556"/>
          </a:xfrm>
        </p:grpSpPr>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27538" y="146911"/>
              <a:ext cx="1968090" cy="4865556"/>
            </a:xfrm>
            <a:prstGeom prst="rect">
              <a:avLst/>
            </a:prstGeom>
          </p:spPr>
        </p:pic>
        <p:sp>
          <p:nvSpPr>
            <p:cNvPr id="12" name="テキスト ボックス 11"/>
            <p:cNvSpPr txBox="1"/>
            <p:nvPr/>
          </p:nvSpPr>
          <p:spPr>
            <a:xfrm>
              <a:off x="3851476" y="4377129"/>
              <a:ext cx="1509351" cy="566930"/>
            </a:xfrm>
            <a:prstGeom prst="rect">
              <a:avLst/>
            </a:prstGeom>
            <a:noFill/>
          </p:spPr>
          <p:txBody>
            <a:bodyPr wrap="square" rtlCol="0">
              <a:spAutoFit/>
            </a:bodyPr>
            <a:lstStyle/>
            <a:p>
              <a:r>
                <a:rPr kumimoji="1" lang="en-US" altLang="ja-JP" sz="2400" dirty="0"/>
                <a:t>3</a:t>
              </a:r>
              <a:r>
                <a:rPr kumimoji="1" lang="ja-JP" altLang="en-US" sz="2400" dirty="0"/>
                <a:t>日後</a:t>
              </a:r>
            </a:p>
          </p:txBody>
        </p:sp>
      </p:grpSp>
      <p:grpSp>
        <p:nvGrpSpPr>
          <p:cNvPr id="17" name="グループ化 16"/>
          <p:cNvGrpSpPr/>
          <p:nvPr/>
        </p:nvGrpSpPr>
        <p:grpSpPr>
          <a:xfrm>
            <a:off x="5975048" y="2708699"/>
            <a:ext cx="1810602" cy="3968015"/>
            <a:chOff x="5181293" y="2515979"/>
            <a:chExt cx="2509329" cy="4872766"/>
          </a:xfrm>
        </p:grpSpPr>
        <p:pic>
          <p:nvPicPr>
            <p:cNvPr id="9" name="図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1293" y="2515979"/>
              <a:ext cx="2509329" cy="4872766"/>
            </a:xfrm>
            <a:prstGeom prst="rect">
              <a:avLst/>
            </a:prstGeom>
          </p:spPr>
        </p:pic>
        <p:sp>
          <p:nvSpPr>
            <p:cNvPr id="13" name="テキスト ボックス 12"/>
            <p:cNvSpPr txBox="1"/>
            <p:nvPr/>
          </p:nvSpPr>
          <p:spPr>
            <a:xfrm>
              <a:off x="5380472" y="5403954"/>
              <a:ext cx="2106786" cy="566930"/>
            </a:xfrm>
            <a:prstGeom prst="rect">
              <a:avLst/>
            </a:prstGeom>
            <a:noFill/>
          </p:spPr>
          <p:txBody>
            <a:bodyPr wrap="square" rtlCol="0">
              <a:spAutoFit/>
            </a:bodyPr>
            <a:lstStyle/>
            <a:p>
              <a:r>
                <a:rPr lang="en-US" altLang="ja-JP" sz="2400" dirty="0">
                  <a:latin typeface="+mn-ea"/>
                </a:rPr>
                <a:t>14</a:t>
              </a:r>
              <a:r>
                <a:rPr kumimoji="1" lang="ja-JP" altLang="en-US" sz="2400" dirty="0">
                  <a:latin typeface="+mn-ea"/>
                </a:rPr>
                <a:t>日後</a:t>
              </a:r>
            </a:p>
          </p:txBody>
        </p:sp>
      </p:grpSp>
      <p:grpSp>
        <p:nvGrpSpPr>
          <p:cNvPr id="18" name="グループ化 17"/>
          <p:cNvGrpSpPr/>
          <p:nvPr/>
        </p:nvGrpSpPr>
        <p:grpSpPr>
          <a:xfrm>
            <a:off x="7294755" y="1474727"/>
            <a:ext cx="1540823" cy="3962146"/>
            <a:chOff x="6732940" y="146911"/>
            <a:chExt cx="2135440" cy="4865559"/>
          </a:xfrm>
        </p:grpSpPr>
        <p:pic>
          <p:nvPicPr>
            <p:cNvPr id="10" name="図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32940" y="146911"/>
              <a:ext cx="2135440" cy="4865559"/>
            </a:xfrm>
            <a:prstGeom prst="rect">
              <a:avLst/>
            </a:prstGeom>
          </p:spPr>
        </p:pic>
        <p:sp>
          <p:nvSpPr>
            <p:cNvPr id="14" name="テキスト ボックス 13"/>
            <p:cNvSpPr txBox="1"/>
            <p:nvPr/>
          </p:nvSpPr>
          <p:spPr>
            <a:xfrm>
              <a:off x="7197718" y="4438232"/>
              <a:ext cx="1670662" cy="566930"/>
            </a:xfrm>
            <a:prstGeom prst="rect">
              <a:avLst/>
            </a:prstGeom>
            <a:noFill/>
          </p:spPr>
          <p:txBody>
            <a:bodyPr wrap="square" rtlCol="0">
              <a:spAutoFit/>
            </a:bodyPr>
            <a:lstStyle/>
            <a:p>
              <a:r>
                <a:rPr lang="en-US" altLang="ja-JP" sz="2400" dirty="0">
                  <a:latin typeface="+mn-ea"/>
                </a:rPr>
                <a:t>21</a:t>
              </a:r>
              <a:r>
                <a:rPr kumimoji="1" lang="ja-JP" altLang="en-US" sz="2400" dirty="0">
                  <a:latin typeface="+mn-ea"/>
                </a:rPr>
                <a:t>日後</a:t>
              </a:r>
            </a:p>
          </p:txBody>
        </p:sp>
      </p:grpSp>
      <p:sp>
        <p:nvSpPr>
          <p:cNvPr id="2" name="タイトル 1"/>
          <p:cNvSpPr>
            <a:spLocks noGrp="1"/>
          </p:cNvSpPr>
          <p:nvPr>
            <p:ph type="title"/>
          </p:nvPr>
        </p:nvSpPr>
        <p:spPr/>
        <p:txBody>
          <a:bodyPr>
            <a:normAutofit/>
          </a:bodyPr>
          <a:lstStyle/>
          <a:p>
            <a:r>
              <a:rPr kumimoji="1" lang="en-US" altLang="ja-JP" sz="3200" dirty="0"/>
              <a:t>56</a:t>
            </a:r>
            <a:r>
              <a:rPr kumimoji="1" lang="ja-JP" altLang="en-US" sz="3200" dirty="0"/>
              <a:t>歳男：小指裂傷だが注射が苦手</a:t>
            </a:r>
          </a:p>
        </p:txBody>
      </p:sp>
    </p:spTree>
    <p:extLst>
      <p:ext uri="{BB962C8B-B14F-4D97-AF65-F5344CB8AC3E}">
        <p14:creationId xmlns:p14="http://schemas.microsoft.com/office/powerpoint/2010/main" val="776180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43418" y="589474"/>
            <a:ext cx="6589200" cy="1280890"/>
          </a:xfrm>
        </p:spPr>
        <p:txBody>
          <a:bodyPr/>
          <a:lstStyle/>
          <a:p>
            <a:r>
              <a:rPr kumimoji="1" lang="ja-JP" altLang="en-US" dirty="0"/>
              <a:t>なぜ，こんなに速く治るのか？</a:t>
            </a:r>
          </a:p>
        </p:txBody>
      </p: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9560" y="1755836"/>
            <a:ext cx="1970838" cy="3019647"/>
          </a:xfrm>
          <a:prstGeom prst="rect">
            <a:avLst/>
          </a:prstGeom>
        </p:spPr>
      </p:pic>
      <p:sp>
        <p:nvSpPr>
          <p:cNvPr id="4" name="吹き出し: 四角形 3"/>
          <p:cNvSpPr/>
          <p:nvPr/>
        </p:nvSpPr>
        <p:spPr>
          <a:xfrm>
            <a:off x="3203468" y="1649127"/>
            <a:ext cx="2512879" cy="647740"/>
          </a:xfrm>
          <a:prstGeom prst="wedgeRectCallout">
            <a:avLst>
              <a:gd name="adj1" fmla="val -87985"/>
              <a:gd name="adj2" fmla="val 2085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kumimoji="1" lang="ja-JP" altLang="en-US" dirty="0"/>
              <a:t>空気に触れると痛い！</a:t>
            </a:r>
            <a:br>
              <a:rPr kumimoji="1" lang="en-US" altLang="ja-JP" dirty="0"/>
            </a:br>
            <a:r>
              <a:rPr kumimoji="1" lang="ja-JP" altLang="en-US" dirty="0"/>
              <a:t>乾燥すると痛い！</a:t>
            </a:r>
          </a:p>
        </p:txBody>
      </p:sp>
      <p:sp>
        <p:nvSpPr>
          <p:cNvPr id="5" name="吹き出し: 四角形 4"/>
          <p:cNvSpPr/>
          <p:nvPr/>
        </p:nvSpPr>
        <p:spPr>
          <a:xfrm>
            <a:off x="5982714" y="2513086"/>
            <a:ext cx="3069464" cy="369332"/>
          </a:xfrm>
          <a:prstGeom prst="wedgeRectCallout">
            <a:avLst>
              <a:gd name="adj1" fmla="val -57258"/>
              <a:gd name="adj2" fmla="val -168786"/>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dirty="0"/>
              <a:t>空気を遮断すると痛くない</a:t>
            </a:r>
          </a:p>
        </p:txBody>
      </p:sp>
      <p:sp>
        <p:nvSpPr>
          <p:cNvPr id="6" name="吹き出し: 四角形 5"/>
          <p:cNvSpPr/>
          <p:nvPr/>
        </p:nvSpPr>
        <p:spPr>
          <a:xfrm>
            <a:off x="3673188" y="3578963"/>
            <a:ext cx="3319893" cy="369332"/>
          </a:xfrm>
          <a:prstGeom prst="wedgeRectCallout">
            <a:avLst>
              <a:gd name="adj1" fmla="val -98311"/>
              <a:gd name="adj2" fmla="val -39347"/>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kumimoji="1" lang="ja-JP" altLang="en-US" dirty="0"/>
              <a:t>乾燥させると皮膚細胞は死ぬ</a:t>
            </a:r>
          </a:p>
        </p:txBody>
      </p:sp>
      <p:sp>
        <p:nvSpPr>
          <p:cNvPr id="8" name="テキスト ボックス 7"/>
          <p:cNvSpPr txBox="1"/>
          <p:nvPr/>
        </p:nvSpPr>
        <p:spPr>
          <a:xfrm>
            <a:off x="2697989" y="5292911"/>
            <a:ext cx="4280057" cy="830997"/>
          </a:xfrm>
          <a:prstGeom prst="rect">
            <a:avLst/>
          </a:prstGeom>
          <a:solidFill>
            <a:srgbClr val="FFFF00"/>
          </a:solidFill>
          <a:ln>
            <a:solidFill>
              <a:schemeClr val="accent1">
                <a:shade val="50000"/>
              </a:schemeClr>
            </a:solidFill>
          </a:ln>
        </p:spPr>
        <p:txBody>
          <a:bodyPr wrap="square" rtlCol="0">
            <a:spAutoFit/>
          </a:bodyPr>
          <a:lstStyle/>
          <a:p>
            <a:pPr algn="ctr"/>
            <a:r>
              <a:rPr kumimoji="1" lang="ja-JP" altLang="en-US" sz="2400" dirty="0">
                <a:solidFill>
                  <a:srgbClr val="FF0000"/>
                </a:solidFill>
              </a:rPr>
              <a:t>創面の乾燥を防ぐと</a:t>
            </a:r>
            <a:br>
              <a:rPr kumimoji="1" lang="en-US" altLang="ja-JP" sz="2400" dirty="0">
                <a:solidFill>
                  <a:srgbClr val="FF0000"/>
                </a:solidFill>
              </a:rPr>
            </a:br>
            <a:r>
              <a:rPr kumimoji="1" lang="ja-JP" altLang="en-US" sz="2400" dirty="0">
                <a:solidFill>
                  <a:srgbClr val="FF0000"/>
                </a:solidFill>
              </a:rPr>
              <a:t>痛みが和らぎ，速く治る</a:t>
            </a:r>
          </a:p>
        </p:txBody>
      </p:sp>
      <p:sp>
        <p:nvSpPr>
          <p:cNvPr id="12" name="吹き出し: 四角形 11"/>
          <p:cNvSpPr/>
          <p:nvPr/>
        </p:nvSpPr>
        <p:spPr>
          <a:xfrm>
            <a:off x="5770669" y="4267851"/>
            <a:ext cx="3167802" cy="646331"/>
          </a:xfrm>
          <a:prstGeom prst="wedgeRectCallout">
            <a:avLst>
              <a:gd name="adj1" fmla="val -34568"/>
              <a:gd name="adj2" fmla="val -96949"/>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kumimoji="1" lang="ja-JP" altLang="en-US" dirty="0"/>
              <a:t>空気を遮断すると皮膚細胞は死なない。速く治る</a:t>
            </a:r>
          </a:p>
        </p:txBody>
      </p:sp>
    </p:spTree>
    <p:extLst>
      <p:ext uri="{BB962C8B-B14F-4D97-AF65-F5344CB8AC3E}">
        <p14:creationId xmlns:p14="http://schemas.microsoft.com/office/powerpoint/2010/main" val="2246132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1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C:\Users\nm\Desktop\あらい：新井亮太（母指指尖部損傷）\2012-10-01-08h49m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331" y="1476461"/>
            <a:ext cx="2105483" cy="4136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5" name="テキスト ボックス 3"/>
          <p:cNvSpPr txBox="1">
            <a:spLocks noChangeArrowheads="1"/>
          </p:cNvSpPr>
          <p:nvPr/>
        </p:nvSpPr>
        <p:spPr bwMode="auto">
          <a:xfrm>
            <a:off x="982343" y="5687466"/>
            <a:ext cx="15843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sz="2800" dirty="0">
                <a:latin typeface="+mn-ea"/>
                <a:ea typeface="+mn-ea"/>
              </a:rPr>
              <a:t>初診時</a:t>
            </a:r>
          </a:p>
        </p:txBody>
      </p:sp>
      <p:grpSp>
        <p:nvGrpSpPr>
          <p:cNvPr id="6" name="グループ化 5"/>
          <p:cNvGrpSpPr/>
          <p:nvPr/>
        </p:nvGrpSpPr>
        <p:grpSpPr>
          <a:xfrm>
            <a:off x="2940592" y="1476826"/>
            <a:ext cx="1729635" cy="4733860"/>
            <a:chOff x="2940592" y="1476826"/>
            <a:chExt cx="1729635" cy="4733860"/>
          </a:xfrm>
        </p:grpSpPr>
        <p:pic>
          <p:nvPicPr>
            <p:cNvPr id="79883" name="Picture 3" descr="C:\Users\nm\Desktop\あらい：新井亮太（母指指尖部損傷）\2012-10-04-09h01m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0592" y="1476826"/>
              <a:ext cx="1729635" cy="4135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84" name="テキスト ボックス 8"/>
            <p:cNvSpPr txBox="1">
              <a:spLocks noChangeArrowheads="1"/>
            </p:cNvSpPr>
            <p:nvPr/>
          </p:nvSpPr>
          <p:spPr bwMode="auto">
            <a:xfrm>
              <a:off x="3077916" y="5687466"/>
              <a:ext cx="14228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en-US" altLang="ja-JP" sz="2800" dirty="0">
                  <a:latin typeface="+mn-ea"/>
                  <a:ea typeface="+mn-ea"/>
                </a:rPr>
                <a:t>15</a:t>
              </a:r>
              <a:r>
                <a:rPr lang="ja-JP" altLang="en-US" sz="2800" dirty="0">
                  <a:latin typeface="+mn-ea"/>
                  <a:ea typeface="+mn-ea"/>
                </a:rPr>
                <a:t>日後</a:t>
              </a:r>
            </a:p>
          </p:txBody>
        </p:sp>
      </p:grpSp>
      <p:grpSp>
        <p:nvGrpSpPr>
          <p:cNvPr id="7" name="グループ化 6"/>
          <p:cNvGrpSpPr/>
          <p:nvPr/>
        </p:nvGrpSpPr>
        <p:grpSpPr>
          <a:xfrm>
            <a:off x="4894878" y="1476461"/>
            <a:ext cx="1614841" cy="4777298"/>
            <a:chOff x="4894878" y="1476461"/>
            <a:chExt cx="1614841" cy="4777298"/>
          </a:xfrm>
        </p:grpSpPr>
        <p:pic>
          <p:nvPicPr>
            <p:cNvPr id="79881" name="Picture 4" descr="C:\Users\nm\Desktop\あらい：新井亮太（母指指尖部損傷）\2012-10-16-09h04m5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94878" y="1476461"/>
              <a:ext cx="1614841" cy="4135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82" name="テキスト ボックス 9"/>
            <p:cNvSpPr txBox="1">
              <a:spLocks noChangeArrowheads="1"/>
            </p:cNvSpPr>
            <p:nvPr/>
          </p:nvSpPr>
          <p:spPr bwMode="auto">
            <a:xfrm>
              <a:off x="5011992" y="5730539"/>
              <a:ext cx="14589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en-US" altLang="ja-JP" sz="2800" dirty="0">
                  <a:latin typeface="+mn-ea"/>
                  <a:ea typeface="+mn-ea"/>
                </a:rPr>
                <a:t>36</a:t>
              </a:r>
              <a:r>
                <a:rPr lang="ja-JP" altLang="en-US" sz="2800" dirty="0">
                  <a:latin typeface="+mn-ea"/>
                  <a:ea typeface="+mn-ea"/>
                </a:rPr>
                <a:t>日後</a:t>
              </a:r>
            </a:p>
          </p:txBody>
        </p:sp>
      </p:grpSp>
      <p:grpSp>
        <p:nvGrpSpPr>
          <p:cNvPr id="8" name="グループ化 7"/>
          <p:cNvGrpSpPr/>
          <p:nvPr/>
        </p:nvGrpSpPr>
        <p:grpSpPr>
          <a:xfrm>
            <a:off x="6708016" y="1476461"/>
            <a:ext cx="1628087" cy="4777298"/>
            <a:chOff x="6708016" y="1476461"/>
            <a:chExt cx="1628087" cy="4777298"/>
          </a:xfrm>
        </p:grpSpPr>
        <p:pic>
          <p:nvPicPr>
            <p:cNvPr id="79879" name="Picture 5" descr="C:\Users\nm\Desktop\あらい：新井亮太（母指指尖部損傷）\2012-11-30-09h26m58.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8016" y="1476461"/>
              <a:ext cx="1628087" cy="4165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80" name="テキスト ボックス 10"/>
            <p:cNvSpPr txBox="1">
              <a:spLocks noChangeArrowheads="1"/>
            </p:cNvSpPr>
            <p:nvPr/>
          </p:nvSpPr>
          <p:spPr bwMode="auto">
            <a:xfrm>
              <a:off x="6777995" y="5730539"/>
              <a:ext cx="148812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en-US" altLang="ja-JP" sz="2800" dirty="0">
                  <a:latin typeface="+mn-ea"/>
                  <a:ea typeface="+mn-ea"/>
                </a:rPr>
                <a:t>60</a:t>
              </a:r>
              <a:r>
                <a:rPr lang="ja-JP" altLang="en-US" sz="2800" dirty="0">
                  <a:latin typeface="+mn-ea"/>
                  <a:ea typeface="+mn-ea"/>
                </a:rPr>
                <a:t>日後</a:t>
              </a:r>
            </a:p>
          </p:txBody>
        </p:sp>
      </p:grpSp>
      <p:sp>
        <p:nvSpPr>
          <p:cNvPr id="5" name="タイトル 4"/>
          <p:cNvSpPr>
            <a:spLocks noGrp="1"/>
          </p:cNvSpPr>
          <p:nvPr>
            <p:ph type="title"/>
          </p:nvPr>
        </p:nvSpPr>
        <p:spPr/>
        <p:txBody>
          <a:bodyPr>
            <a:normAutofit/>
          </a:bodyPr>
          <a:lstStyle/>
          <a:p>
            <a:r>
              <a:rPr kumimoji="1" lang="en-US" altLang="ja-JP" sz="3200" dirty="0"/>
              <a:t>25</a:t>
            </a:r>
            <a:r>
              <a:rPr kumimoji="1" lang="ja-JP" altLang="en-US" sz="3200" dirty="0"/>
              <a:t>歳男：バイク整備中に母指損傷</a:t>
            </a:r>
          </a:p>
        </p:txBody>
      </p:sp>
    </p:spTree>
    <p:extLst>
      <p:ext uri="{BB962C8B-B14F-4D97-AF65-F5344CB8AC3E}">
        <p14:creationId xmlns:p14="http://schemas.microsoft.com/office/powerpoint/2010/main" val="2737582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C:\Users\nm\Desktop\あらい：新井亮太（母指指尖部損傷）\2012-10-01-08h49m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333375"/>
            <a:ext cx="2867025" cy="562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899" name="Picture 3" descr="C:\Users\nm\Desktop\あらい：新井亮太（母指指尖部損傷）\2013-03-03-22h06m4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319088"/>
            <a:ext cx="2816225" cy="563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0" name="テキスト ボックス 1"/>
          <p:cNvSpPr txBox="1">
            <a:spLocks noChangeArrowheads="1"/>
          </p:cNvSpPr>
          <p:nvPr/>
        </p:nvSpPr>
        <p:spPr bwMode="auto">
          <a:xfrm>
            <a:off x="2051050" y="6005513"/>
            <a:ext cx="1657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4"/>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dirty="0">
                <a:latin typeface="+mn-ea"/>
                <a:ea typeface="+mn-ea"/>
              </a:rPr>
              <a:t>初診時</a:t>
            </a:r>
          </a:p>
        </p:txBody>
      </p:sp>
      <p:sp>
        <p:nvSpPr>
          <p:cNvPr id="80901" name="テキスト ボックス 4"/>
          <p:cNvSpPr txBox="1">
            <a:spLocks noChangeArrowheads="1"/>
          </p:cNvSpPr>
          <p:nvPr/>
        </p:nvSpPr>
        <p:spPr bwMode="auto">
          <a:xfrm>
            <a:off x="5367337" y="6005513"/>
            <a:ext cx="19383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85000"/>
              <a:buBlip>
                <a:blip r:embed="rId4"/>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en-US" altLang="ja-JP" dirty="0">
                <a:latin typeface="+mn-ea"/>
                <a:ea typeface="+mn-ea"/>
              </a:rPr>
              <a:t>155</a:t>
            </a:r>
            <a:r>
              <a:rPr lang="ja-JP" altLang="en-US" dirty="0">
                <a:latin typeface="+mn-ea"/>
                <a:ea typeface="+mn-ea"/>
              </a:rPr>
              <a:t>日後</a:t>
            </a:r>
          </a:p>
        </p:txBody>
      </p:sp>
    </p:spTree>
    <p:extLst>
      <p:ext uri="{BB962C8B-B14F-4D97-AF65-F5344CB8AC3E}">
        <p14:creationId xmlns:p14="http://schemas.microsoft.com/office/powerpoint/2010/main" val="5878806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rmAutofit/>
          </a:bodyPr>
          <a:lstStyle/>
          <a:p>
            <a:r>
              <a:rPr kumimoji="1" lang="ja-JP" altLang="en-US" sz="3600" dirty="0"/>
              <a:t>顔面裂傷：小児はテーピングで</a:t>
            </a:r>
          </a:p>
        </p:txBody>
      </p:sp>
      <p:sp>
        <p:nvSpPr>
          <p:cNvPr id="4" name="テキスト プレースホルダー 3"/>
          <p:cNvSpPr>
            <a:spLocks noGrp="1"/>
          </p:cNvSpPr>
          <p:nvPr>
            <p:ph type="body" idx="1"/>
          </p:nvPr>
        </p:nvSpPr>
        <p:spPr>
          <a:xfrm>
            <a:off x="3363855" y="3581400"/>
            <a:ext cx="5170545" cy="860400"/>
          </a:xfrm>
        </p:spPr>
        <p:txBody>
          <a:bodyPr/>
          <a:lstStyle/>
          <a:p>
            <a:r>
              <a:rPr kumimoji="1" lang="ja-JP" altLang="en-US" dirty="0"/>
              <a:t>ハイドロコロイドを併用</a:t>
            </a:r>
          </a:p>
        </p:txBody>
      </p:sp>
    </p:spTree>
    <p:extLst>
      <p:ext uri="{BB962C8B-B14F-4D97-AF65-F5344CB8AC3E}">
        <p14:creationId xmlns:p14="http://schemas.microsoft.com/office/powerpoint/2010/main" val="20822019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グループ化 10"/>
          <p:cNvGrpSpPr/>
          <p:nvPr/>
        </p:nvGrpSpPr>
        <p:grpSpPr>
          <a:xfrm>
            <a:off x="1563482" y="1136808"/>
            <a:ext cx="3989248" cy="1491096"/>
            <a:chOff x="2871121" y="2103324"/>
            <a:chExt cx="3989248" cy="1491096"/>
          </a:xfrm>
        </p:grpSpPr>
        <p:cxnSp>
          <p:nvCxnSpPr>
            <p:cNvPr id="4" name="直線コネクタ 3"/>
            <p:cNvCxnSpPr/>
            <p:nvPr/>
          </p:nvCxnSpPr>
          <p:spPr>
            <a:xfrm>
              <a:off x="2871121" y="2108062"/>
              <a:ext cx="1649085" cy="0"/>
            </a:xfrm>
            <a:prstGeom prst="line">
              <a:avLst/>
            </a:prstGeom>
            <a:ln w="1143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 name="直線コネクタ 4"/>
            <p:cNvCxnSpPr/>
            <p:nvPr/>
          </p:nvCxnSpPr>
          <p:spPr>
            <a:xfrm>
              <a:off x="5387228" y="2103324"/>
              <a:ext cx="1473141" cy="0"/>
            </a:xfrm>
            <a:prstGeom prst="line">
              <a:avLst/>
            </a:prstGeom>
            <a:ln w="1143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4561609" y="2103324"/>
              <a:ext cx="400049" cy="1491096"/>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flipH="1">
              <a:off x="4961658" y="2103324"/>
              <a:ext cx="404869" cy="1491096"/>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5" name="グループ化 14"/>
          <p:cNvGrpSpPr/>
          <p:nvPr/>
        </p:nvGrpSpPr>
        <p:grpSpPr>
          <a:xfrm>
            <a:off x="1921265" y="844007"/>
            <a:ext cx="3415326" cy="247914"/>
            <a:chOff x="3246054" y="1779660"/>
            <a:chExt cx="3415326" cy="247914"/>
          </a:xfrm>
        </p:grpSpPr>
        <p:sp>
          <p:nvSpPr>
            <p:cNvPr id="17" name="正方形/長方形 16"/>
            <p:cNvSpPr/>
            <p:nvPr/>
          </p:nvSpPr>
          <p:spPr>
            <a:xfrm>
              <a:off x="3246054" y="1779660"/>
              <a:ext cx="1274152" cy="24418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2500" lnSpcReduction="20000"/>
            </a:bodyPr>
            <a:lstStyle/>
            <a:p>
              <a:pPr algn="ctr"/>
              <a:endParaRPr kumimoji="1" lang="ja-JP" altLang="en-US" dirty="0"/>
            </a:p>
          </p:txBody>
        </p:sp>
        <p:sp>
          <p:nvSpPr>
            <p:cNvPr id="18" name="正方形/長方形 17"/>
            <p:cNvSpPr/>
            <p:nvPr/>
          </p:nvSpPr>
          <p:spPr>
            <a:xfrm>
              <a:off x="5387228" y="1783388"/>
              <a:ext cx="1274152" cy="24418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2500" lnSpcReduction="20000"/>
            </a:bodyPr>
            <a:lstStyle/>
            <a:p>
              <a:pPr algn="ctr"/>
              <a:endParaRPr kumimoji="1" lang="ja-JP" altLang="en-US" dirty="0"/>
            </a:p>
          </p:txBody>
        </p:sp>
      </p:grpSp>
      <p:grpSp>
        <p:nvGrpSpPr>
          <p:cNvPr id="43" name="グループ化 42"/>
          <p:cNvGrpSpPr/>
          <p:nvPr/>
        </p:nvGrpSpPr>
        <p:grpSpPr>
          <a:xfrm>
            <a:off x="4961658" y="2404150"/>
            <a:ext cx="3989248" cy="1806187"/>
            <a:chOff x="4961658" y="2404150"/>
            <a:chExt cx="3989248" cy="1806187"/>
          </a:xfrm>
        </p:grpSpPr>
        <p:grpSp>
          <p:nvGrpSpPr>
            <p:cNvPr id="25" name="グループ化 24"/>
            <p:cNvGrpSpPr/>
            <p:nvPr/>
          </p:nvGrpSpPr>
          <p:grpSpPr>
            <a:xfrm>
              <a:off x="4961658" y="2719241"/>
              <a:ext cx="3989248" cy="1491096"/>
              <a:chOff x="2871121" y="2103324"/>
              <a:chExt cx="3989248" cy="1491096"/>
            </a:xfrm>
          </p:grpSpPr>
          <p:cxnSp>
            <p:nvCxnSpPr>
              <p:cNvPr id="26" name="直線コネクタ 25"/>
              <p:cNvCxnSpPr/>
              <p:nvPr/>
            </p:nvCxnSpPr>
            <p:spPr>
              <a:xfrm>
                <a:off x="2871121" y="2108062"/>
                <a:ext cx="1649085" cy="0"/>
              </a:xfrm>
              <a:prstGeom prst="line">
                <a:avLst/>
              </a:prstGeom>
              <a:ln w="1143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5387228" y="2103324"/>
                <a:ext cx="1473141" cy="0"/>
              </a:xfrm>
              <a:prstGeom prst="line">
                <a:avLst/>
              </a:prstGeom>
              <a:ln w="1143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4561609" y="2103324"/>
                <a:ext cx="400049" cy="1491096"/>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flipH="1">
                <a:off x="4961658" y="2103324"/>
                <a:ext cx="404869" cy="1491096"/>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0" name="グループ化 29"/>
            <p:cNvGrpSpPr/>
            <p:nvPr/>
          </p:nvGrpSpPr>
          <p:grpSpPr>
            <a:xfrm>
              <a:off x="5336591" y="2404150"/>
              <a:ext cx="3415326" cy="247914"/>
              <a:chOff x="3246054" y="1779660"/>
              <a:chExt cx="3415326" cy="247914"/>
            </a:xfrm>
          </p:grpSpPr>
          <p:sp>
            <p:nvSpPr>
              <p:cNvPr id="31" name="正方形/長方形 30"/>
              <p:cNvSpPr/>
              <p:nvPr/>
            </p:nvSpPr>
            <p:spPr>
              <a:xfrm>
                <a:off x="3246054" y="1779660"/>
                <a:ext cx="1274152" cy="24418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2500" lnSpcReduction="20000"/>
              </a:bodyPr>
              <a:lstStyle/>
              <a:p>
                <a:pPr algn="ctr"/>
                <a:endParaRPr kumimoji="1" lang="ja-JP" altLang="en-US" dirty="0"/>
              </a:p>
            </p:txBody>
          </p:sp>
          <p:sp>
            <p:nvSpPr>
              <p:cNvPr id="32" name="正方形/長方形 31"/>
              <p:cNvSpPr/>
              <p:nvPr/>
            </p:nvSpPr>
            <p:spPr>
              <a:xfrm>
                <a:off x="5387228" y="1783388"/>
                <a:ext cx="1274152" cy="24418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2500" lnSpcReduction="20000"/>
              </a:bodyPr>
              <a:lstStyle/>
              <a:p>
                <a:pPr algn="ctr"/>
                <a:endParaRPr kumimoji="1" lang="ja-JP" altLang="en-US" dirty="0"/>
              </a:p>
            </p:txBody>
          </p:sp>
        </p:grpSp>
      </p:grpSp>
      <p:sp>
        <p:nvSpPr>
          <p:cNvPr id="33" name="吹き出し: 角を丸めた四角形 32"/>
          <p:cNvSpPr/>
          <p:nvPr/>
        </p:nvSpPr>
        <p:spPr>
          <a:xfrm>
            <a:off x="460886" y="1861207"/>
            <a:ext cx="2881675" cy="1940957"/>
          </a:xfrm>
          <a:prstGeom prst="wedgeRoundRectCallout">
            <a:avLst>
              <a:gd name="adj1" fmla="val 37098"/>
              <a:gd name="adj2" fmla="val -9536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285750" indent="-285750">
              <a:buFont typeface="Wingdings" panose="05000000000000000000" pitchFamily="2" charset="2"/>
              <a:buChar char="l"/>
            </a:pPr>
            <a:r>
              <a:rPr kumimoji="1" lang="ja-JP" altLang="en-US" dirty="0"/>
              <a:t>創縁両側にハイドロコロイドを貼付</a:t>
            </a:r>
            <a:endParaRPr kumimoji="1" lang="en-US" altLang="ja-JP" dirty="0"/>
          </a:p>
          <a:p>
            <a:pPr marL="285750" indent="-285750">
              <a:buFont typeface="Wingdings" panose="05000000000000000000" pitchFamily="2" charset="2"/>
              <a:buChar char="l"/>
            </a:pPr>
            <a:r>
              <a:rPr kumimoji="1" lang="ja-JP" altLang="en-US" dirty="0"/>
              <a:t>絆創膏より強固に固着</a:t>
            </a:r>
            <a:endParaRPr kumimoji="1" lang="en-US" altLang="ja-JP" dirty="0"/>
          </a:p>
          <a:p>
            <a:pPr marL="285750" indent="-285750">
              <a:buFont typeface="Wingdings" panose="05000000000000000000" pitchFamily="2" charset="2"/>
              <a:buChar char="l"/>
            </a:pPr>
            <a:r>
              <a:rPr lang="ja-JP" altLang="en-US" dirty="0"/>
              <a:t>血液・浸出液があっても剥がれにくい</a:t>
            </a:r>
            <a:endParaRPr kumimoji="1" lang="ja-JP" altLang="en-US" dirty="0"/>
          </a:p>
        </p:txBody>
      </p:sp>
      <p:grpSp>
        <p:nvGrpSpPr>
          <p:cNvPr id="37" name="グループ化 36"/>
          <p:cNvGrpSpPr/>
          <p:nvPr/>
        </p:nvGrpSpPr>
        <p:grpSpPr>
          <a:xfrm>
            <a:off x="5091973" y="349716"/>
            <a:ext cx="3485721" cy="2021727"/>
            <a:chOff x="5091974" y="1057330"/>
            <a:chExt cx="3365798" cy="1227158"/>
          </a:xfrm>
        </p:grpSpPr>
        <p:cxnSp>
          <p:nvCxnSpPr>
            <p:cNvPr id="35" name="直線コネクタ 34"/>
            <p:cNvCxnSpPr/>
            <p:nvPr/>
          </p:nvCxnSpPr>
          <p:spPr>
            <a:xfrm>
              <a:off x="5117523" y="2280805"/>
              <a:ext cx="1657350" cy="0"/>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sp>
          <p:nvSpPr>
            <p:cNvPr id="36" name="円弧 35"/>
            <p:cNvSpPr/>
            <p:nvPr/>
          </p:nvSpPr>
          <p:spPr>
            <a:xfrm rot="5400000">
              <a:off x="6161294" y="-11990"/>
              <a:ext cx="1227158" cy="3365798"/>
            </a:xfrm>
            <a:prstGeom prst="arc">
              <a:avLst/>
            </a:prstGeom>
            <a:ln w="635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38" name="矢印: 右 37"/>
          <p:cNvSpPr/>
          <p:nvPr/>
        </p:nvSpPr>
        <p:spPr>
          <a:xfrm>
            <a:off x="6790459" y="2587336"/>
            <a:ext cx="566305" cy="2909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kumimoji="1" lang="ja-JP" altLang="en-US" dirty="0"/>
          </a:p>
        </p:txBody>
      </p:sp>
      <p:grpSp>
        <p:nvGrpSpPr>
          <p:cNvPr id="42" name="グループ化 41"/>
          <p:cNvGrpSpPr/>
          <p:nvPr/>
        </p:nvGrpSpPr>
        <p:grpSpPr>
          <a:xfrm>
            <a:off x="2038838" y="4300437"/>
            <a:ext cx="3230362" cy="1821880"/>
            <a:chOff x="2038838" y="4300437"/>
            <a:chExt cx="3230362" cy="1821880"/>
          </a:xfrm>
        </p:grpSpPr>
        <p:cxnSp>
          <p:nvCxnSpPr>
            <p:cNvPr id="14" name="直線コネクタ 13"/>
            <p:cNvCxnSpPr/>
            <p:nvPr/>
          </p:nvCxnSpPr>
          <p:spPr>
            <a:xfrm>
              <a:off x="3729487" y="4678816"/>
              <a:ext cx="15882" cy="1443501"/>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2038838" y="4604895"/>
              <a:ext cx="1649085" cy="0"/>
            </a:xfrm>
            <a:prstGeom prst="line">
              <a:avLst/>
            </a:prstGeom>
            <a:ln w="1143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2" name="正方形/長方形 21"/>
            <p:cNvSpPr/>
            <p:nvPr/>
          </p:nvSpPr>
          <p:spPr>
            <a:xfrm>
              <a:off x="2463276" y="4300437"/>
              <a:ext cx="1274152" cy="24418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2500" lnSpcReduction="20000"/>
            </a:bodyPr>
            <a:lstStyle/>
            <a:p>
              <a:pPr algn="ctr"/>
              <a:endParaRPr kumimoji="1" lang="ja-JP" altLang="en-US" dirty="0"/>
            </a:p>
          </p:txBody>
        </p:sp>
        <p:cxnSp>
          <p:nvCxnSpPr>
            <p:cNvPr id="23" name="直線コネクタ 22"/>
            <p:cNvCxnSpPr/>
            <p:nvPr/>
          </p:nvCxnSpPr>
          <p:spPr>
            <a:xfrm>
              <a:off x="3796059" y="4596429"/>
              <a:ext cx="1473141" cy="0"/>
            </a:xfrm>
            <a:prstGeom prst="line">
              <a:avLst/>
            </a:prstGeom>
            <a:ln w="1143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4" name="正方形/長方形 23"/>
            <p:cNvSpPr/>
            <p:nvPr/>
          </p:nvSpPr>
          <p:spPr>
            <a:xfrm>
              <a:off x="3745369" y="4300437"/>
              <a:ext cx="1274152" cy="24418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2500" lnSpcReduction="20000"/>
            </a:bodyPr>
            <a:lstStyle/>
            <a:p>
              <a:pPr algn="ctr"/>
              <a:endParaRPr kumimoji="1" lang="ja-JP" altLang="en-US" dirty="0"/>
            </a:p>
          </p:txBody>
        </p:sp>
        <p:cxnSp>
          <p:nvCxnSpPr>
            <p:cNvPr id="40" name="直線コネクタ 39"/>
            <p:cNvCxnSpPr/>
            <p:nvPr/>
          </p:nvCxnSpPr>
          <p:spPr>
            <a:xfrm>
              <a:off x="2303630" y="4300437"/>
              <a:ext cx="2883478" cy="0"/>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41" name="吹き出し: 角を丸めた四角形 40"/>
          <p:cNvSpPr/>
          <p:nvPr/>
        </p:nvSpPr>
        <p:spPr>
          <a:xfrm>
            <a:off x="6021532" y="233725"/>
            <a:ext cx="2929374" cy="1021556"/>
          </a:xfrm>
          <a:prstGeom prst="wedgeRoundRectCallout">
            <a:avLst>
              <a:gd name="adj1" fmla="val -40038"/>
              <a:gd name="adj2" fmla="val 15512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dirty="0"/>
              <a:t>ハイドロコロイドの上に紙絆創膏を貼り，</a:t>
            </a:r>
            <a:br>
              <a:rPr kumimoji="1" lang="en-US" altLang="ja-JP" dirty="0"/>
            </a:br>
            <a:r>
              <a:rPr kumimoji="1" lang="ja-JP" altLang="en-US"/>
              <a:t>創縁同士を</a:t>
            </a:r>
            <a:r>
              <a:rPr kumimoji="1" lang="ja-JP" altLang="en-US" dirty="0"/>
              <a:t>引き寄せる</a:t>
            </a:r>
          </a:p>
        </p:txBody>
      </p:sp>
      <p:sp>
        <p:nvSpPr>
          <p:cNvPr id="44" name="吹き出し: 角を丸めた四角形 43"/>
          <p:cNvSpPr/>
          <p:nvPr/>
        </p:nvSpPr>
        <p:spPr>
          <a:xfrm>
            <a:off x="5878656" y="4879898"/>
            <a:ext cx="2389909" cy="715089"/>
          </a:xfrm>
          <a:prstGeom prst="wedgeRoundRectCallout">
            <a:avLst>
              <a:gd name="adj1" fmla="val -99746"/>
              <a:gd name="adj2" fmla="val -10969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altLang="ja-JP" dirty="0"/>
              <a:t>3</a:t>
            </a:r>
            <a:r>
              <a:rPr lang="ja-JP" altLang="en-US" dirty="0"/>
              <a:t>～</a:t>
            </a:r>
            <a:r>
              <a:rPr lang="en-US" altLang="ja-JP" dirty="0"/>
              <a:t>4</a:t>
            </a:r>
            <a:r>
              <a:rPr lang="ja-JP" altLang="en-US" dirty="0"/>
              <a:t>日間は剥がれず，しっかり固定できる</a:t>
            </a:r>
            <a:endParaRPr kumimoji="1" lang="ja-JP" altLang="en-US" dirty="0"/>
          </a:p>
        </p:txBody>
      </p:sp>
      <p:sp>
        <p:nvSpPr>
          <p:cNvPr id="45" name="吹き出し: 角を丸めた四角形 44"/>
          <p:cNvSpPr/>
          <p:nvPr/>
        </p:nvSpPr>
        <p:spPr>
          <a:xfrm>
            <a:off x="4852555" y="3393541"/>
            <a:ext cx="1293668" cy="408623"/>
          </a:xfrm>
          <a:prstGeom prst="wedgeRoundRectCallout">
            <a:avLst>
              <a:gd name="adj1" fmla="val -118022"/>
              <a:gd name="adj2" fmla="val 15531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dirty="0"/>
              <a:t>閉創する</a:t>
            </a:r>
          </a:p>
        </p:txBody>
      </p:sp>
    </p:spTree>
    <p:extLst>
      <p:ext uri="{BB962C8B-B14F-4D97-AF65-F5344CB8AC3E}">
        <p14:creationId xmlns:p14="http://schemas.microsoft.com/office/powerpoint/2010/main" val="2210594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barn(inVertical)">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barn(inVertical)">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barn(inVertical)">
                                      <p:cBhvr>
                                        <p:cTn id="22" dur="500"/>
                                        <p:tgtEl>
                                          <p:spTgt spid="37"/>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barn(inVertical)">
                                      <p:cBhvr>
                                        <p:cTn id="25" dur="500"/>
                                        <p:tgtEl>
                                          <p:spTgt spid="3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barn(inVertical)">
                                      <p:cBhvr>
                                        <p:cTn id="30" dur="500"/>
                                        <p:tgtEl>
                                          <p:spTgt spid="41"/>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barn(inVertical)">
                                      <p:cBhvr>
                                        <p:cTn id="35" dur="500"/>
                                        <p:tgtEl>
                                          <p:spTgt spid="42"/>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barn(inVertical)">
                                      <p:cBhvr>
                                        <p:cTn id="40" dur="500"/>
                                        <p:tgtEl>
                                          <p:spTgt spid="45"/>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barn(inVertical)">
                                      <p:cBhvr>
                                        <p:cTn id="4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8" grpId="0" animBg="1"/>
      <p:bldP spid="41" grpId="0" animBg="1"/>
      <p:bldP spid="44" grpId="0" animBg="1"/>
      <p:bldP spid="4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945200" y="624110"/>
            <a:ext cx="6589200" cy="711530"/>
          </a:xfrm>
        </p:spPr>
        <p:txBody>
          <a:bodyPr/>
          <a:lstStyle/>
          <a:p>
            <a:r>
              <a:rPr kumimoji="1" lang="en-US" altLang="ja-JP" dirty="0"/>
              <a:t>3</a:t>
            </a:r>
            <a:r>
              <a:rPr kumimoji="1" lang="ja-JP" altLang="en-US" dirty="0"/>
              <a:t>歳</a:t>
            </a:r>
            <a:r>
              <a:rPr kumimoji="1" lang="en-US" altLang="ja-JP" dirty="0"/>
              <a:t>11</a:t>
            </a:r>
            <a:r>
              <a:rPr kumimoji="1" lang="ja-JP" altLang="en-US" dirty="0"/>
              <a:t>ヶ月女：幼稚園で転倒</a:t>
            </a:r>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95034" y="1335640"/>
            <a:ext cx="1504463" cy="1984335"/>
          </a:xfrm>
          <a:prstGeom prst="rect">
            <a:avLst/>
          </a:prstGeom>
        </p:spPr>
      </p:pic>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1376" y="1344911"/>
            <a:ext cx="1409235" cy="1975064"/>
          </a:xfrm>
          <a:prstGeom prst="rect">
            <a:avLst/>
          </a:prstGeom>
        </p:spPr>
      </p:pic>
      <p:sp>
        <p:nvSpPr>
          <p:cNvPr id="10" name="コンテンツ プレースホルダー 3"/>
          <p:cNvSpPr txBox="1">
            <a:spLocks/>
          </p:cNvSpPr>
          <p:nvPr/>
        </p:nvSpPr>
        <p:spPr>
          <a:xfrm>
            <a:off x="4592490" y="1369977"/>
            <a:ext cx="3566043" cy="2179743"/>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a:lstStyle>
          <a:p>
            <a:r>
              <a:rPr lang="ja-JP" altLang="en-US" sz="1700" dirty="0"/>
              <a:t>幼稚園で転倒。</a:t>
            </a:r>
            <a:endParaRPr lang="en-US" altLang="ja-JP" sz="1700" dirty="0"/>
          </a:p>
          <a:p>
            <a:r>
              <a:rPr lang="ja-JP" altLang="en-US" sz="1700" dirty="0"/>
              <a:t>創縁両側にハイドロコロイドを貼付。</a:t>
            </a:r>
            <a:endParaRPr lang="en-US" altLang="ja-JP" sz="1700" dirty="0"/>
          </a:p>
          <a:p>
            <a:r>
              <a:rPr lang="ja-JP" altLang="en-US" sz="1700" dirty="0"/>
              <a:t>ハイドロコロイドを土台にして絆創膏で創縁を寄せる。</a:t>
            </a:r>
            <a:endParaRPr lang="en-US" altLang="ja-JP" sz="1700" dirty="0"/>
          </a:p>
          <a:p>
            <a:r>
              <a:rPr lang="ja-JP" altLang="en-US" sz="1700" dirty="0"/>
              <a:t>血腫予防のために，さらに圧迫。</a:t>
            </a:r>
            <a:endParaRPr lang="en-US" altLang="ja-JP" sz="1700" dirty="0"/>
          </a:p>
          <a:p>
            <a:endParaRPr lang="en-US" altLang="ja-JP" sz="1600" dirty="0"/>
          </a:p>
        </p:txBody>
      </p:sp>
      <p:sp>
        <p:nvSpPr>
          <p:cNvPr id="11" name="テキスト ボックス 10"/>
          <p:cNvSpPr txBox="1"/>
          <p:nvPr/>
        </p:nvSpPr>
        <p:spPr>
          <a:xfrm>
            <a:off x="1649002" y="3400746"/>
            <a:ext cx="1130158" cy="369332"/>
          </a:xfrm>
          <a:prstGeom prst="rect">
            <a:avLst/>
          </a:prstGeom>
          <a:noFill/>
        </p:spPr>
        <p:txBody>
          <a:bodyPr wrap="square" rtlCol="0">
            <a:spAutoFit/>
          </a:bodyPr>
          <a:lstStyle/>
          <a:p>
            <a:pPr algn="ctr"/>
            <a:r>
              <a:rPr kumimoji="1" lang="ja-JP" altLang="en-US" dirty="0"/>
              <a:t>初診時</a:t>
            </a:r>
          </a:p>
        </p:txBody>
      </p:sp>
      <p:grpSp>
        <p:nvGrpSpPr>
          <p:cNvPr id="15" name="グループ化 14"/>
          <p:cNvGrpSpPr/>
          <p:nvPr/>
        </p:nvGrpSpPr>
        <p:grpSpPr>
          <a:xfrm>
            <a:off x="1281509" y="3887763"/>
            <a:ext cx="1653688" cy="2451275"/>
            <a:chOff x="1281509" y="3887763"/>
            <a:chExt cx="1653688" cy="2451275"/>
          </a:xfrm>
        </p:grpSpPr>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1509" y="3887763"/>
              <a:ext cx="1653688" cy="1959926"/>
            </a:xfrm>
            <a:prstGeom prst="rect">
              <a:avLst/>
            </a:prstGeom>
          </p:spPr>
        </p:pic>
        <p:sp>
          <p:nvSpPr>
            <p:cNvPr id="12" name="テキスト ボックス 11"/>
            <p:cNvSpPr txBox="1"/>
            <p:nvPr/>
          </p:nvSpPr>
          <p:spPr>
            <a:xfrm>
              <a:off x="1551541" y="5969706"/>
              <a:ext cx="1330359" cy="369332"/>
            </a:xfrm>
            <a:prstGeom prst="rect">
              <a:avLst/>
            </a:prstGeom>
            <a:noFill/>
          </p:spPr>
          <p:txBody>
            <a:bodyPr wrap="square" rtlCol="0">
              <a:spAutoFit/>
            </a:bodyPr>
            <a:lstStyle/>
            <a:p>
              <a:pPr algn="ctr"/>
              <a:r>
                <a:rPr kumimoji="1" lang="ja-JP" altLang="en-US" dirty="0"/>
                <a:t>テーピング</a:t>
              </a:r>
            </a:p>
          </p:txBody>
        </p:sp>
      </p:grpSp>
      <p:grpSp>
        <p:nvGrpSpPr>
          <p:cNvPr id="16" name="グループ化 15"/>
          <p:cNvGrpSpPr/>
          <p:nvPr/>
        </p:nvGrpSpPr>
        <p:grpSpPr>
          <a:xfrm>
            <a:off x="4557119" y="4025279"/>
            <a:ext cx="1391874" cy="2313759"/>
            <a:chOff x="4557119" y="4025279"/>
            <a:chExt cx="1391874" cy="2313759"/>
          </a:xfrm>
        </p:grpSpPr>
        <p:pic>
          <p:nvPicPr>
            <p:cNvPr id="8" name="図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57119" y="4025279"/>
              <a:ext cx="1391874" cy="1950655"/>
            </a:xfrm>
            <a:prstGeom prst="rect">
              <a:avLst/>
            </a:prstGeom>
          </p:spPr>
        </p:pic>
        <p:sp>
          <p:nvSpPr>
            <p:cNvPr id="13" name="テキスト ボックス 12"/>
            <p:cNvSpPr txBox="1"/>
            <p:nvPr/>
          </p:nvSpPr>
          <p:spPr>
            <a:xfrm>
              <a:off x="4818835" y="5969706"/>
              <a:ext cx="1130158" cy="369332"/>
            </a:xfrm>
            <a:prstGeom prst="rect">
              <a:avLst/>
            </a:prstGeom>
            <a:noFill/>
          </p:spPr>
          <p:txBody>
            <a:bodyPr wrap="square" rtlCol="0">
              <a:spAutoFit/>
            </a:bodyPr>
            <a:lstStyle/>
            <a:p>
              <a:pPr algn="ctr"/>
              <a:r>
                <a:rPr kumimoji="1" lang="en-US" altLang="ja-JP" dirty="0"/>
                <a:t>3</a:t>
              </a:r>
              <a:r>
                <a:rPr kumimoji="1" lang="ja-JP" altLang="en-US" dirty="0"/>
                <a:t>日後</a:t>
              </a:r>
            </a:p>
          </p:txBody>
        </p:sp>
      </p:grpSp>
      <p:grpSp>
        <p:nvGrpSpPr>
          <p:cNvPr id="17" name="グループ化 16"/>
          <p:cNvGrpSpPr/>
          <p:nvPr/>
        </p:nvGrpSpPr>
        <p:grpSpPr>
          <a:xfrm>
            <a:off x="6318862" y="4031505"/>
            <a:ext cx="2290882" cy="2348630"/>
            <a:chOff x="6318862" y="4031505"/>
            <a:chExt cx="2290882" cy="2348630"/>
          </a:xfrm>
        </p:grpSpPr>
        <p:pic>
          <p:nvPicPr>
            <p:cNvPr id="9" name="図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82974" y="4031505"/>
              <a:ext cx="1519726" cy="1938201"/>
            </a:xfrm>
            <a:prstGeom prst="rect">
              <a:avLst/>
            </a:prstGeom>
          </p:spPr>
        </p:pic>
        <p:sp>
          <p:nvSpPr>
            <p:cNvPr id="14" name="テキスト ボックス 13"/>
            <p:cNvSpPr txBox="1"/>
            <p:nvPr/>
          </p:nvSpPr>
          <p:spPr>
            <a:xfrm>
              <a:off x="6318862" y="6010803"/>
              <a:ext cx="2290882" cy="369332"/>
            </a:xfrm>
            <a:prstGeom prst="rect">
              <a:avLst/>
            </a:prstGeom>
            <a:noFill/>
          </p:spPr>
          <p:txBody>
            <a:bodyPr wrap="square" rtlCol="0">
              <a:spAutoFit/>
            </a:bodyPr>
            <a:lstStyle/>
            <a:p>
              <a:pPr algn="ctr"/>
              <a:r>
                <a:rPr lang="en-US" altLang="ja-JP" dirty="0"/>
                <a:t>49</a:t>
              </a:r>
              <a:r>
                <a:rPr lang="ja-JP" altLang="en-US" dirty="0"/>
                <a:t>日後</a:t>
              </a:r>
              <a:endParaRPr kumimoji="1" lang="ja-JP" altLang="en-US" dirty="0"/>
            </a:p>
          </p:txBody>
        </p:sp>
      </p:grpSp>
    </p:spTree>
    <p:extLst>
      <p:ext uri="{BB962C8B-B14F-4D97-AF65-F5344CB8AC3E}">
        <p14:creationId xmlns:p14="http://schemas.microsoft.com/office/powerpoint/2010/main" val="2847977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82872" y="444227"/>
            <a:ext cx="6589200" cy="769975"/>
          </a:xfrm>
        </p:spPr>
        <p:txBody>
          <a:bodyPr>
            <a:normAutofit/>
          </a:bodyPr>
          <a:lstStyle/>
          <a:p>
            <a:r>
              <a:rPr kumimoji="1" lang="ja-JP" altLang="en-US" dirty="0"/>
              <a:t>熱傷治療の流れ</a:t>
            </a:r>
          </a:p>
        </p:txBody>
      </p:sp>
      <p:sp>
        <p:nvSpPr>
          <p:cNvPr id="3" name="フローチャート: 判断 2"/>
          <p:cNvSpPr/>
          <p:nvPr/>
        </p:nvSpPr>
        <p:spPr>
          <a:xfrm>
            <a:off x="2448082" y="1617741"/>
            <a:ext cx="2923082" cy="794802"/>
          </a:xfrm>
          <a:prstGeom prst="flowChartDecision">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sz="2000" dirty="0">
                <a:solidFill>
                  <a:schemeClr val="tx1"/>
                </a:solidFill>
              </a:rPr>
              <a:t>水疱あり？</a:t>
            </a:r>
          </a:p>
        </p:txBody>
      </p:sp>
      <p:grpSp>
        <p:nvGrpSpPr>
          <p:cNvPr id="66" name="グループ化 65"/>
          <p:cNvGrpSpPr/>
          <p:nvPr/>
        </p:nvGrpSpPr>
        <p:grpSpPr>
          <a:xfrm>
            <a:off x="3457574" y="3125486"/>
            <a:ext cx="2774116" cy="400110"/>
            <a:chOff x="3457574" y="3125486"/>
            <a:chExt cx="2774116" cy="400110"/>
          </a:xfrm>
        </p:grpSpPr>
        <p:sp>
          <p:nvSpPr>
            <p:cNvPr id="6" name="フローチャート: 処理 5"/>
            <p:cNvSpPr/>
            <p:nvPr/>
          </p:nvSpPr>
          <p:spPr>
            <a:xfrm>
              <a:off x="4212706" y="3125486"/>
              <a:ext cx="2018984" cy="40011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sz="2000" dirty="0">
                  <a:solidFill>
                    <a:schemeClr val="tx1"/>
                  </a:solidFill>
                </a:rPr>
                <a:t>翌日除去・洗浄</a:t>
              </a:r>
            </a:p>
          </p:txBody>
        </p:sp>
        <p:cxnSp>
          <p:nvCxnSpPr>
            <p:cNvPr id="38" name="直線矢印コネクタ 37"/>
            <p:cNvCxnSpPr>
              <a:stCxn id="5" idx="3"/>
              <a:endCxn id="6" idx="1"/>
            </p:cNvCxnSpPr>
            <p:nvPr/>
          </p:nvCxnSpPr>
          <p:spPr>
            <a:xfrm>
              <a:off x="3457574" y="3316652"/>
              <a:ext cx="755132" cy="8889"/>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grpSp>
      <p:grpSp>
        <p:nvGrpSpPr>
          <p:cNvPr id="67" name="グループ化 66"/>
          <p:cNvGrpSpPr/>
          <p:nvPr/>
        </p:nvGrpSpPr>
        <p:grpSpPr>
          <a:xfrm>
            <a:off x="2698231" y="3525597"/>
            <a:ext cx="3028951" cy="1627279"/>
            <a:chOff x="2698231" y="3525597"/>
            <a:chExt cx="3028951" cy="1627279"/>
          </a:xfrm>
        </p:grpSpPr>
        <p:sp>
          <p:nvSpPr>
            <p:cNvPr id="7" name="フローチャート: 判断 6"/>
            <p:cNvSpPr/>
            <p:nvPr/>
          </p:nvSpPr>
          <p:spPr>
            <a:xfrm>
              <a:off x="2698231" y="4358074"/>
              <a:ext cx="3028951" cy="794802"/>
            </a:xfrm>
            <a:prstGeom prst="flowChartDecision">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sz="2000" dirty="0">
                  <a:solidFill>
                    <a:schemeClr val="tx1"/>
                  </a:solidFill>
                </a:rPr>
                <a:t>発熱あり？</a:t>
              </a:r>
            </a:p>
          </p:txBody>
        </p:sp>
        <p:cxnSp>
          <p:nvCxnSpPr>
            <p:cNvPr id="42" name="カギ線コネクタ 41"/>
            <p:cNvCxnSpPr>
              <a:stCxn id="6" idx="2"/>
              <a:endCxn id="7" idx="0"/>
            </p:cNvCxnSpPr>
            <p:nvPr/>
          </p:nvCxnSpPr>
          <p:spPr>
            <a:xfrm rot="5400000">
              <a:off x="4301214" y="3437090"/>
              <a:ext cx="832478" cy="1009491"/>
            </a:xfrm>
            <a:prstGeom prst="bentConnector3">
              <a:avLst/>
            </a:prstGeom>
            <a:ln w="50800">
              <a:tailEnd type="triangle"/>
            </a:ln>
          </p:spPr>
          <p:style>
            <a:lnRef idx="1">
              <a:schemeClr val="accent1"/>
            </a:lnRef>
            <a:fillRef idx="0">
              <a:schemeClr val="accent1"/>
            </a:fillRef>
            <a:effectRef idx="0">
              <a:schemeClr val="accent1"/>
            </a:effectRef>
            <a:fontRef idx="minor">
              <a:schemeClr val="tx1"/>
            </a:fontRef>
          </p:style>
        </p:cxnSp>
      </p:grpSp>
      <p:grpSp>
        <p:nvGrpSpPr>
          <p:cNvPr id="68" name="グループ化 67"/>
          <p:cNvGrpSpPr/>
          <p:nvPr/>
        </p:nvGrpSpPr>
        <p:grpSpPr>
          <a:xfrm>
            <a:off x="5551613" y="2028692"/>
            <a:ext cx="2424090" cy="2926838"/>
            <a:chOff x="5551613" y="2028692"/>
            <a:chExt cx="2424090" cy="2926838"/>
          </a:xfrm>
        </p:grpSpPr>
        <p:sp>
          <p:nvSpPr>
            <p:cNvPr id="8" name="フローチャート: 処理 7"/>
            <p:cNvSpPr/>
            <p:nvPr/>
          </p:nvSpPr>
          <p:spPr>
            <a:xfrm>
              <a:off x="6401735" y="4555420"/>
              <a:ext cx="1543987" cy="40011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sz="2000" dirty="0">
                  <a:solidFill>
                    <a:schemeClr val="tx1"/>
                  </a:solidFill>
                </a:rPr>
                <a:t>抗生剤投与</a:t>
              </a:r>
            </a:p>
          </p:txBody>
        </p:sp>
        <p:cxnSp>
          <p:nvCxnSpPr>
            <p:cNvPr id="46" name="直線矢印コネクタ 45"/>
            <p:cNvCxnSpPr/>
            <p:nvPr/>
          </p:nvCxnSpPr>
          <p:spPr>
            <a:xfrm>
              <a:off x="5727182" y="4764591"/>
              <a:ext cx="644573"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50" name="カギ線コネクタ 49"/>
            <p:cNvCxnSpPr>
              <a:stCxn id="8" idx="3"/>
              <a:endCxn id="4" idx="3"/>
            </p:cNvCxnSpPr>
            <p:nvPr/>
          </p:nvCxnSpPr>
          <p:spPr>
            <a:xfrm flipV="1">
              <a:off x="7945722" y="2028692"/>
              <a:ext cx="29981" cy="2726783"/>
            </a:xfrm>
            <a:prstGeom prst="bentConnector3">
              <a:avLst>
                <a:gd name="adj1" fmla="val 1912458"/>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57" name="テキスト ボックス 28"/>
            <p:cNvSpPr txBox="1">
              <a:spLocks noChangeArrowheads="1"/>
            </p:cNvSpPr>
            <p:nvPr/>
          </p:nvSpPr>
          <p:spPr bwMode="auto">
            <a:xfrm>
              <a:off x="5551613" y="4364482"/>
              <a:ext cx="650096" cy="40010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SzPct val="85000"/>
                <a:buBlip>
                  <a:blip r:embed="rId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SzTx/>
                <a:buFontTx/>
                <a:buNone/>
              </a:pPr>
              <a:r>
                <a:rPr lang="en-US" altLang="ja-JP" sz="2000" dirty="0">
                  <a:latin typeface="+mn-ea"/>
                  <a:ea typeface="+mn-ea"/>
                </a:rPr>
                <a:t>Yes</a:t>
              </a:r>
              <a:endParaRPr lang="ja-JP" altLang="en-US" sz="2000" dirty="0">
                <a:latin typeface="+mn-ea"/>
                <a:ea typeface="+mn-ea"/>
              </a:endParaRPr>
            </a:p>
          </p:txBody>
        </p:sp>
      </p:grpSp>
      <p:grpSp>
        <p:nvGrpSpPr>
          <p:cNvPr id="71" name="グループ化 70"/>
          <p:cNvGrpSpPr/>
          <p:nvPr/>
        </p:nvGrpSpPr>
        <p:grpSpPr>
          <a:xfrm>
            <a:off x="3843258" y="5560547"/>
            <a:ext cx="4555918" cy="585998"/>
            <a:chOff x="3843258" y="5560547"/>
            <a:chExt cx="4555918" cy="585998"/>
          </a:xfrm>
        </p:grpSpPr>
        <p:sp>
          <p:nvSpPr>
            <p:cNvPr id="10" name="フローチャート: 処理 9"/>
            <p:cNvSpPr/>
            <p:nvPr/>
          </p:nvSpPr>
          <p:spPr>
            <a:xfrm>
              <a:off x="5371164" y="5746435"/>
              <a:ext cx="3028012" cy="40011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sz="2000" dirty="0">
                  <a:solidFill>
                    <a:schemeClr val="tx1"/>
                  </a:solidFill>
                </a:rPr>
                <a:t>ドレッシング終了・遮光</a:t>
              </a:r>
            </a:p>
          </p:txBody>
        </p:sp>
        <p:cxnSp>
          <p:nvCxnSpPr>
            <p:cNvPr id="44" name="直線矢印コネクタ 43"/>
            <p:cNvCxnSpPr>
              <a:endCxn id="10" idx="1"/>
            </p:cNvCxnSpPr>
            <p:nvPr/>
          </p:nvCxnSpPr>
          <p:spPr>
            <a:xfrm>
              <a:off x="3934685" y="5940958"/>
              <a:ext cx="1436479" cy="5532"/>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58" name="テキスト ボックス 28"/>
            <p:cNvSpPr txBox="1">
              <a:spLocks noChangeArrowheads="1"/>
            </p:cNvSpPr>
            <p:nvPr/>
          </p:nvSpPr>
          <p:spPr bwMode="auto">
            <a:xfrm>
              <a:off x="3843258" y="5560547"/>
              <a:ext cx="650096" cy="40010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SzPct val="85000"/>
                <a:buBlip>
                  <a:blip r:embed="rId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SzTx/>
                <a:buFontTx/>
                <a:buNone/>
              </a:pPr>
              <a:r>
                <a:rPr lang="en-US" altLang="ja-JP" sz="2000" dirty="0">
                  <a:latin typeface="+mn-ea"/>
                  <a:ea typeface="+mn-ea"/>
                </a:rPr>
                <a:t>Yes</a:t>
              </a:r>
              <a:endParaRPr lang="ja-JP" altLang="en-US" sz="2000" dirty="0">
                <a:latin typeface="+mn-ea"/>
                <a:ea typeface="+mn-ea"/>
              </a:endParaRPr>
            </a:p>
          </p:txBody>
        </p:sp>
      </p:grpSp>
      <p:grpSp>
        <p:nvGrpSpPr>
          <p:cNvPr id="62" name="グループ化 61"/>
          <p:cNvGrpSpPr/>
          <p:nvPr/>
        </p:nvGrpSpPr>
        <p:grpSpPr>
          <a:xfrm>
            <a:off x="1438590" y="2015206"/>
            <a:ext cx="2018984" cy="1809277"/>
            <a:chOff x="1438590" y="2015206"/>
            <a:chExt cx="2018984" cy="1809277"/>
          </a:xfrm>
        </p:grpSpPr>
        <p:sp>
          <p:nvSpPr>
            <p:cNvPr id="5" name="フローチャート: 処理 4"/>
            <p:cNvSpPr/>
            <p:nvPr/>
          </p:nvSpPr>
          <p:spPr>
            <a:xfrm>
              <a:off x="1438590" y="2808820"/>
              <a:ext cx="2018984" cy="1015663"/>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en-US" altLang="ja-JP" sz="2000" dirty="0">
                  <a:solidFill>
                    <a:schemeClr val="tx1"/>
                  </a:solidFill>
                </a:rPr>
                <a:t>【</a:t>
              </a:r>
              <a:r>
                <a:rPr kumimoji="1" lang="ja-JP" altLang="en-US" sz="2000" dirty="0">
                  <a:solidFill>
                    <a:schemeClr val="tx1"/>
                  </a:solidFill>
                </a:rPr>
                <a:t>創面被覆</a:t>
              </a:r>
              <a:r>
                <a:rPr lang="en-US" altLang="ja-JP" sz="2000" dirty="0">
                  <a:solidFill>
                    <a:schemeClr val="tx1"/>
                  </a:solidFill>
                </a:rPr>
                <a:t>】</a:t>
              </a:r>
              <a:br>
                <a:rPr kumimoji="1" lang="en-US" altLang="ja-JP" sz="2000" dirty="0">
                  <a:solidFill>
                    <a:schemeClr val="tx1"/>
                  </a:solidFill>
                </a:rPr>
              </a:br>
              <a:r>
                <a:rPr kumimoji="1" lang="ja-JP" altLang="en-US" sz="2000" dirty="0">
                  <a:solidFill>
                    <a:schemeClr val="tx1"/>
                  </a:solidFill>
                </a:rPr>
                <a:t>ラップ </a:t>
              </a:r>
              <a:r>
                <a:rPr kumimoji="1" lang="en-US" altLang="ja-JP" sz="2000" dirty="0">
                  <a:solidFill>
                    <a:schemeClr val="tx1"/>
                  </a:solidFill>
                </a:rPr>
                <a:t>or</a:t>
              </a:r>
              <a:br>
                <a:rPr kumimoji="1" lang="en-US" altLang="ja-JP" sz="2000" dirty="0">
                  <a:solidFill>
                    <a:schemeClr val="tx1"/>
                  </a:solidFill>
                </a:rPr>
              </a:br>
              <a:r>
                <a:rPr kumimoji="1" lang="ja-JP" altLang="en-US" sz="2000" dirty="0">
                  <a:solidFill>
                    <a:schemeClr val="tx1"/>
                  </a:solidFill>
                </a:rPr>
                <a:t>プラスモイスト</a:t>
              </a:r>
            </a:p>
          </p:txBody>
        </p:sp>
        <p:cxnSp>
          <p:nvCxnSpPr>
            <p:cNvPr id="33" name="直線矢印コネクタ 32"/>
            <p:cNvCxnSpPr>
              <a:endCxn id="5" idx="0"/>
            </p:cNvCxnSpPr>
            <p:nvPr/>
          </p:nvCxnSpPr>
          <p:spPr>
            <a:xfrm>
              <a:off x="2448082" y="2015206"/>
              <a:ext cx="0" cy="793614"/>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59" name="テキスト ボックス 25"/>
            <p:cNvSpPr txBox="1">
              <a:spLocks noChangeArrowheads="1"/>
            </p:cNvSpPr>
            <p:nvPr/>
          </p:nvSpPr>
          <p:spPr bwMode="auto">
            <a:xfrm>
              <a:off x="1925925" y="2075174"/>
              <a:ext cx="55989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85000"/>
                <a:buBlip>
                  <a:blip r:embed="rId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en-US" altLang="ja-JP" sz="2000" dirty="0">
                  <a:latin typeface="+mn-ea"/>
                  <a:ea typeface="+mn-ea"/>
                </a:rPr>
                <a:t>No</a:t>
              </a:r>
              <a:endParaRPr lang="ja-JP" altLang="en-US" sz="2000" dirty="0">
                <a:latin typeface="+mn-ea"/>
                <a:ea typeface="+mn-ea"/>
              </a:endParaRPr>
            </a:p>
          </p:txBody>
        </p:sp>
      </p:grpSp>
      <p:grpSp>
        <p:nvGrpSpPr>
          <p:cNvPr id="69" name="グループ化 68"/>
          <p:cNvGrpSpPr/>
          <p:nvPr/>
        </p:nvGrpSpPr>
        <p:grpSpPr>
          <a:xfrm>
            <a:off x="1461774" y="4755475"/>
            <a:ext cx="2472911" cy="1588416"/>
            <a:chOff x="1461774" y="4755475"/>
            <a:chExt cx="2472911" cy="1588416"/>
          </a:xfrm>
        </p:grpSpPr>
        <p:sp>
          <p:nvSpPr>
            <p:cNvPr id="9" name="フローチャート: 判断 8"/>
            <p:cNvSpPr/>
            <p:nvPr/>
          </p:nvSpPr>
          <p:spPr>
            <a:xfrm>
              <a:off x="1461774" y="5549089"/>
              <a:ext cx="2472911" cy="794802"/>
            </a:xfrm>
            <a:prstGeom prst="flowChartDecision">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sz="2000" dirty="0">
                  <a:solidFill>
                    <a:schemeClr val="tx1"/>
                  </a:solidFill>
                </a:rPr>
                <a:t>上皮化？</a:t>
              </a:r>
            </a:p>
          </p:txBody>
        </p:sp>
        <p:cxnSp>
          <p:nvCxnSpPr>
            <p:cNvPr id="43" name="直線矢印コネクタ 42"/>
            <p:cNvCxnSpPr/>
            <p:nvPr/>
          </p:nvCxnSpPr>
          <p:spPr>
            <a:xfrm>
              <a:off x="2698230" y="4755475"/>
              <a:ext cx="0" cy="793614"/>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60" name="テキスト ボックス 25"/>
            <p:cNvSpPr txBox="1">
              <a:spLocks noChangeArrowheads="1"/>
            </p:cNvSpPr>
            <p:nvPr/>
          </p:nvSpPr>
          <p:spPr bwMode="auto">
            <a:xfrm>
              <a:off x="2223704" y="4764591"/>
              <a:ext cx="55989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85000"/>
                <a:buBlip>
                  <a:blip r:embed="rId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en-US" altLang="ja-JP" sz="2000" dirty="0">
                  <a:latin typeface="+mn-ea"/>
                  <a:ea typeface="+mn-ea"/>
                </a:rPr>
                <a:t>No</a:t>
              </a:r>
              <a:endParaRPr lang="ja-JP" altLang="en-US" sz="2000" dirty="0">
                <a:latin typeface="+mn-ea"/>
                <a:ea typeface="+mn-ea"/>
              </a:endParaRPr>
            </a:p>
          </p:txBody>
        </p:sp>
      </p:grpSp>
      <p:grpSp>
        <p:nvGrpSpPr>
          <p:cNvPr id="70" name="グループ化 69"/>
          <p:cNvGrpSpPr/>
          <p:nvPr/>
        </p:nvGrpSpPr>
        <p:grpSpPr>
          <a:xfrm>
            <a:off x="1090666" y="1617742"/>
            <a:ext cx="2818956" cy="4328749"/>
            <a:chOff x="1090666" y="1617742"/>
            <a:chExt cx="2818956" cy="4328749"/>
          </a:xfrm>
        </p:grpSpPr>
        <p:cxnSp>
          <p:nvCxnSpPr>
            <p:cNvPr id="53" name="カギ線コネクタ 52"/>
            <p:cNvCxnSpPr>
              <a:stCxn id="9" idx="1"/>
              <a:endCxn id="3" idx="0"/>
            </p:cNvCxnSpPr>
            <p:nvPr/>
          </p:nvCxnSpPr>
          <p:spPr>
            <a:xfrm rot="10800000" flipH="1">
              <a:off x="1461773" y="1617742"/>
              <a:ext cx="2447849" cy="4328749"/>
            </a:xfrm>
            <a:prstGeom prst="bentConnector4">
              <a:avLst>
                <a:gd name="adj1" fmla="val -16075"/>
                <a:gd name="adj2" fmla="val 107878"/>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61" name="テキスト ボックス 25"/>
            <p:cNvSpPr txBox="1">
              <a:spLocks noChangeArrowheads="1"/>
            </p:cNvSpPr>
            <p:nvPr/>
          </p:nvSpPr>
          <p:spPr bwMode="auto">
            <a:xfrm>
              <a:off x="1090666" y="5540848"/>
              <a:ext cx="55989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85000"/>
                <a:buBlip>
                  <a:blip r:embed="rId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en-US" altLang="ja-JP" sz="2000" dirty="0">
                  <a:latin typeface="+mn-ea"/>
                  <a:ea typeface="+mn-ea"/>
                </a:rPr>
                <a:t>No</a:t>
              </a:r>
              <a:endParaRPr lang="ja-JP" altLang="en-US" sz="2000" dirty="0">
                <a:latin typeface="+mn-ea"/>
                <a:ea typeface="+mn-ea"/>
              </a:endParaRPr>
            </a:p>
          </p:txBody>
        </p:sp>
      </p:grpSp>
      <p:grpSp>
        <p:nvGrpSpPr>
          <p:cNvPr id="65" name="グループ化 64"/>
          <p:cNvGrpSpPr/>
          <p:nvPr/>
        </p:nvGrpSpPr>
        <p:grpSpPr>
          <a:xfrm>
            <a:off x="2448082" y="1686436"/>
            <a:ext cx="5527621" cy="899368"/>
            <a:chOff x="2448082" y="1686436"/>
            <a:chExt cx="5527621" cy="899368"/>
          </a:xfrm>
        </p:grpSpPr>
        <p:sp>
          <p:nvSpPr>
            <p:cNvPr id="4" name="フローチャート: 処理 3"/>
            <p:cNvSpPr/>
            <p:nvPr/>
          </p:nvSpPr>
          <p:spPr>
            <a:xfrm>
              <a:off x="6371755" y="1828637"/>
              <a:ext cx="1603948" cy="40011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sz="2000" dirty="0">
                  <a:solidFill>
                    <a:schemeClr val="tx1"/>
                  </a:solidFill>
                </a:rPr>
                <a:t>水疱膜除去</a:t>
              </a:r>
            </a:p>
          </p:txBody>
        </p:sp>
        <p:cxnSp>
          <p:nvCxnSpPr>
            <p:cNvPr id="34" name="直線矢印コネクタ 33"/>
            <p:cNvCxnSpPr>
              <a:stCxn id="3" idx="3"/>
              <a:endCxn id="4" idx="1"/>
            </p:cNvCxnSpPr>
            <p:nvPr/>
          </p:nvCxnSpPr>
          <p:spPr>
            <a:xfrm>
              <a:off x="5371164" y="2015142"/>
              <a:ext cx="1000591" cy="1355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56" name="テキスト ボックス 28"/>
            <p:cNvSpPr txBox="1">
              <a:spLocks noChangeArrowheads="1"/>
            </p:cNvSpPr>
            <p:nvPr/>
          </p:nvSpPr>
          <p:spPr bwMode="auto">
            <a:xfrm>
              <a:off x="5237239" y="1686436"/>
              <a:ext cx="650096" cy="40010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SzPct val="85000"/>
                <a:buBlip>
                  <a:blip r:embed="rId2"/>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SzTx/>
                <a:buFontTx/>
                <a:buNone/>
              </a:pPr>
              <a:r>
                <a:rPr lang="en-US" altLang="ja-JP" sz="2000" dirty="0">
                  <a:latin typeface="+mn-ea"/>
                  <a:ea typeface="+mn-ea"/>
                </a:rPr>
                <a:t>Yes</a:t>
              </a:r>
              <a:endParaRPr lang="ja-JP" altLang="en-US" sz="2000" dirty="0">
                <a:latin typeface="+mn-ea"/>
                <a:ea typeface="+mn-ea"/>
              </a:endParaRPr>
            </a:p>
          </p:txBody>
        </p:sp>
        <p:cxnSp>
          <p:nvCxnSpPr>
            <p:cNvPr id="64" name="カギ線コネクタ 63"/>
            <p:cNvCxnSpPr>
              <a:stCxn id="4" idx="2"/>
            </p:cNvCxnSpPr>
            <p:nvPr/>
          </p:nvCxnSpPr>
          <p:spPr>
            <a:xfrm rot="5400000">
              <a:off x="4632378" y="44452"/>
              <a:ext cx="357056" cy="4725647"/>
            </a:xfrm>
            <a:prstGeom prst="bentConnector2">
              <a:avLst/>
            </a:prstGeom>
            <a:ln w="5080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41868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5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barn(inVertical)">
                                      <p:cBhvr>
                                        <p:cTn id="12" dur="500"/>
                                        <p:tgtEl>
                                          <p:spTgt spid="6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barn(inVertical)">
                                      <p:cBhvr>
                                        <p:cTn id="17" dur="500"/>
                                        <p:tgtEl>
                                          <p:spTgt spid="6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7"/>
                                        </p:tgtEl>
                                        <p:attrNameLst>
                                          <p:attrName>style.visibility</p:attrName>
                                        </p:attrNameLst>
                                      </p:cBhvr>
                                      <p:to>
                                        <p:strVal val="visible"/>
                                      </p:to>
                                    </p:set>
                                    <p:animEffect transition="in" filter="barn(inVertical)">
                                      <p:cBhvr>
                                        <p:cTn id="22" dur="500"/>
                                        <p:tgtEl>
                                          <p:spTgt spid="6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8"/>
                                        </p:tgtEl>
                                        <p:attrNameLst>
                                          <p:attrName>style.visibility</p:attrName>
                                        </p:attrNameLst>
                                      </p:cBhvr>
                                      <p:to>
                                        <p:strVal val="visible"/>
                                      </p:to>
                                    </p:set>
                                    <p:animEffect transition="in" filter="barn(inVertical)">
                                      <p:cBhvr>
                                        <p:cTn id="27" dur="500"/>
                                        <p:tgtEl>
                                          <p:spTgt spid="6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9"/>
                                        </p:tgtEl>
                                        <p:attrNameLst>
                                          <p:attrName>style.visibility</p:attrName>
                                        </p:attrNameLst>
                                      </p:cBhvr>
                                      <p:to>
                                        <p:strVal val="visible"/>
                                      </p:to>
                                    </p:set>
                                    <p:animEffect transition="in" filter="barn(inVertical)">
                                      <p:cBhvr>
                                        <p:cTn id="32" dur="500"/>
                                        <p:tgtEl>
                                          <p:spTgt spid="6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barn(inVertical)">
                                      <p:cBhvr>
                                        <p:cTn id="37" dur="500"/>
                                        <p:tgtEl>
                                          <p:spTgt spid="7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71"/>
                                        </p:tgtEl>
                                        <p:attrNameLst>
                                          <p:attrName>style.visibility</p:attrName>
                                        </p:attrNameLst>
                                      </p:cBhvr>
                                      <p:to>
                                        <p:strVal val="visible"/>
                                      </p:to>
                                    </p:set>
                                    <p:animEffect transition="in" filter="barn(inVertical)">
                                      <p:cBhvr>
                                        <p:cTn id="4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08166" y="472540"/>
            <a:ext cx="7362702" cy="1280890"/>
          </a:xfrm>
        </p:spPr>
        <p:txBody>
          <a:bodyPr>
            <a:normAutofit fontScale="90000"/>
          </a:bodyPr>
          <a:lstStyle/>
          <a:p>
            <a:r>
              <a:rPr kumimoji="1" lang="en-US" altLang="ja-JP" dirty="0"/>
              <a:t>1</a:t>
            </a:r>
            <a:r>
              <a:rPr kumimoji="1" lang="ja-JP" altLang="en-US" dirty="0"/>
              <a:t>歳女：カップ麺で顔面・胸部熱傷</a:t>
            </a:r>
            <a:br>
              <a:rPr kumimoji="1" lang="en-US" altLang="ja-JP" dirty="0"/>
            </a:br>
            <a:r>
              <a:rPr kumimoji="1" lang="ja-JP" altLang="en-US" sz="2400" dirty="0"/>
              <a:t>△△</a:t>
            </a:r>
            <a:r>
              <a:rPr lang="ja-JP" altLang="en-US" sz="2400" dirty="0"/>
              <a:t>大学病院形成外科受診し，軟膏ガーゼ治療。痕が残ると説明され，治療に不信感をいだき，ネットで検索。</a:t>
            </a:r>
            <a:endParaRPr kumimoji="1" lang="ja-JP" altLang="en-US" sz="2400" dirty="0"/>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3675" y="1767445"/>
            <a:ext cx="2290282" cy="2839192"/>
          </a:xfrm>
          <a:prstGeom prst="rect">
            <a:avLst/>
          </a:prstGeom>
        </p:spPr>
      </p:pic>
      <p:sp>
        <p:nvSpPr>
          <p:cNvPr id="7" name="テキスト ボックス 6"/>
          <p:cNvSpPr txBox="1"/>
          <p:nvPr/>
        </p:nvSpPr>
        <p:spPr>
          <a:xfrm>
            <a:off x="1997469" y="4645599"/>
            <a:ext cx="1033154" cy="369332"/>
          </a:xfrm>
          <a:prstGeom prst="rect">
            <a:avLst/>
          </a:prstGeom>
          <a:noFill/>
        </p:spPr>
        <p:txBody>
          <a:bodyPr wrap="square" rtlCol="0">
            <a:spAutoFit/>
          </a:bodyPr>
          <a:lstStyle/>
          <a:p>
            <a:r>
              <a:rPr kumimoji="1" lang="ja-JP" altLang="en-US" dirty="0"/>
              <a:t>初診時</a:t>
            </a:r>
          </a:p>
        </p:txBody>
      </p:sp>
      <p:grpSp>
        <p:nvGrpSpPr>
          <p:cNvPr id="11" name="グループ化 10"/>
          <p:cNvGrpSpPr/>
          <p:nvPr/>
        </p:nvGrpSpPr>
        <p:grpSpPr>
          <a:xfrm>
            <a:off x="3203782" y="3434076"/>
            <a:ext cx="2375457" cy="3222539"/>
            <a:chOff x="3203782" y="3434076"/>
            <a:chExt cx="2375457" cy="3222539"/>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3782" y="3817423"/>
              <a:ext cx="2375457" cy="2839192"/>
            </a:xfrm>
            <a:prstGeom prst="rect">
              <a:avLst/>
            </a:prstGeom>
          </p:spPr>
        </p:pic>
        <p:sp>
          <p:nvSpPr>
            <p:cNvPr id="8" name="テキスト ボックス 7"/>
            <p:cNvSpPr txBox="1"/>
            <p:nvPr/>
          </p:nvSpPr>
          <p:spPr>
            <a:xfrm>
              <a:off x="3874933" y="3434076"/>
              <a:ext cx="1033154" cy="369332"/>
            </a:xfrm>
            <a:prstGeom prst="rect">
              <a:avLst/>
            </a:prstGeom>
            <a:noFill/>
          </p:spPr>
          <p:txBody>
            <a:bodyPr wrap="square" rtlCol="0">
              <a:spAutoFit/>
            </a:bodyPr>
            <a:lstStyle/>
            <a:p>
              <a:r>
                <a:rPr kumimoji="1" lang="en-US" altLang="ja-JP" dirty="0"/>
                <a:t>1</a:t>
              </a:r>
              <a:r>
                <a:rPr kumimoji="1" lang="ja-JP" altLang="en-US" dirty="0"/>
                <a:t>日後</a:t>
              </a:r>
            </a:p>
          </p:txBody>
        </p:sp>
      </p:grpSp>
      <p:grpSp>
        <p:nvGrpSpPr>
          <p:cNvPr id="12" name="グループ化 11"/>
          <p:cNvGrpSpPr/>
          <p:nvPr/>
        </p:nvGrpSpPr>
        <p:grpSpPr>
          <a:xfrm>
            <a:off x="5772398" y="3817423"/>
            <a:ext cx="3190940" cy="2839192"/>
            <a:chOff x="5772398" y="3817423"/>
            <a:chExt cx="3190940" cy="2839192"/>
          </a:xfrm>
        </p:grpSpPr>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2398" y="3817423"/>
              <a:ext cx="2157786" cy="2839192"/>
            </a:xfrm>
            <a:prstGeom prst="rect">
              <a:avLst/>
            </a:prstGeom>
          </p:spPr>
        </p:pic>
        <p:sp>
          <p:nvSpPr>
            <p:cNvPr id="10" name="テキスト ボックス 9"/>
            <p:cNvSpPr txBox="1"/>
            <p:nvPr/>
          </p:nvSpPr>
          <p:spPr>
            <a:xfrm>
              <a:off x="7930184" y="5526294"/>
              <a:ext cx="1033154" cy="369332"/>
            </a:xfrm>
            <a:prstGeom prst="rect">
              <a:avLst/>
            </a:prstGeom>
            <a:noFill/>
          </p:spPr>
          <p:txBody>
            <a:bodyPr wrap="square" rtlCol="0">
              <a:spAutoFit/>
            </a:bodyPr>
            <a:lstStyle/>
            <a:p>
              <a:r>
                <a:rPr lang="en-US" altLang="ja-JP" dirty="0"/>
                <a:t>14</a:t>
              </a:r>
              <a:r>
                <a:rPr kumimoji="1" lang="ja-JP" altLang="en-US" dirty="0"/>
                <a:t>日後</a:t>
              </a:r>
            </a:p>
          </p:txBody>
        </p:sp>
      </p:grpSp>
      <p:grpSp>
        <p:nvGrpSpPr>
          <p:cNvPr id="13" name="グループ化 12"/>
          <p:cNvGrpSpPr/>
          <p:nvPr/>
        </p:nvGrpSpPr>
        <p:grpSpPr>
          <a:xfrm>
            <a:off x="5189517" y="1753430"/>
            <a:ext cx="2933826" cy="2839192"/>
            <a:chOff x="5189517" y="1753430"/>
            <a:chExt cx="2933826" cy="2839192"/>
          </a:xfrm>
        </p:grpSpPr>
        <p:pic>
          <p:nvPicPr>
            <p:cNvPr id="6" name="図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41269" y="1753430"/>
              <a:ext cx="2082074" cy="2839192"/>
            </a:xfrm>
            <a:prstGeom prst="rect">
              <a:avLst/>
            </a:prstGeom>
          </p:spPr>
        </p:pic>
        <p:sp>
          <p:nvSpPr>
            <p:cNvPr id="9" name="テキスト ボックス 8"/>
            <p:cNvSpPr txBox="1"/>
            <p:nvPr/>
          </p:nvSpPr>
          <p:spPr>
            <a:xfrm>
              <a:off x="5189517" y="2099099"/>
              <a:ext cx="1033154" cy="369332"/>
            </a:xfrm>
            <a:prstGeom prst="rect">
              <a:avLst/>
            </a:prstGeom>
            <a:noFill/>
          </p:spPr>
          <p:txBody>
            <a:bodyPr wrap="square" rtlCol="0">
              <a:spAutoFit/>
            </a:bodyPr>
            <a:lstStyle/>
            <a:p>
              <a:r>
                <a:rPr lang="en-US" altLang="ja-JP" dirty="0"/>
                <a:t>41</a:t>
              </a:r>
              <a:r>
                <a:rPr kumimoji="1" lang="ja-JP" altLang="en-US" dirty="0"/>
                <a:t>日後</a:t>
              </a:r>
            </a:p>
          </p:txBody>
        </p:sp>
      </p:grpSp>
    </p:spTree>
    <p:extLst>
      <p:ext uri="{BB962C8B-B14F-4D97-AF65-F5344CB8AC3E}">
        <p14:creationId xmlns:p14="http://schemas.microsoft.com/office/powerpoint/2010/main" val="4037098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a:t>36</a:t>
            </a:r>
            <a:r>
              <a:rPr kumimoji="1" lang="ja-JP" altLang="en-US" dirty="0"/>
              <a:t>歳女：揚げ物油による上肢熱傷</a:t>
            </a:r>
            <a:br>
              <a:rPr kumimoji="1" lang="en-US" altLang="ja-JP" dirty="0"/>
            </a:br>
            <a:r>
              <a:rPr lang="en-US" altLang="ja-JP" sz="2400" dirty="0"/>
              <a:t>180℃</a:t>
            </a:r>
            <a:r>
              <a:rPr lang="ja-JP" altLang="en-US" sz="2400" dirty="0"/>
              <a:t>の油の入った業務用フライヤーに左腕が入った。直ちに当院</a:t>
            </a:r>
            <a:r>
              <a:rPr lang="en-US" altLang="ja-JP" sz="2400" dirty="0"/>
              <a:t>ER</a:t>
            </a:r>
            <a:r>
              <a:rPr lang="ja-JP" altLang="en-US" sz="2400" dirty="0"/>
              <a:t>受診。</a:t>
            </a:r>
            <a:r>
              <a:rPr lang="en-US" altLang="ja-JP" sz="2400" dirty="0"/>
              <a:t>2</a:t>
            </a:r>
            <a:r>
              <a:rPr lang="ja-JP" altLang="en-US" sz="2400" dirty="0"/>
              <a:t>日後に当科受診。</a:t>
            </a:r>
            <a:endParaRPr kumimoji="1" lang="ja-JP" altLang="en-US" sz="2400"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5842" y="1905000"/>
            <a:ext cx="1383812" cy="4257882"/>
          </a:xfrm>
          <a:prstGeom prst="rect">
            <a:avLst/>
          </a:prstGeom>
        </p:spPr>
      </p:pic>
      <p:sp>
        <p:nvSpPr>
          <p:cNvPr id="8" name="テキスト ボックス 7"/>
          <p:cNvSpPr txBox="1"/>
          <p:nvPr/>
        </p:nvSpPr>
        <p:spPr>
          <a:xfrm>
            <a:off x="1798833" y="6186633"/>
            <a:ext cx="1170821" cy="369332"/>
          </a:xfrm>
          <a:prstGeom prst="rect">
            <a:avLst/>
          </a:prstGeom>
          <a:noFill/>
        </p:spPr>
        <p:txBody>
          <a:bodyPr wrap="square" rtlCol="0">
            <a:spAutoFit/>
          </a:bodyPr>
          <a:lstStyle/>
          <a:p>
            <a:r>
              <a:rPr kumimoji="1" lang="ja-JP" altLang="en-US" dirty="0"/>
              <a:t>初診時</a:t>
            </a:r>
          </a:p>
        </p:txBody>
      </p:sp>
      <p:grpSp>
        <p:nvGrpSpPr>
          <p:cNvPr id="12" name="グループ化 11"/>
          <p:cNvGrpSpPr/>
          <p:nvPr/>
        </p:nvGrpSpPr>
        <p:grpSpPr>
          <a:xfrm>
            <a:off x="3116021" y="1905000"/>
            <a:ext cx="1681863" cy="4650965"/>
            <a:chOff x="3116021" y="1905000"/>
            <a:chExt cx="1681863" cy="4650965"/>
          </a:xfrm>
        </p:grpSpPr>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6021" y="1905000"/>
              <a:ext cx="1681863" cy="4257882"/>
            </a:xfrm>
            <a:prstGeom prst="rect">
              <a:avLst/>
            </a:prstGeom>
          </p:spPr>
        </p:pic>
        <p:sp>
          <p:nvSpPr>
            <p:cNvPr id="9" name="テキスト ボックス 8"/>
            <p:cNvSpPr txBox="1"/>
            <p:nvPr/>
          </p:nvSpPr>
          <p:spPr>
            <a:xfrm>
              <a:off x="3627063" y="6186633"/>
              <a:ext cx="1170821" cy="369332"/>
            </a:xfrm>
            <a:prstGeom prst="rect">
              <a:avLst/>
            </a:prstGeom>
            <a:noFill/>
          </p:spPr>
          <p:txBody>
            <a:bodyPr wrap="square" rtlCol="0">
              <a:spAutoFit/>
            </a:bodyPr>
            <a:lstStyle/>
            <a:p>
              <a:r>
                <a:rPr kumimoji="1" lang="en-US" altLang="ja-JP" dirty="0"/>
                <a:t>8</a:t>
              </a:r>
              <a:r>
                <a:rPr kumimoji="1" lang="ja-JP" altLang="en-US" dirty="0"/>
                <a:t>日後</a:t>
              </a:r>
            </a:p>
          </p:txBody>
        </p:sp>
      </p:grpSp>
      <p:grpSp>
        <p:nvGrpSpPr>
          <p:cNvPr id="13" name="グループ化 12"/>
          <p:cNvGrpSpPr/>
          <p:nvPr/>
        </p:nvGrpSpPr>
        <p:grpSpPr>
          <a:xfrm>
            <a:off x="4944251" y="1905000"/>
            <a:ext cx="1639285" cy="4663626"/>
            <a:chOff x="4944251" y="1905000"/>
            <a:chExt cx="1639285" cy="4663626"/>
          </a:xfrm>
        </p:grpSpPr>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4251" y="1905000"/>
              <a:ext cx="1639285" cy="4257882"/>
            </a:xfrm>
            <a:prstGeom prst="rect">
              <a:avLst/>
            </a:prstGeom>
          </p:spPr>
        </p:pic>
        <p:sp>
          <p:nvSpPr>
            <p:cNvPr id="10" name="テキスト ボックス 9"/>
            <p:cNvSpPr txBox="1"/>
            <p:nvPr/>
          </p:nvSpPr>
          <p:spPr>
            <a:xfrm>
              <a:off x="5325235" y="6199294"/>
              <a:ext cx="1170821" cy="369332"/>
            </a:xfrm>
            <a:prstGeom prst="rect">
              <a:avLst/>
            </a:prstGeom>
            <a:noFill/>
          </p:spPr>
          <p:txBody>
            <a:bodyPr wrap="square" rtlCol="0">
              <a:spAutoFit/>
            </a:bodyPr>
            <a:lstStyle/>
            <a:p>
              <a:r>
                <a:rPr lang="en-US" altLang="ja-JP" dirty="0"/>
                <a:t>11</a:t>
              </a:r>
              <a:r>
                <a:rPr kumimoji="1" lang="ja-JP" altLang="en-US" dirty="0"/>
                <a:t>日後</a:t>
              </a:r>
            </a:p>
          </p:txBody>
        </p:sp>
      </p:grpSp>
      <p:grpSp>
        <p:nvGrpSpPr>
          <p:cNvPr id="14" name="グループ化 13"/>
          <p:cNvGrpSpPr/>
          <p:nvPr/>
        </p:nvGrpSpPr>
        <p:grpSpPr>
          <a:xfrm>
            <a:off x="6735445" y="1941412"/>
            <a:ext cx="1798955" cy="4627214"/>
            <a:chOff x="6735445" y="1941412"/>
            <a:chExt cx="1798955" cy="4627214"/>
          </a:xfrm>
        </p:grpSpPr>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35445" y="1941412"/>
              <a:ext cx="1798955" cy="4257882"/>
            </a:xfrm>
            <a:prstGeom prst="rect">
              <a:avLst/>
            </a:prstGeom>
          </p:spPr>
        </p:pic>
        <p:sp>
          <p:nvSpPr>
            <p:cNvPr id="11" name="テキスト ボックス 10"/>
            <p:cNvSpPr txBox="1"/>
            <p:nvPr/>
          </p:nvSpPr>
          <p:spPr>
            <a:xfrm>
              <a:off x="7272788" y="6199294"/>
              <a:ext cx="1170821" cy="369332"/>
            </a:xfrm>
            <a:prstGeom prst="rect">
              <a:avLst/>
            </a:prstGeom>
            <a:noFill/>
          </p:spPr>
          <p:txBody>
            <a:bodyPr wrap="square" rtlCol="0">
              <a:spAutoFit/>
            </a:bodyPr>
            <a:lstStyle/>
            <a:p>
              <a:r>
                <a:rPr lang="en-US" altLang="ja-JP" dirty="0"/>
                <a:t>24</a:t>
              </a:r>
              <a:r>
                <a:rPr kumimoji="1" lang="ja-JP" altLang="en-US" dirty="0"/>
                <a:t>日後</a:t>
              </a:r>
            </a:p>
          </p:txBody>
        </p:sp>
      </p:grpSp>
    </p:spTree>
    <p:extLst>
      <p:ext uri="{BB962C8B-B14F-4D97-AF65-F5344CB8AC3E}">
        <p14:creationId xmlns:p14="http://schemas.microsoft.com/office/powerpoint/2010/main" val="809590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1942415" y="2074561"/>
            <a:ext cx="5032543" cy="2088085"/>
          </a:xfrm>
        </p:spPr>
        <p:txBody>
          <a:bodyPr>
            <a:normAutofit/>
          </a:bodyPr>
          <a:lstStyle/>
          <a:p>
            <a:pPr algn="ctr"/>
            <a:r>
              <a:rPr kumimoji="1" lang="ja-JP" altLang="en-US" dirty="0"/>
              <a:t>アトピー性皮膚炎</a:t>
            </a:r>
            <a:br>
              <a:rPr kumimoji="1" lang="en-US" altLang="ja-JP" dirty="0"/>
            </a:br>
            <a:r>
              <a:rPr kumimoji="1" lang="ja-JP" altLang="en-US" dirty="0"/>
              <a:t>主婦手湿疹</a:t>
            </a:r>
            <a:br>
              <a:rPr kumimoji="1" lang="en-US" altLang="ja-JP" dirty="0"/>
            </a:br>
            <a:r>
              <a:rPr kumimoji="1" lang="ja-JP" altLang="en-US" dirty="0"/>
              <a:t>乳児湿疹</a:t>
            </a:r>
          </a:p>
        </p:txBody>
      </p:sp>
      <p:sp>
        <p:nvSpPr>
          <p:cNvPr id="4" name="テキスト プレースホルダー 3"/>
          <p:cNvSpPr>
            <a:spLocks noGrp="1"/>
          </p:cNvSpPr>
          <p:nvPr>
            <p:ph type="body" idx="1"/>
          </p:nvPr>
        </p:nvSpPr>
        <p:spPr>
          <a:xfrm>
            <a:off x="1878619" y="4729716"/>
            <a:ext cx="6591985" cy="860400"/>
          </a:xfrm>
        </p:spPr>
        <p:txBody>
          <a:bodyPr/>
          <a:lstStyle/>
          <a:p>
            <a:endParaRPr kumimoji="1" lang="ja-JP" altLang="en-US" dirty="0"/>
          </a:p>
        </p:txBody>
      </p:sp>
    </p:spTree>
    <p:extLst>
      <p:ext uri="{BB962C8B-B14F-4D97-AF65-F5344CB8AC3E}">
        <p14:creationId xmlns:p14="http://schemas.microsoft.com/office/powerpoint/2010/main" val="10041280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1945201" y="624110"/>
            <a:ext cx="6589199" cy="697743"/>
          </a:xfrm>
        </p:spPr>
        <p:txBody>
          <a:bodyPr/>
          <a:lstStyle/>
          <a:p>
            <a:r>
              <a:rPr kumimoji="1" lang="ja-JP" altLang="en-US" dirty="0"/>
              <a:t>乾燥肌</a:t>
            </a:r>
            <a:r>
              <a:rPr kumimoji="1" lang="en-US" altLang="ja-JP" dirty="0"/>
              <a:t>(</a:t>
            </a:r>
            <a:r>
              <a:rPr kumimoji="1" lang="ja-JP" altLang="en-US" dirty="0"/>
              <a:t>？）の治療</a:t>
            </a:r>
          </a:p>
        </p:txBody>
      </p:sp>
      <p:sp>
        <p:nvSpPr>
          <p:cNvPr id="4" name="コンテンツ プレースホルダー 3"/>
          <p:cNvSpPr>
            <a:spLocks noGrp="1"/>
          </p:cNvSpPr>
          <p:nvPr>
            <p:ph idx="1"/>
          </p:nvPr>
        </p:nvSpPr>
        <p:spPr>
          <a:xfrm>
            <a:off x="4604007" y="1385453"/>
            <a:ext cx="3540734" cy="4873211"/>
          </a:xfrm>
        </p:spPr>
        <p:txBody>
          <a:bodyPr>
            <a:normAutofit lnSpcReduction="10000"/>
          </a:bodyPr>
          <a:lstStyle/>
          <a:p>
            <a:r>
              <a:rPr lang="en-US" altLang="ja-JP" dirty="0"/>
              <a:t>6</a:t>
            </a:r>
            <a:r>
              <a:rPr lang="ja-JP" altLang="en-US" dirty="0"/>
              <a:t>歳</a:t>
            </a:r>
            <a:r>
              <a:rPr lang="en-US" altLang="ja-JP" dirty="0"/>
              <a:t>8</a:t>
            </a:r>
            <a:r>
              <a:rPr lang="ja-JP" altLang="en-US" dirty="0"/>
              <a:t>ヶ月男</a:t>
            </a:r>
          </a:p>
          <a:p>
            <a:r>
              <a:rPr lang="ja-JP" altLang="en-US" dirty="0"/>
              <a:t>幼児期からアトピー性皮膚炎で数カ所の皮膚科に通院。ステロイド軟膏，ヒルドイドソフトなどが処方された。</a:t>
            </a:r>
            <a:endParaRPr lang="en-US" altLang="ja-JP" dirty="0"/>
          </a:p>
          <a:p>
            <a:r>
              <a:rPr lang="en-US" altLang="ja-JP" dirty="0"/>
              <a:t>3</a:t>
            </a:r>
            <a:r>
              <a:rPr lang="ja-JP" altLang="en-US" dirty="0"/>
              <a:t>年前から脱ステロイド治療の皮膚科に通院。</a:t>
            </a:r>
            <a:endParaRPr lang="en-US" altLang="ja-JP" dirty="0"/>
          </a:p>
          <a:p>
            <a:r>
              <a:rPr lang="ja-JP" altLang="en-US" dirty="0"/>
              <a:t>先月，「アトピーは治っているので通院の必要はない」と説明され，通院終了。</a:t>
            </a:r>
          </a:p>
          <a:p>
            <a:r>
              <a:rPr lang="ja-JP" altLang="en-US" dirty="0"/>
              <a:t>痒みがひどくいつも顔をかきむしっているため，両親がネットで検索し，当科を受診。</a:t>
            </a:r>
            <a:endParaRPr lang="en-US" altLang="ja-JP" dirty="0"/>
          </a:p>
          <a:p>
            <a:r>
              <a:rPr lang="ja-JP" altLang="en-US" dirty="0"/>
              <a:t>とりあえず，ハイドロコロイドで被覆してみたら，痒みはすぐに治まった。</a:t>
            </a:r>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2610" y="1321853"/>
            <a:ext cx="3258009" cy="4486665"/>
          </a:xfrm>
          <a:prstGeom prst="rect">
            <a:avLst/>
          </a:prstGeom>
        </p:spPr>
      </p:pic>
    </p:spTree>
    <p:extLst>
      <p:ext uri="{BB962C8B-B14F-4D97-AF65-F5344CB8AC3E}">
        <p14:creationId xmlns:p14="http://schemas.microsoft.com/office/powerpoint/2010/main" val="284009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arn(inVertical)">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タイトル 1"/>
          <p:cNvSpPr>
            <a:spLocks noGrp="1"/>
          </p:cNvSpPr>
          <p:nvPr>
            <p:ph type="title"/>
          </p:nvPr>
        </p:nvSpPr>
        <p:spPr>
          <a:xfrm>
            <a:off x="1376157" y="604838"/>
            <a:ext cx="3417998" cy="646112"/>
          </a:xfrm>
        </p:spPr>
        <p:txBody>
          <a:bodyPr/>
          <a:lstStyle/>
          <a:p>
            <a:r>
              <a:rPr lang="ja-JP" altLang="en-US" sz="3600" dirty="0"/>
              <a:t>皮膚の構造</a:t>
            </a:r>
          </a:p>
        </p:txBody>
      </p:sp>
      <p:sp>
        <p:nvSpPr>
          <p:cNvPr id="20483" name="正方形/長方形 2"/>
          <p:cNvSpPr>
            <a:spLocks noChangeArrowheads="1"/>
          </p:cNvSpPr>
          <p:nvPr/>
        </p:nvSpPr>
        <p:spPr bwMode="auto">
          <a:xfrm>
            <a:off x="2483499" y="3068637"/>
            <a:ext cx="3744913" cy="1512888"/>
          </a:xfrm>
          <a:prstGeom prst="rect">
            <a:avLst/>
          </a:prstGeom>
          <a:solidFill>
            <a:srgbClr val="9C3463"/>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0484" name="正方形/長方形 3"/>
          <p:cNvSpPr>
            <a:spLocks noChangeArrowheads="1"/>
          </p:cNvSpPr>
          <p:nvPr/>
        </p:nvSpPr>
        <p:spPr bwMode="auto">
          <a:xfrm>
            <a:off x="2483499" y="2781300"/>
            <a:ext cx="3744913" cy="287337"/>
          </a:xfrm>
          <a:prstGeom prst="rect">
            <a:avLst/>
          </a:prstGeom>
          <a:solidFill>
            <a:srgbClr val="00B050"/>
          </a:solidFill>
          <a:ln>
            <a:noFill/>
          </a:ln>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5" name="正方形/長方形 4"/>
          <p:cNvSpPr/>
          <p:nvPr/>
        </p:nvSpPr>
        <p:spPr bwMode="auto">
          <a:xfrm>
            <a:off x="2483499" y="4581525"/>
            <a:ext cx="3744913" cy="1655762"/>
          </a:xfrm>
          <a:prstGeom prst="rect">
            <a:avLst/>
          </a:prstGeom>
          <a:solidFill>
            <a:schemeClr val="accent5">
              <a:lumMod val="75000"/>
            </a:schemeClr>
          </a:solidFill>
          <a:ln w="9525" cap="flat" cmpd="sng" algn="ctr">
            <a:noFill/>
            <a:prstDash val="solid"/>
            <a:round/>
            <a:headEnd type="none" w="med" len="med"/>
            <a:tailEnd type="none" w="med" len="med"/>
          </a:ln>
          <a:effectLst/>
        </p:spPr>
        <p:txBody>
          <a:bodyPr wrap="none" anchor="ctr"/>
          <a:lstStyle/>
          <a:p>
            <a:pPr eaLnBrk="1" hangingPunct="1">
              <a:defRPr/>
            </a:pPr>
            <a:endParaRPr lang="ja-JP" altLang="en-US">
              <a:latin typeface="Times New Roman" charset="0"/>
            </a:endParaRPr>
          </a:p>
        </p:txBody>
      </p:sp>
      <p:sp>
        <p:nvSpPr>
          <p:cNvPr id="20486" name="正方形/長方形 8"/>
          <p:cNvSpPr>
            <a:spLocks noChangeArrowheads="1"/>
          </p:cNvSpPr>
          <p:nvPr/>
        </p:nvSpPr>
        <p:spPr bwMode="auto">
          <a:xfrm>
            <a:off x="3283833" y="2801936"/>
            <a:ext cx="503238" cy="1728788"/>
          </a:xfrm>
          <a:prstGeom prst="rect">
            <a:avLst/>
          </a:prstGeom>
          <a:solidFill>
            <a:srgbClr val="00B050"/>
          </a:solidFill>
          <a:ln>
            <a:noFill/>
          </a:ln>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0487" name="正方形/長方形 9"/>
          <p:cNvSpPr>
            <a:spLocks noChangeArrowheads="1"/>
          </p:cNvSpPr>
          <p:nvPr/>
        </p:nvSpPr>
        <p:spPr bwMode="auto">
          <a:xfrm>
            <a:off x="4713969" y="2789237"/>
            <a:ext cx="503237" cy="1727200"/>
          </a:xfrm>
          <a:prstGeom prst="rect">
            <a:avLst/>
          </a:prstGeom>
          <a:solidFill>
            <a:srgbClr val="00B050"/>
          </a:solidFill>
          <a:ln>
            <a:noFill/>
          </a:ln>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0488" name="円/楕円 10"/>
          <p:cNvSpPr>
            <a:spLocks noChangeArrowheads="1"/>
          </p:cNvSpPr>
          <p:nvPr/>
        </p:nvSpPr>
        <p:spPr bwMode="auto">
          <a:xfrm>
            <a:off x="3275951" y="4329112"/>
            <a:ext cx="503238" cy="403225"/>
          </a:xfrm>
          <a:prstGeom prst="ellipse">
            <a:avLst/>
          </a:prstGeom>
          <a:solidFill>
            <a:srgbClr val="00B050"/>
          </a:solidFill>
          <a:ln>
            <a:noFill/>
          </a:ln>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0489" name="円/楕円 11"/>
          <p:cNvSpPr>
            <a:spLocks noChangeArrowheads="1"/>
          </p:cNvSpPr>
          <p:nvPr/>
        </p:nvSpPr>
        <p:spPr bwMode="auto">
          <a:xfrm>
            <a:off x="4713969" y="4300537"/>
            <a:ext cx="503237" cy="431800"/>
          </a:xfrm>
          <a:prstGeom prst="ellipse">
            <a:avLst/>
          </a:prstGeom>
          <a:solidFill>
            <a:srgbClr val="00B050"/>
          </a:solidFill>
          <a:ln>
            <a:noFill/>
          </a:ln>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cxnSp>
        <p:nvCxnSpPr>
          <p:cNvPr id="20490" name="直線コネクタ 17"/>
          <p:cNvCxnSpPr>
            <a:cxnSpLocks noChangeShapeType="1"/>
          </p:cNvCxnSpPr>
          <p:nvPr/>
        </p:nvCxnSpPr>
        <p:spPr bwMode="auto">
          <a:xfrm rot="5400000">
            <a:off x="1763712" y="2420938"/>
            <a:ext cx="15843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sp>
        <p:nvSpPr>
          <p:cNvPr id="20491" name="角丸四角形 12"/>
          <p:cNvSpPr>
            <a:spLocks noChangeArrowheads="1"/>
          </p:cNvSpPr>
          <p:nvPr/>
        </p:nvSpPr>
        <p:spPr bwMode="auto">
          <a:xfrm>
            <a:off x="4785406" y="2571750"/>
            <a:ext cx="360363" cy="2017712"/>
          </a:xfrm>
          <a:prstGeom prst="roundRect">
            <a:avLst>
              <a:gd name="adj" fmla="val 16667"/>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0492" name="角丸四角形 24"/>
          <p:cNvSpPr>
            <a:spLocks noChangeArrowheads="1"/>
          </p:cNvSpPr>
          <p:nvPr/>
        </p:nvSpPr>
        <p:spPr bwMode="auto">
          <a:xfrm>
            <a:off x="3355271" y="2555517"/>
            <a:ext cx="360362" cy="2089150"/>
          </a:xfrm>
          <a:prstGeom prst="roundRect">
            <a:avLst>
              <a:gd name="adj" fmla="val 16667"/>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0493" name="正方形/長方形 25"/>
          <p:cNvSpPr>
            <a:spLocks noChangeArrowheads="1"/>
          </p:cNvSpPr>
          <p:nvPr/>
        </p:nvSpPr>
        <p:spPr bwMode="auto">
          <a:xfrm>
            <a:off x="3418826" y="1881187"/>
            <a:ext cx="215900" cy="2736850"/>
          </a:xfrm>
          <a:prstGeom prst="rect">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0494" name="テキスト ボックス 26"/>
          <p:cNvSpPr txBox="1">
            <a:spLocks noChangeArrowheads="1"/>
          </p:cNvSpPr>
          <p:nvPr/>
        </p:nvSpPr>
        <p:spPr bwMode="auto">
          <a:xfrm>
            <a:off x="900762" y="2636837"/>
            <a:ext cx="1295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a:latin typeface="Times New Roman" panose="02020603050405020304" pitchFamily="18" charset="0"/>
              </a:rPr>
              <a:t>表皮</a:t>
            </a:r>
          </a:p>
        </p:txBody>
      </p:sp>
      <p:sp>
        <p:nvSpPr>
          <p:cNvPr id="20495" name="テキスト ボックス 29"/>
          <p:cNvSpPr txBox="1">
            <a:spLocks noChangeArrowheads="1"/>
          </p:cNvSpPr>
          <p:nvPr/>
        </p:nvSpPr>
        <p:spPr bwMode="auto">
          <a:xfrm>
            <a:off x="972199" y="3573462"/>
            <a:ext cx="1152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a:latin typeface="Times New Roman" panose="02020603050405020304" pitchFamily="18" charset="0"/>
              </a:rPr>
              <a:t>真皮</a:t>
            </a:r>
          </a:p>
        </p:txBody>
      </p:sp>
      <p:sp>
        <p:nvSpPr>
          <p:cNvPr id="20496" name="テキスト ボックス 30"/>
          <p:cNvSpPr txBox="1">
            <a:spLocks noChangeArrowheads="1"/>
          </p:cNvSpPr>
          <p:nvPr/>
        </p:nvSpPr>
        <p:spPr bwMode="auto">
          <a:xfrm>
            <a:off x="611837" y="5084762"/>
            <a:ext cx="187166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dirty="0">
                <a:latin typeface="Times New Roman" panose="02020603050405020304" pitchFamily="18" charset="0"/>
              </a:rPr>
              <a:t>皮下脂肪</a:t>
            </a:r>
          </a:p>
        </p:txBody>
      </p:sp>
      <p:sp>
        <p:nvSpPr>
          <p:cNvPr id="20497" name="テキスト ボックス 33"/>
          <p:cNvSpPr txBox="1">
            <a:spLocks noChangeArrowheads="1"/>
          </p:cNvSpPr>
          <p:nvPr/>
        </p:nvSpPr>
        <p:spPr bwMode="auto">
          <a:xfrm>
            <a:off x="2267599" y="1628775"/>
            <a:ext cx="12969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a:latin typeface="Times New Roman" panose="02020603050405020304" pitchFamily="18" charset="0"/>
              </a:rPr>
              <a:t>体毛</a:t>
            </a:r>
          </a:p>
        </p:txBody>
      </p:sp>
      <p:sp>
        <p:nvSpPr>
          <p:cNvPr id="20498" name="テキスト ボックス 34"/>
          <p:cNvSpPr txBox="1">
            <a:spLocks noChangeArrowheads="1"/>
          </p:cNvSpPr>
          <p:nvPr/>
        </p:nvSpPr>
        <p:spPr bwMode="auto">
          <a:xfrm>
            <a:off x="3688047" y="1869308"/>
            <a:ext cx="1295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a:latin typeface="Times New Roman" panose="02020603050405020304" pitchFamily="18" charset="0"/>
              </a:rPr>
              <a:t>毛孔</a:t>
            </a:r>
          </a:p>
        </p:txBody>
      </p:sp>
      <p:sp>
        <p:nvSpPr>
          <p:cNvPr id="20499" name="テキスト ボックス 40"/>
          <p:cNvSpPr txBox="1">
            <a:spLocks noChangeArrowheads="1"/>
          </p:cNvSpPr>
          <p:nvPr/>
        </p:nvSpPr>
        <p:spPr bwMode="auto">
          <a:xfrm>
            <a:off x="4965587" y="1412875"/>
            <a:ext cx="12969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dirty="0">
                <a:latin typeface="Times New Roman" panose="02020603050405020304" pitchFamily="18" charset="0"/>
              </a:rPr>
              <a:t>汗管</a:t>
            </a:r>
          </a:p>
        </p:txBody>
      </p:sp>
      <p:cxnSp>
        <p:nvCxnSpPr>
          <p:cNvPr id="20500" name="直線矢印コネクタ 42"/>
          <p:cNvCxnSpPr>
            <a:cxnSpLocks noChangeShapeType="1"/>
          </p:cNvCxnSpPr>
          <p:nvPr/>
        </p:nvCxnSpPr>
        <p:spPr bwMode="auto">
          <a:xfrm>
            <a:off x="3085156" y="2101109"/>
            <a:ext cx="294517" cy="291256"/>
          </a:xfrm>
          <a:prstGeom prst="straightConnector1">
            <a:avLst/>
          </a:prstGeom>
          <a:noFill/>
          <a:ln w="317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0501" name="直線矢印コネクタ 46"/>
          <p:cNvCxnSpPr>
            <a:cxnSpLocks noChangeShapeType="1"/>
          </p:cNvCxnSpPr>
          <p:nvPr/>
        </p:nvCxnSpPr>
        <p:spPr bwMode="auto">
          <a:xfrm rot="5400000">
            <a:off x="3600093" y="2438399"/>
            <a:ext cx="360363" cy="215900"/>
          </a:xfrm>
          <a:prstGeom prst="straightConnector1">
            <a:avLst/>
          </a:prstGeom>
          <a:noFill/>
          <a:ln w="317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0502" name="直線矢印コネクタ 48"/>
          <p:cNvCxnSpPr>
            <a:cxnSpLocks noChangeShapeType="1"/>
          </p:cNvCxnSpPr>
          <p:nvPr/>
        </p:nvCxnSpPr>
        <p:spPr bwMode="auto">
          <a:xfrm flipH="1">
            <a:off x="4984622" y="1959692"/>
            <a:ext cx="448484" cy="843888"/>
          </a:xfrm>
          <a:prstGeom prst="straightConnector1">
            <a:avLst/>
          </a:prstGeom>
          <a:noFill/>
          <a:ln w="317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0503" name="直線矢印コネクタ 50"/>
          <p:cNvCxnSpPr>
            <a:cxnSpLocks noChangeShapeType="1"/>
          </p:cNvCxnSpPr>
          <p:nvPr/>
        </p:nvCxnSpPr>
        <p:spPr bwMode="auto">
          <a:xfrm>
            <a:off x="1943749" y="2997200"/>
            <a:ext cx="468313" cy="1587"/>
          </a:xfrm>
          <a:prstGeom prst="straightConnector1">
            <a:avLst/>
          </a:prstGeom>
          <a:noFill/>
          <a:ln w="317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0504" name="直線矢印コネクタ 53"/>
          <p:cNvCxnSpPr>
            <a:cxnSpLocks noChangeShapeType="1"/>
          </p:cNvCxnSpPr>
          <p:nvPr/>
        </p:nvCxnSpPr>
        <p:spPr bwMode="auto">
          <a:xfrm>
            <a:off x="1980262" y="3860800"/>
            <a:ext cx="468312" cy="1587"/>
          </a:xfrm>
          <a:prstGeom prst="straightConnector1">
            <a:avLst/>
          </a:prstGeom>
          <a:noFill/>
          <a:ln w="31750" algn="ctr">
            <a:solidFill>
              <a:schemeClr val="tx1"/>
            </a:solidFill>
            <a:round/>
            <a:headEnd/>
            <a:tailEnd type="arrow" w="med" len="med"/>
          </a:ln>
          <a:extLst>
            <a:ext uri="{909E8E84-426E-40DD-AFC4-6F175D3DCCD1}">
              <a14:hiddenFill xmlns:a14="http://schemas.microsoft.com/office/drawing/2010/main">
                <a:noFill/>
              </a14:hiddenFill>
            </a:ext>
          </a:extLst>
        </p:spPr>
      </p:cxnSp>
      <p:grpSp>
        <p:nvGrpSpPr>
          <p:cNvPr id="2" name="グループ化 64"/>
          <p:cNvGrpSpPr>
            <a:grpSpLocks/>
          </p:cNvGrpSpPr>
          <p:nvPr/>
        </p:nvGrpSpPr>
        <p:grpSpPr bwMode="auto">
          <a:xfrm>
            <a:off x="3843778" y="3374471"/>
            <a:ext cx="5109357" cy="2062103"/>
            <a:chOff x="3843843" y="3375081"/>
            <a:chExt cx="5108589" cy="2062311"/>
          </a:xfrm>
        </p:grpSpPr>
        <p:sp>
          <p:nvSpPr>
            <p:cNvPr id="20506" name="テキスト ボックス 54"/>
            <p:cNvSpPr txBox="1">
              <a:spLocks noChangeArrowheads="1"/>
            </p:cNvSpPr>
            <p:nvPr/>
          </p:nvSpPr>
          <p:spPr bwMode="auto">
            <a:xfrm>
              <a:off x="6360144" y="3375081"/>
              <a:ext cx="2592288" cy="206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SzTx/>
                <a:buFontTx/>
                <a:buNone/>
              </a:pPr>
              <a:r>
                <a:rPr lang="ja-JP" altLang="en-US" dirty="0">
                  <a:latin typeface="Times New Roman" panose="02020603050405020304" pitchFamily="18" charset="0"/>
                </a:rPr>
                <a:t>表皮の一部</a:t>
              </a:r>
              <a:br>
                <a:rPr lang="en-US" altLang="ja-JP" dirty="0">
                  <a:latin typeface="Times New Roman" panose="02020603050405020304" pitchFamily="18" charset="0"/>
                </a:rPr>
              </a:br>
              <a:r>
                <a:rPr lang="ja-JP" altLang="en-US" dirty="0">
                  <a:latin typeface="Times New Roman" panose="02020603050405020304" pitchFamily="18" charset="0"/>
                </a:rPr>
                <a:t>↓</a:t>
              </a:r>
              <a:br>
                <a:rPr lang="en-US" altLang="ja-JP" dirty="0">
                  <a:latin typeface="Times New Roman" panose="02020603050405020304" pitchFamily="18" charset="0"/>
                </a:rPr>
              </a:br>
              <a:r>
                <a:rPr lang="ja-JP" altLang="en-US" dirty="0">
                  <a:latin typeface="Times New Roman" panose="02020603050405020304" pitchFamily="18" charset="0"/>
                </a:rPr>
                <a:t>皮膚の細胞が存在する</a:t>
              </a:r>
            </a:p>
          </p:txBody>
        </p:sp>
        <p:cxnSp>
          <p:nvCxnSpPr>
            <p:cNvPr id="20507" name="直線矢印コネクタ 55"/>
            <p:cNvCxnSpPr>
              <a:cxnSpLocks noChangeShapeType="1"/>
            </p:cNvCxnSpPr>
            <p:nvPr/>
          </p:nvCxnSpPr>
          <p:spPr bwMode="auto">
            <a:xfrm flipH="1">
              <a:off x="5217065" y="3689329"/>
              <a:ext cx="1172854" cy="388001"/>
            </a:xfrm>
            <a:prstGeom prst="straightConnector1">
              <a:avLst/>
            </a:prstGeom>
            <a:noFill/>
            <a:ln w="317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0508" name="直線矢印コネクタ 59"/>
            <p:cNvCxnSpPr>
              <a:cxnSpLocks noChangeShapeType="1"/>
            </p:cNvCxnSpPr>
            <p:nvPr/>
          </p:nvCxnSpPr>
          <p:spPr bwMode="auto">
            <a:xfrm rot="10800000">
              <a:off x="3843843" y="3465260"/>
              <a:ext cx="2520280" cy="216024"/>
            </a:xfrm>
            <a:prstGeom prst="straightConnector1">
              <a:avLst/>
            </a:prstGeom>
            <a:noFill/>
            <a:ln w="31750" algn="ctr">
              <a:solidFill>
                <a:schemeClr val="tx1"/>
              </a:solidFill>
              <a:round/>
              <a:headEnd/>
              <a:tailEnd type="arrow"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20916658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2678" y="316523"/>
            <a:ext cx="2589581" cy="3566160"/>
          </a:xfrm>
          <a:prstGeom prst="rect">
            <a:avLst/>
          </a:prstGeom>
        </p:spPr>
      </p:pic>
      <p:sp>
        <p:nvSpPr>
          <p:cNvPr id="8" name="テキスト ボックス 7"/>
          <p:cNvSpPr txBox="1"/>
          <p:nvPr/>
        </p:nvSpPr>
        <p:spPr>
          <a:xfrm>
            <a:off x="1701629" y="3995541"/>
            <a:ext cx="1441939" cy="369332"/>
          </a:xfrm>
          <a:prstGeom prst="rect">
            <a:avLst/>
          </a:prstGeom>
          <a:noFill/>
        </p:spPr>
        <p:txBody>
          <a:bodyPr wrap="square" rtlCol="0">
            <a:spAutoFit/>
          </a:bodyPr>
          <a:lstStyle/>
          <a:p>
            <a:pPr algn="ctr"/>
            <a:r>
              <a:rPr kumimoji="1" lang="en-US" altLang="ja-JP" dirty="0"/>
              <a:t>5</a:t>
            </a:r>
            <a:r>
              <a:rPr kumimoji="1" lang="ja-JP" altLang="en-US" dirty="0"/>
              <a:t>月</a:t>
            </a:r>
            <a:r>
              <a:rPr kumimoji="1" lang="en-US" altLang="ja-JP" dirty="0"/>
              <a:t>8</a:t>
            </a:r>
            <a:r>
              <a:rPr kumimoji="1" lang="ja-JP" altLang="en-US" dirty="0"/>
              <a:t>日</a:t>
            </a:r>
          </a:p>
        </p:txBody>
      </p:sp>
      <p:grpSp>
        <p:nvGrpSpPr>
          <p:cNvPr id="12" name="グループ化 11"/>
          <p:cNvGrpSpPr/>
          <p:nvPr/>
        </p:nvGrpSpPr>
        <p:grpSpPr>
          <a:xfrm>
            <a:off x="2153804" y="2975317"/>
            <a:ext cx="3869366" cy="3540266"/>
            <a:chOff x="2133310" y="2975317"/>
            <a:chExt cx="3869366" cy="3540266"/>
          </a:xfrm>
        </p:grpSpPr>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2518" y="2975317"/>
              <a:ext cx="2570158" cy="3540266"/>
            </a:xfrm>
            <a:prstGeom prst="rect">
              <a:avLst/>
            </a:prstGeom>
          </p:spPr>
        </p:pic>
        <p:sp>
          <p:nvSpPr>
            <p:cNvPr id="9" name="テキスト ボックス 8"/>
            <p:cNvSpPr txBox="1"/>
            <p:nvPr/>
          </p:nvSpPr>
          <p:spPr>
            <a:xfrm>
              <a:off x="2133310" y="6029824"/>
              <a:ext cx="1441939" cy="369332"/>
            </a:xfrm>
            <a:prstGeom prst="rect">
              <a:avLst/>
            </a:prstGeom>
            <a:noFill/>
          </p:spPr>
          <p:txBody>
            <a:bodyPr wrap="square" rtlCol="0">
              <a:spAutoFit/>
            </a:bodyPr>
            <a:lstStyle/>
            <a:p>
              <a:pPr algn="ctr"/>
              <a:r>
                <a:rPr kumimoji="1" lang="en-US" altLang="ja-JP" dirty="0"/>
                <a:t>3</a:t>
              </a:r>
              <a:r>
                <a:rPr kumimoji="1" lang="ja-JP" altLang="en-US" dirty="0"/>
                <a:t>日後</a:t>
              </a:r>
            </a:p>
          </p:txBody>
        </p:sp>
      </p:grpSp>
      <p:grpSp>
        <p:nvGrpSpPr>
          <p:cNvPr id="13" name="グループ化 12"/>
          <p:cNvGrpSpPr/>
          <p:nvPr/>
        </p:nvGrpSpPr>
        <p:grpSpPr>
          <a:xfrm>
            <a:off x="5099524" y="293196"/>
            <a:ext cx="3427869" cy="3544888"/>
            <a:chOff x="5099524" y="293196"/>
            <a:chExt cx="3427869" cy="3544888"/>
          </a:xfrm>
        </p:grpSpPr>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9524" y="293196"/>
              <a:ext cx="2137359" cy="3544888"/>
            </a:xfrm>
            <a:prstGeom prst="rect">
              <a:avLst/>
            </a:prstGeom>
          </p:spPr>
        </p:pic>
        <p:sp>
          <p:nvSpPr>
            <p:cNvPr id="10" name="テキスト ボックス 9"/>
            <p:cNvSpPr txBox="1"/>
            <p:nvPr/>
          </p:nvSpPr>
          <p:spPr>
            <a:xfrm>
              <a:off x="7085454" y="466368"/>
              <a:ext cx="1441939" cy="369332"/>
            </a:xfrm>
            <a:prstGeom prst="rect">
              <a:avLst/>
            </a:prstGeom>
            <a:noFill/>
          </p:spPr>
          <p:txBody>
            <a:bodyPr wrap="square" rtlCol="0">
              <a:spAutoFit/>
            </a:bodyPr>
            <a:lstStyle/>
            <a:p>
              <a:pPr algn="ctr"/>
              <a:r>
                <a:rPr kumimoji="1" lang="en-US" altLang="ja-JP" dirty="0"/>
                <a:t>16</a:t>
              </a:r>
              <a:r>
                <a:rPr kumimoji="1" lang="ja-JP" altLang="en-US" dirty="0"/>
                <a:t>日後</a:t>
              </a:r>
            </a:p>
          </p:txBody>
        </p:sp>
      </p:grpSp>
      <p:grpSp>
        <p:nvGrpSpPr>
          <p:cNvPr id="14" name="グループ化 13"/>
          <p:cNvGrpSpPr/>
          <p:nvPr/>
        </p:nvGrpSpPr>
        <p:grpSpPr>
          <a:xfrm>
            <a:off x="6411103" y="2553870"/>
            <a:ext cx="2521099" cy="3961713"/>
            <a:chOff x="6411103" y="2553870"/>
            <a:chExt cx="2521099" cy="3961713"/>
          </a:xfrm>
        </p:grpSpPr>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11103" y="2975317"/>
              <a:ext cx="2521099" cy="3540266"/>
            </a:xfrm>
            <a:prstGeom prst="rect">
              <a:avLst/>
            </a:prstGeom>
          </p:spPr>
        </p:pic>
        <p:sp>
          <p:nvSpPr>
            <p:cNvPr id="11" name="テキスト ボックス 10"/>
            <p:cNvSpPr txBox="1"/>
            <p:nvPr/>
          </p:nvSpPr>
          <p:spPr>
            <a:xfrm>
              <a:off x="7236883" y="2553870"/>
              <a:ext cx="1441939" cy="369332"/>
            </a:xfrm>
            <a:prstGeom prst="rect">
              <a:avLst/>
            </a:prstGeom>
            <a:noFill/>
          </p:spPr>
          <p:txBody>
            <a:bodyPr wrap="square" rtlCol="0">
              <a:spAutoFit/>
            </a:bodyPr>
            <a:lstStyle/>
            <a:p>
              <a:pPr algn="ctr"/>
              <a:r>
                <a:rPr lang="en-US" altLang="ja-JP" dirty="0"/>
                <a:t>233</a:t>
              </a:r>
              <a:r>
                <a:rPr lang="ja-JP" altLang="en-US" dirty="0"/>
                <a:t>日後</a:t>
              </a:r>
              <a:endParaRPr kumimoji="1" lang="ja-JP" altLang="en-US" dirty="0"/>
            </a:p>
          </p:txBody>
        </p:sp>
      </p:grpSp>
    </p:spTree>
    <p:extLst>
      <p:ext uri="{BB962C8B-B14F-4D97-AF65-F5344CB8AC3E}">
        <p14:creationId xmlns:p14="http://schemas.microsoft.com/office/powerpoint/2010/main" val="518774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主婦手湿疹</a:t>
            </a:r>
          </a:p>
        </p:txBody>
      </p:sp>
      <p:sp>
        <p:nvSpPr>
          <p:cNvPr id="3" name="コンテンツ プレースホルダー 2"/>
          <p:cNvSpPr>
            <a:spLocks noGrp="1"/>
          </p:cNvSpPr>
          <p:nvPr>
            <p:ph idx="1"/>
          </p:nvPr>
        </p:nvSpPr>
        <p:spPr>
          <a:xfrm>
            <a:off x="4439341" y="1641448"/>
            <a:ext cx="4142437" cy="3777622"/>
          </a:xfrm>
        </p:spPr>
        <p:txBody>
          <a:bodyPr/>
          <a:lstStyle/>
          <a:p>
            <a:r>
              <a:rPr lang="en-US" altLang="ja-JP" dirty="0"/>
              <a:t>57</a:t>
            </a:r>
            <a:r>
              <a:rPr lang="ja-JP" altLang="en-US" dirty="0"/>
              <a:t>歳女</a:t>
            </a:r>
          </a:p>
          <a:p>
            <a:r>
              <a:rPr lang="en-US" altLang="ja-JP" dirty="0"/>
              <a:t>5</a:t>
            </a:r>
            <a:r>
              <a:rPr lang="ja-JP" altLang="en-US" dirty="0"/>
              <a:t>年くらい前から両手の手荒れ。</a:t>
            </a:r>
            <a:endParaRPr lang="en-US" altLang="ja-JP" dirty="0"/>
          </a:p>
          <a:p>
            <a:r>
              <a:rPr lang="ja-JP" altLang="en-US" dirty="0"/>
              <a:t>皮膚科医院数カ所を受診したが治らない。</a:t>
            </a:r>
            <a:endParaRPr lang="en-US" altLang="ja-JP" dirty="0"/>
          </a:p>
          <a:p>
            <a:r>
              <a:rPr lang="ja-JP" altLang="en-US" dirty="0"/>
              <a:t>現在はジフラール軟膏，亜鉛華軟膏，サリチル酸ワセリン軟膏が処方されている。</a:t>
            </a:r>
            <a:endParaRPr lang="en-US" altLang="ja-JP" dirty="0"/>
          </a:p>
          <a:p>
            <a:r>
              <a:rPr lang="ja-JP" altLang="en-US" dirty="0"/>
              <a:t>痒みがひどい。</a:t>
            </a:r>
          </a:p>
          <a:p>
            <a:r>
              <a:rPr lang="ja-JP" altLang="en-US" dirty="0"/>
              <a:t>試しにハイドロコロイドで被覆してみたら痒みは直ちに消失。</a:t>
            </a:r>
            <a:endParaRPr kumimoji="1" lang="ja-JP" altLang="en-US" dirty="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8262" y="1641448"/>
            <a:ext cx="3370154" cy="2889929"/>
          </a:xfrm>
          <a:prstGeom prst="rect">
            <a:avLst/>
          </a:prstGeom>
        </p:spPr>
      </p:pic>
    </p:spTree>
    <p:extLst>
      <p:ext uri="{BB962C8B-B14F-4D97-AF65-F5344CB8AC3E}">
        <p14:creationId xmlns:p14="http://schemas.microsoft.com/office/powerpoint/2010/main" val="292623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468" y="350951"/>
            <a:ext cx="2518265" cy="5436785"/>
          </a:xfrm>
          <a:prstGeom prst="rect">
            <a:avLst/>
          </a:prstGeom>
        </p:spPr>
      </p:pic>
      <p:sp>
        <p:nvSpPr>
          <p:cNvPr id="6" name="テキスト ボックス 5"/>
          <p:cNvSpPr txBox="1"/>
          <p:nvPr/>
        </p:nvSpPr>
        <p:spPr>
          <a:xfrm>
            <a:off x="2166425" y="5887329"/>
            <a:ext cx="1863969" cy="369332"/>
          </a:xfrm>
          <a:prstGeom prst="rect">
            <a:avLst/>
          </a:prstGeom>
          <a:noFill/>
        </p:spPr>
        <p:txBody>
          <a:bodyPr wrap="square" rtlCol="0">
            <a:spAutoFit/>
          </a:bodyPr>
          <a:lstStyle/>
          <a:p>
            <a:pPr algn="ctr"/>
            <a:r>
              <a:rPr kumimoji="1" lang="ja-JP" altLang="en-US" dirty="0"/>
              <a:t>初診時</a:t>
            </a:r>
          </a:p>
        </p:txBody>
      </p:sp>
      <p:grpSp>
        <p:nvGrpSpPr>
          <p:cNvPr id="8" name="グループ化 7"/>
          <p:cNvGrpSpPr/>
          <p:nvPr/>
        </p:nvGrpSpPr>
        <p:grpSpPr>
          <a:xfrm>
            <a:off x="4753841" y="350951"/>
            <a:ext cx="3049355" cy="6182709"/>
            <a:chOff x="4753841" y="350951"/>
            <a:chExt cx="3049355" cy="6182709"/>
          </a:xfrm>
        </p:grpSpPr>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3841" y="350951"/>
              <a:ext cx="2878298" cy="5436785"/>
            </a:xfrm>
            <a:prstGeom prst="rect">
              <a:avLst/>
            </a:prstGeom>
          </p:spPr>
        </p:pic>
        <p:sp>
          <p:nvSpPr>
            <p:cNvPr id="7" name="テキスト ボックス 6"/>
            <p:cNvSpPr txBox="1"/>
            <p:nvPr/>
          </p:nvSpPr>
          <p:spPr>
            <a:xfrm>
              <a:off x="4753841" y="5887329"/>
              <a:ext cx="3049355" cy="646331"/>
            </a:xfrm>
            <a:prstGeom prst="rect">
              <a:avLst/>
            </a:prstGeom>
            <a:noFill/>
          </p:spPr>
          <p:txBody>
            <a:bodyPr wrap="square" rtlCol="0">
              <a:spAutoFit/>
            </a:bodyPr>
            <a:lstStyle/>
            <a:p>
              <a:pPr algn="ctr"/>
              <a:r>
                <a:rPr kumimoji="1" lang="en-US" altLang="ja-JP" dirty="0"/>
                <a:t>3</a:t>
              </a:r>
              <a:r>
                <a:rPr kumimoji="1" lang="ja-JP" altLang="en-US" dirty="0"/>
                <a:t>日後</a:t>
              </a:r>
              <a:br>
                <a:rPr kumimoji="1" lang="en-US" altLang="ja-JP" dirty="0"/>
              </a:br>
              <a:r>
                <a:rPr kumimoji="1" lang="ja-JP" altLang="en-US" dirty="0"/>
                <a:t>その後はワセリン塗布のみ</a:t>
              </a:r>
            </a:p>
          </p:txBody>
        </p:sp>
      </p:grpSp>
    </p:spTree>
    <p:extLst>
      <p:ext uri="{BB962C8B-B14F-4D97-AF65-F5344CB8AC3E}">
        <p14:creationId xmlns:p14="http://schemas.microsoft.com/office/powerpoint/2010/main" val="52489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45201" y="624110"/>
            <a:ext cx="6589199" cy="716694"/>
          </a:xfrm>
        </p:spPr>
        <p:txBody>
          <a:bodyPr/>
          <a:lstStyle/>
          <a:p>
            <a:r>
              <a:rPr kumimoji="1" lang="ja-JP" altLang="en-US" dirty="0"/>
              <a:t>乳児湿疹</a:t>
            </a:r>
          </a:p>
        </p:txBody>
      </p:sp>
      <p:sp>
        <p:nvSpPr>
          <p:cNvPr id="3" name="コンテンツ プレースホルダー 2"/>
          <p:cNvSpPr>
            <a:spLocks noGrp="1"/>
          </p:cNvSpPr>
          <p:nvPr>
            <p:ph idx="1"/>
          </p:nvPr>
        </p:nvSpPr>
        <p:spPr>
          <a:xfrm>
            <a:off x="4614216" y="1269770"/>
            <a:ext cx="4099797" cy="5017322"/>
          </a:xfrm>
        </p:spPr>
        <p:txBody>
          <a:bodyPr>
            <a:normAutofit/>
          </a:bodyPr>
          <a:lstStyle/>
          <a:p>
            <a:r>
              <a:rPr lang="en-US" altLang="ja-JP" dirty="0"/>
              <a:t>4</a:t>
            </a:r>
            <a:r>
              <a:rPr lang="ja-JP" altLang="en-US" dirty="0"/>
              <a:t>ヶ月男</a:t>
            </a:r>
          </a:p>
          <a:p>
            <a:r>
              <a:rPr lang="ja-JP" altLang="en-US" dirty="0"/>
              <a:t>生後</a:t>
            </a:r>
            <a:r>
              <a:rPr lang="en-US" altLang="ja-JP" dirty="0"/>
              <a:t>2</a:t>
            </a:r>
            <a:r>
              <a:rPr lang="ja-JP" altLang="en-US" dirty="0"/>
              <a:t>ヶ月から顔全体に湿疹。近くの小児科医院を受診し，アズノール軟膏が処方されたが，かえって悪化した。</a:t>
            </a:r>
            <a:endParaRPr lang="en-US" altLang="ja-JP" dirty="0"/>
          </a:p>
          <a:p>
            <a:r>
              <a:rPr lang="ja-JP" altLang="en-US" dirty="0"/>
              <a:t>皮膚科医院を受診し，石鹸でよく洗った後にビトラ軟膏を塗布するよう説明されたが，更に悪化。</a:t>
            </a:r>
            <a:endParaRPr lang="en-US" altLang="ja-JP" dirty="0"/>
          </a:p>
          <a:p>
            <a:r>
              <a:rPr lang="ja-JP" altLang="en-US" dirty="0"/>
              <a:t>父親は以前から湿潤治療を知っていたため，当科を受診。</a:t>
            </a:r>
            <a:endParaRPr lang="en-US" altLang="ja-JP" dirty="0"/>
          </a:p>
          <a:p>
            <a:r>
              <a:rPr lang="ja-JP" altLang="en-US" dirty="0"/>
              <a:t>合成界面活性剤</a:t>
            </a:r>
            <a:r>
              <a:rPr lang="en-US" altLang="ja-JP" dirty="0"/>
              <a:t>(</a:t>
            </a:r>
            <a:r>
              <a:rPr lang="ja-JP" altLang="en-US" dirty="0"/>
              <a:t>ボディソープ，シャンプー，保湿クリーム</a:t>
            </a:r>
            <a:r>
              <a:rPr lang="en-US" altLang="ja-JP" dirty="0"/>
              <a:t>)</a:t>
            </a:r>
            <a:r>
              <a:rPr lang="ja-JP" altLang="en-US" dirty="0"/>
              <a:t>の使用を止め，ワセリンを頻回に塗布するように説明。</a:t>
            </a:r>
            <a:endParaRPr lang="en-US" altLang="ja-JP" dirty="0"/>
          </a:p>
          <a:p>
            <a:endParaRPr kumimoji="1" lang="ja-JP" altLang="en-US"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915" y="1269770"/>
            <a:ext cx="3739301" cy="4211435"/>
          </a:xfrm>
          <a:prstGeom prst="rect">
            <a:avLst/>
          </a:prstGeom>
        </p:spPr>
      </p:pic>
    </p:spTree>
    <p:extLst>
      <p:ext uri="{BB962C8B-B14F-4D97-AF65-F5344CB8AC3E}">
        <p14:creationId xmlns:p14="http://schemas.microsoft.com/office/powerpoint/2010/main" val="108556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47678" y="310369"/>
            <a:ext cx="2200748" cy="2478621"/>
          </a:xfrm>
          <a:prstGeom prst="rect">
            <a:avLst/>
          </a:prstGeom>
        </p:spPr>
      </p:pic>
      <p:sp>
        <p:nvSpPr>
          <p:cNvPr id="8" name="テキスト ボックス 7"/>
          <p:cNvSpPr txBox="1"/>
          <p:nvPr/>
        </p:nvSpPr>
        <p:spPr>
          <a:xfrm>
            <a:off x="1752413" y="2837643"/>
            <a:ext cx="1980146" cy="369332"/>
          </a:xfrm>
          <a:prstGeom prst="rect">
            <a:avLst/>
          </a:prstGeom>
          <a:noFill/>
        </p:spPr>
        <p:txBody>
          <a:bodyPr wrap="square" rtlCol="0">
            <a:spAutoFit/>
          </a:bodyPr>
          <a:lstStyle/>
          <a:p>
            <a:pPr algn="ctr"/>
            <a:r>
              <a:rPr kumimoji="1" lang="ja-JP" altLang="en-US" dirty="0"/>
              <a:t>初診時</a:t>
            </a:r>
          </a:p>
        </p:txBody>
      </p:sp>
      <p:grpSp>
        <p:nvGrpSpPr>
          <p:cNvPr id="12" name="グループ化 11"/>
          <p:cNvGrpSpPr/>
          <p:nvPr/>
        </p:nvGrpSpPr>
        <p:grpSpPr>
          <a:xfrm>
            <a:off x="4623406" y="310369"/>
            <a:ext cx="1980146" cy="2896606"/>
            <a:chOff x="4623406" y="310369"/>
            <a:chExt cx="1980146" cy="2896606"/>
          </a:xfrm>
        </p:grpSpPr>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8714" y="310369"/>
              <a:ext cx="1889531" cy="2478621"/>
            </a:xfrm>
            <a:prstGeom prst="rect">
              <a:avLst/>
            </a:prstGeom>
          </p:spPr>
        </p:pic>
        <p:sp>
          <p:nvSpPr>
            <p:cNvPr id="9" name="テキスト ボックス 8"/>
            <p:cNvSpPr txBox="1"/>
            <p:nvPr/>
          </p:nvSpPr>
          <p:spPr>
            <a:xfrm>
              <a:off x="4623406" y="2837643"/>
              <a:ext cx="1980146" cy="369332"/>
            </a:xfrm>
            <a:prstGeom prst="rect">
              <a:avLst/>
            </a:prstGeom>
            <a:noFill/>
          </p:spPr>
          <p:txBody>
            <a:bodyPr wrap="square" rtlCol="0">
              <a:spAutoFit/>
            </a:bodyPr>
            <a:lstStyle/>
            <a:p>
              <a:pPr algn="ctr"/>
              <a:r>
                <a:rPr kumimoji="1" lang="en-US" altLang="ja-JP" dirty="0"/>
                <a:t>22</a:t>
              </a:r>
              <a:r>
                <a:rPr kumimoji="1" lang="ja-JP" altLang="en-US" dirty="0"/>
                <a:t>日後</a:t>
              </a:r>
            </a:p>
          </p:txBody>
        </p:sp>
      </p:grpSp>
      <p:grpSp>
        <p:nvGrpSpPr>
          <p:cNvPr id="13" name="グループ化 12"/>
          <p:cNvGrpSpPr/>
          <p:nvPr/>
        </p:nvGrpSpPr>
        <p:grpSpPr>
          <a:xfrm>
            <a:off x="2618719" y="3416318"/>
            <a:ext cx="1980146" cy="2944823"/>
            <a:chOff x="2618719" y="3416318"/>
            <a:chExt cx="1980146" cy="2944823"/>
          </a:xfrm>
        </p:grpSpPr>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42486" y="3416318"/>
              <a:ext cx="1732612" cy="2492113"/>
            </a:xfrm>
            <a:prstGeom prst="rect">
              <a:avLst/>
            </a:prstGeom>
          </p:spPr>
        </p:pic>
        <p:sp>
          <p:nvSpPr>
            <p:cNvPr id="10" name="テキスト ボックス 9"/>
            <p:cNvSpPr txBox="1"/>
            <p:nvPr/>
          </p:nvSpPr>
          <p:spPr>
            <a:xfrm>
              <a:off x="2618719" y="5991809"/>
              <a:ext cx="1980146" cy="369332"/>
            </a:xfrm>
            <a:prstGeom prst="rect">
              <a:avLst/>
            </a:prstGeom>
            <a:noFill/>
          </p:spPr>
          <p:txBody>
            <a:bodyPr wrap="square" rtlCol="0">
              <a:spAutoFit/>
            </a:bodyPr>
            <a:lstStyle/>
            <a:p>
              <a:pPr algn="ctr"/>
              <a:r>
                <a:rPr kumimoji="1" lang="en-US" altLang="ja-JP" dirty="0"/>
                <a:t>107</a:t>
              </a:r>
              <a:r>
                <a:rPr kumimoji="1" lang="ja-JP" altLang="en-US" dirty="0"/>
                <a:t>日後</a:t>
              </a:r>
            </a:p>
          </p:txBody>
        </p:sp>
      </p:grpSp>
      <p:grpSp>
        <p:nvGrpSpPr>
          <p:cNvPr id="14" name="グループ化 13"/>
          <p:cNvGrpSpPr/>
          <p:nvPr/>
        </p:nvGrpSpPr>
        <p:grpSpPr>
          <a:xfrm>
            <a:off x="4745209" y="3416318"/>
            <a:ext cx="2213975" cy="2944823"/>
            <a:chOff x="4745209" y="3416318"/>
            <a:chExt cx="2213975" cy="2944823"/>
          </a:xfrm>
        </p:grpSpPr>
        <p:pic>
          <p:nvPicPr>
            <p:cNvPr id="7" name="図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45209" y="3416318"/>
              <a:ext cx="2213975" cy="2492113"/>
            </a:xfrm>
            <a:prstGeom prst="rect">
              <a:avLst/>
            </a:prstGeom>
          </p:spPr>
        </p:pic>
        <p:sp>
          <p:nvSpPr>
            <p:cNvPr id="11" name="テキスト ボックス 10"/>
            <p:cNvSpPr txBox="1"/>
            <p:nvPr/>
          </p:nvSpPr>
          <p:spPr>
            <a:xfrm>
              <a:off x="4796840" y="5991809"/>
              <a:ext cx="1980146" cy="369332"/>
            </a:xfrm>
            <a:prstGeom prst="rect">
              <a:avLst/>
            </a:prstGeom>
            <a:noFill/>
          </p:spPr>
          <p:txBody>
            <a:bodyPr wrap="square" rtlCol="0">
              <a:spAutoFit/>
            </a:bodyPr>
            <a:lstStyle/>
            <a:p>
              <a:pPr algn="ctr"/>
              <a:r>
                <a:rPr kumimoji="1" lang="en-US" altLang="ja-JP" dirty="0"/>
                <a:t>406</a:t>
              </a:r>
              <a:r>
                <a:rPr kumimoji="1" lang="ja-JP" altLang="en-US" dirty="0"/>
                <a:t>日後</a:t>
              </a:r>
            </a:p>
          </p:txBody>
        </p:sp>
      </p:grpSp>
    </p:spTree>
    <p:extLst>
      <p:ext uri="{BB962C8B-B14F-4D97-AF65-F5344CB8AC3E}">
        <p14:creationId xmlns:p14="http://schemas.microsoft.com/office/powerpoint/2010/main" val="1174616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49681" y="2283026"/>
            <a:ext cx="6591985" cy="1468800"/>
          </a:xfrm>
        </p:spPr>
        <p:txBody>
          <a:bodyPr/>
          <a:lstStyle/>
          <a:p>
            <a:r>
              <a:rPr kumimoji="1" lang="ja-JP" altLang="en-US" dirty="0"/>
              <a:t>インチキ薬の華麗なる世界</a:t>
            </a:r>
          </a:p>
        </p:txBody>
      </p:sp>
      <p:sp>
        <p:nvSpPr>
          <p:cNvPr id="4" name="テキスト プレースホルダー 3"/>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6524901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426084" y="846788"/>
            <a:ext cx="7108316" cy="721432"/>
          </a:xfrm>
        </p:spPr>
        <p:txBody>
          <a:bodyPr/>
          <a:lstStyle/>
          <a:p>
            <a:r>
              <a:rPr kumimoji="1" lang="ja-JP" altLang="en-US" dirty="0"/>
              <a:t>外傷治療薬，熱傷治療薬への疑惑</a:t>
            </a:r>
          </a:p>
        </p:txBody>
      </p:sp>
      <p:sp>
        <p:nvSpPr>
          <p:cNvPr id="5" name="コンテンツ プレースホルダー 4"/>
          <p:cNvSpPr>
            <a:spLocks noGrp="1"/>
          </p:cNvSpPr>
          <p:nvPr>
            <p:ph idx="1"/>
          </p:nvPr>
        </p:nvSpPr>
        <p:spPr>
          <a:xfrm>
            <a:off x="1630951" y="1861965"/>
            <a:ext cx="6738436" cy="2481058"/>
          </a:xfrm>
          <a:ln>
            <a:solidFill>
              <a:schemeClr val="accent1"/>
            </a:solidFill>
          </a:ln>
        </p:spPr>
        <p:txBody>
          <a:bodyPr>
            <a:normAutofit/>
          </a:bodyPr>
          <a:lstStyle/>
          <a:p>
            <a:r>
              <a:rPr kumimoji="1" lang="ja-JP" altLang="en-US" sz="2000" dirty="0"/>
              <a:t>塗布・噴霧すると痛みを訴える薬が</a:t>
            </a:r>
            <a:r>
              <a:rPr lang="ja-JP" altLang="en-US" sz="2000" dirty="0"/>
              <a:t>ある</a:t>
            </a:r>
            <a:endParaRPr kumimoji="1" lang="en-US" altLang="ja-JP" sz="2000" dirty="0"/>
          </a:p>
          <a:p>
            <a:pPr lvl="1">
              <a:buFont typeface="Wingdings" panose="05000000000000000000" pitchFamily="2" charset="2"/>
              <a:buChar char="Ø"/>
            </a:pPr>
            <a:r>
              <a:rPr lang="ja-JP" altLang="en-US" sz="1800" dirty="0"/>
              <a:t>フィブラストスプレー</a:t>
            </a:r>
            <a:r>
              <a:rPr lang="en-US" altLang="ja-JP" sz="1800" baseline="30000" dirty="0"/>
              <a:t>®</a:t>
            </a:r>
            <a:r>
              <a:rPr lang="ja-JP" altLang="en-US" sz="1800" dirty="0" err="1"/>
              <a:t>，</a:t>
            </a:r>
            <a:r>
              <a:rPr lang="ja-JP" altLang="en-US" sz="1800" dirty="0"/>
              <a:t>ゲーベンクリーム</a:t>
            </a:r>
            <a:r>
              <a:rPr lang="en-US" altLang="ja-JP" sz="1800" baseline="30000" dirty="0"/>
              <a:t>® </a:t>
            </a:r>
            <a:r>
              <a:rPr lang="ja-JP" altLang="en-US" sz="1800" dirty="0" err="1"/>
              <a:t>，</a:t>
            </a:r>
            <a:r>
              <a:rPr lang="ja-JP" altLang="en-US" sz="1800" dirty="0"/>
              <a:t>アクトシン軟膏</a:t>
            </a:r>
            <a:r>
              <a:rPr lang="en-US" altLang="ja-JP" sz="1800" baseline="30000" dirty="0"/>
              <a:t>®</a:t>
            </a:r>
            <a:r>
              <a:rPr lang="ja-JP" altLang="en-US" sz="1800" dirty="0"/>
              <a:t>など</a:t>
            </a:r>
            <a:endParaRPr lang="en-US" altLang="ja-JP" sz="1800" dirty="0"/>
          </a:p>
          <a:p>
            <a:r>
              <a:rPr kumimoji="1" lang="ja-JP" altLang="en-US" sz="2000" dirty="0"/>
              <a:t>保湿剤なのに乾燥肌に塗るとピリピリ痛い</a:t>
            </a:r>
            <a:endParaRPr kumimoji="1" lang="en-US" altLang="ja-JP" sz="2000" dirty="0"/>
          </a:p>
          <a:p>
            <a:pPr lvl="1">
              <a:buFont typeface="Wingdings" panose="05000000000000000000" pitchFamily="2" charset="2"/>
              <a:buChar char="Ø"/>
            </a:pPr>
            <a:r>
              <a:rPr lang="ja-JP" altLang="en-US" sz="1800" dirty="0"/>
              <a:t>尿素クリーム，ヒルドイドソフト</a:t>
            </a:r>
            <a:r>
              <a:rPr lang="en-US" altLang="ja-JP" sz="1800" baseline="30000" dirty="0"/>
              <a:t>®</a:t>
            </a:r>
            <a:r>
              <a:rPr lang="ja-JP" altLang="en-US" sz="1800" dirty="0"/>
              <a:t>など</a:t>
            </a:r>
            <a:endParaRPr lang="en-US" altLang="ja-JP" sz="1800" dirty="0"/>
          </a:p>
          <a:p>
            <a:r>
              <a:rPr lang="ja-JP" altLang="en-US" sz="2000" dirty="0"/>
              <a:t>合成洗剤と同じ成分が含まれている軟膏が多い</a:t>
            </a:r>
            <a:endParaRPr lang="en-US" altLang="ja-JP" sz="2000" dirty="0"/>
          </a:p>
        </p:txBody>
      </p:sp>
      <p:grpSp>
        <p:nvGrpSpPr>
          <p:cNvPr id="10" name="グループ化 9"/>
          <p:cNvGrpSpPr/>
          <p:nvPr/>
        </p:nvGrpSpPr>
        <p:grpSpPr>
          <a:xfrm>
            <a:off x="1684249" y="4343023"/>
            <a:ext cx="6591985" cy="1851314"/>
            <a:chOff x="1880823" y="4358798"/>
            <a:chExt cx="6591985" cy="1851314"/>
          </a:xfrm>
        </p:grpSpPr>
        <p:sp>
          <p:nvSpPr>
            <p:cNvPr id="6" name="矢印: 下 5"/>
            <p:cNvSpPr/>
            <p:nvPr/>
          </p:nvSpPr>
          <p:spPr>
            <a:xfrm>
              <a:off x="5000169" y="4358798"/>
              <a:ext cx="353291" cy="6961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kumimoji="1" lang="ja-JP" altLang="en-US" dirty="0"/>
            </a:p>
          </p:txBody>
        </p:sp>
        <p:sp>
          <p:nvSpPr>
            <p:cNvPr id="9" name="コンテンツ プレースホルダー 4"/>
            <p:cNvSpPr txBox="1">
              <a:spLocks/>
            </p:cNvSpPr>
            <p:nvPr/>
          </p:nvSpPr>
          <p:spPr>
            <a:xfrm>
              <a:off x="1880823" y="5054989"/>
              <a:ext cx="6591985" cy="1155123"/>
            </a:xfrm>
            <a:prstGeom prst="rect">
              <a:avLst/>
            </a:prstGeom>
            <a:ln>
              <a:solidFill>
                <a:schemeClr val="accent1"/>
              </a:solidFill>
            </a:ln>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a:lstStyle>
            <a:p>
              <a:r>
                <a:rPr lang="ja-JP" altLang="en-US" b="1" dirty="0">
                  <a:solidFill>
                    <a:srgbClr val="FF0000"/>
                  </a:solidFill>
                </a:rPr>
                <a:t>これらは効能書きにも取扱説明書にも書かれていない。</a:t>
              </a:r>
              <a:endParaRPr lang="en-US" altLang="ja-JP" b="1" dirty="0">
                <a:solidFill>
                  <a:srgbClr val="FF0000"/>
                </a:solidFill>
              </a:endParaRPr>
            </a:p>
            <a:p>
              <a:r>
                <a:rPr lang="ja-JP" altLang="en-US" b="1" dirty="0">
                  <a:solidFill>
                    <a:srgbClr val="FF0000"/>
                  </a:solidFill>
                </a:rPr>
                <a:t>自分で確かめるしかない！</a:t>
              </a:r>
              <a:endParaRPr lang="en-US" altLang="ja-JP" b="1" dirty="0">
                <a:solidFill>
                  <a:srgbClr val="FF0000"/>
                </a:solidFill>
              </a:endParaRPr>
            </a:p>
            <a:p>
              <a:r>
                <a:rPr lang="ja-JP" altLang="en-US" b="1" dirty="0">
                  <a:solidFill>
                    <a:srgbClr val="FF0000"/>
                  </a:solidFill>
                </a:rPr>
                <a:t>どうやって？</a:t>
              </a:r>
            </a:p>
          </p:txBody>
        </p:sp>
      </p:grpSp>
    </p:spTree>
    <p:extLst>
      <p:ext uri="{BB962C8B-B14F-4D97-AF65-F5344CB8AC3E}">
        <p14:creationId xmlns:p14="http://schemas.microsoft.com/office/powerpoint/2010/main" val="2199460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barn(inVertical)">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barn(inVertical)">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barn(inVertical)">
                                      <p:cBhvr>
                                        <p:cTn id="28" dur="500"/>
                                        <p:tgtEl>
                                          <p:spTgt spid="5">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arn(inVertical)">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45201" y="624110"/>
            <a:ext cx="6589199" cy="664363"/>
          </a:xfrm>
        </p:spPr>
        <p:txBody>
          <a:bodyPr/>
          <a:lstStyle/>
          <a:p>
            <a:r>
              <a:rPr kumimoji="1" lang="ja-JP" altLang="en-US" dirty="0"/>
              <a:t>痛い薬の痛さを知るには？</a:t>
            </a:r>
          </a:p>
        </p:txBody>
      </p:sp>
      <p:sp>
        <p:nvSpPr>
          <p:cNvPr id="3" name="コンテンツ プレースホルダー 2"/>
          <p:cNvSpPr>
            <a:spLocks noGrp="1"/>
          </p:cNvSpPr>
          <p:nvPr>
            <p:ph idx="1"/>
          </p:nvPr>
        </p:nvSpPr>
        <p:spPr>
          <a:xfrm>
            <a:off x="1854092" y="1746539"/>
            <a:ext cx="6591985" cy="1617518"/>
          </a:xfrm>
          <a:ln>
            <a:solidFill>
              <a:schemeClr val="accent1"/>
            </a:solidFill>
          </a:ln>
        </p:spPr>
        <p:txBody>
          <a:bodyPr>
            <a:normAutofit/>
          </a:bodyPr>
          <a:lstStyle/>
          <a:p>
            <a:r>
              <a:rPr kumimoji="1" lang="ja-JP" altLang="en-US" dirty="0"/>
              <a:t>動物は痛さを教えてくれない。</a:t>
            </a:r>
            <a:endParaRPr kumimoji="1" lang="en-US" altLang="ja-JP" dirty="0"/>
          </a:p>
          <a:p>
            <a:r>
              <a:rPr kumimoji="1" lang="ja-JP" altLang="en-US" dirty="0"/>
              <a:t>他人に実験台になってもらうわけにいかない。</a:t>
            </a:r>
            <a:endParaRPr kumimoji="1" lang="en-US" altLang="ja-JP" dirty="0"/>
          </a:p>
          <a:p>
            <a:r>
              <a:rPr lang="ja-JP" altLang="en-US" dirty="0"/>
              <a:t>自分の体で実験するしかない。</a:t>
            </a:r>
            <a:endParaRPr lang="en-US" altLang="ja-JP" dirty="0"/>
          </a:p>
          <a:p>
            <a:r>
              <a:rPr kumimoji="1" lang="ja-JP" altLang="en-US" dirty="0"/>
              <a:t>麻酔して傷を作れば痛くないが，痛さはわからなくなる。</a:t>
            </a:r>
          </a:p>
        </p:txBody>
      </p:sp>
      <p:grpSp>
        <p:nvGrpSpPr>
          <p:cNvPr id="6" name="グループ化 5"/>
          <p:cNvGrpSpPr/>
          <p:nvPr/>
        </p:nvGrpSpPr>
        <p:grpSpPr>
          <a:xfrm>
            <a:off x="1901537" y="3392632"/>
            <a:ext cx="6276109" cy="1953670"/>
            <a:chOff x="1995055" y="2976995"/>
            <a:chExt cx="6276109" cy="1953670"/>
          </a:xfrm>
        </p:grpSpPr>
        <p:sp>
          <p:nvSpPr>
            <p:cNvPr id="4" name="矢印: 下 3"/>
            <p:cNvSpPr/>
            <p:nvPr/>
          </p:nvSpPr>
          <p:spPr>
            <a:xfrm>
              <a:off x="4960450" y="2976995"/>
              <a:ext cx="379268" cy="6961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kumimoji="1" lang="ja-JP" altLang="en-US" dirty="0"/>
            </a:p>
          </p:txBody>
        </p:sp>
        <p:sp>
          <p:nvSpPr>
            <p:cNvPr id="5" name="テキスト ボックス 4"/>
            <p:cNvSpPr txBox="1"/>
            <p:nvPr/>
          </p:nvSpPr>
          <p:spPr>
            <a:xfrm>
              <a:off x="1995055" y="3730336"/>
              <a:ext cx="6276109" cy="1200329"/>
            </a:xfrm>
            <a:prstGeom prst="rect">
              <a:avLst/>
            </a:prstGeom>
            <a:noFill/>
            <a:ln w="63500">
              <a:solidFill>
                <a:srgbClr val="FF0000"/>
              </a:solidFill>
            </a:ln>
          </p:spPr>
          <p:txBody>
            <a:bodyPr wrap="square" rtlCol="0">
              <a:spAutoFit/>
            </a:bodyPr>
            <a:lstStyle/>
            <a:p>
              <a:pPr marL="285750" indent="-285750">
                <a:buFont typeface="Wingdings" panose="05000000000000000000" pitchFamily="2" charset="2"/>
                <a:buChar char="u"/>
              </a:pPr>
              <a:r>
                <a:rPr kumimoji="1" lang="ja-JP" altLang="en-US" dirty="0"/>
                <a:t>「ガムテープを貼って剥がす」を同じ部位に</a:t>
              </a:r>
              <a:r>
                <a:rPr kumimoji="1" lang="en-US" altLang="ja-JP" dirty="0"/>
                <a:t>30</a:t>
              </a:r>
              <a:r>
                <a:rPr kumimoji="1" lang="ja-JP" altLang="en-US" dirty="0"/>
                <a:t>回繰り返す。</a:t>
              </a:r>
              <a:endParaRPr kumimoji="1" lang="en-US" altLang="ja-JP" dirty="0"/>
            </a:p>
            <a:p>
              <a:pPr marL="285750" indent="-285750">
                <a:buFont typeface="Wingdings" panose="05000000000000000000" pitchFamily="2" charset="2"/>
                <a:buChar char="u"/>
              </a:pPr>
              <a:r>
                <a:rPr kumimoji="1" lang="en-US" altLang="ja-JP" dirty="0"/>
                <a:t>5×2</a:t>
              </a:r>
              <a:r>
                <a:rPr kumimoji="1" lang="ja-JP" altLang="en-US" dirty="0"/>
                <a:t>センチの「皮膚損傷」完成！</a:t>
              </a:r>
              <a:endParaRPr kumimoji="1" lang="en-US" altLang="ja-JP" dirty="0"/>
            </a:p>
            <a:p>
              <a:pPr marL="285750" indent="-285750">
                <a:buFont typeface="Wingdings" panose="05000000000000000000" pitchFamily="2" charset="2"/>
                <a:buChar char="u"/>
              </a:pPr>
              <a:r>
                <a:rPr kumimoji="1" lang="en-US" altLang="ja-JP" dirty="0"/>
                <a:t>2</a:t>
              </a:r>
              <a:r>
                <a:rPr kumimoji="1" lang="ja-JP" altLang="en-US" dirty="0"/>
                <a:t>分し，一方だけに薬剤を塗布し，塗布しない側と比較。</a:t>
              </a:r>
            </a:p>
          </p:txBody>
        </p:sp>
      </p:grpSp>
    </p:spTree>
    <p:extLst>
      <p:ext uri="{BB962C8B-B14F-4D97-AF65-F5344CB8AC3E}">
        <p14:creationId xmlns:p14="http://schemas.microsoft.com/office/powerpoint/2010/main" val="4114988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48656" y="703489"/>
            <a:ext cx="6589200" cy="653972"/>
          </a:xfrm>
        </p:spPr>
        <p:txBody>
          <a:bodyPr>
            <a:normAutofit/>
          </a:bodyPr>
          <a:lstStyle/>
          <a:p>
            <a:r>
              <a:rPr kumimoji="1" lang="ja-JP" altLang="en-US" dirty="0"/>
              <a:t>意図的自傷行為と実験風景</a:t>
            </a: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4340" y="1630905"/>
            <a:ext cx="1763305" cy="2351073"/>
          </a:xfrm>
          <a:prstGeom prst="rect">
            <a:avLst/>
          </a:prstGeom>
        </p:spPr>
      </p:pic>
      <p:sp>
        <p:nvSpPr>
          <p:cNvPr id="8" name="テキスト ボックス 7"/>
          <p:cNvSpPr txBox="1"/>
          <p:nvPr/>
        </p:nvSpPr>
        <p:spPr>
          <a:xfrm>
            <a:off x="1448656" y="4114800"/>
            <a:ext cx="1458931" cy="646331"/>
          </a:xfrm>
          <a:prstGeom prst="rect">
            <a:avLst/>
          </a:prstGeom>
          <a:noFill/>
        </p:spPr>
        <p:txBody>
          <a:bodyPr wrap="square" rtlCol="0">
            <a:spAutoFit/>
          </a:bodyPr>
          <a:lstStyle/>
          <a:p>
            <a:pPr algn="ctr"/>
            <a:r>
              <a:rPr kumimoji="1" lang="ja-JP" altLang="en-US" dirty="0"/>
              <a:t>正常な皮膚</a:t>
            </a:r>
            <a:br>
              <a:rPr kumimoji="1" lang="en-US" altLang="ja-JP" dirty="0"/>
            </a:br>
            <a:r>
              <a:rPr kumimoji="1" lang="ja-JP" altLang="en-US" dirty="0"/>
              <a:t>（</a:t>
            </a:r>
            <a:r>
              <a:rPr kumimoji="1" lang="en-US" altLang="ja-JP" dirty="0"/>
              <a:t>60</a:t>
            </a:r>
            <a:r>
              <a:rPr kumimoji="1" lang="ja-JP" altLang="en-US" dirty="0"/>
              <a:t>倍）</a:t>
            </a:r>
          </a:p>
        </p:txBody>
      </p:sp>
      <p:grpSp>
        <p:nvGrpSpPr>
          <p:cNvPr id="14" name="グループ化 13"/>
          <p:cNvGrpSpPr/>
          <p:nvPr/>
        </p:nvGrpSpPr>
        <p:grpSpPr>
          <a:xfrm>
            <a:off x="1020382" y="1630906"/>
            <a:ext cx="4069595" cy="4005583"/>
            <a:chOff x="1020382" y="1630906"/>
            <a:chExt cx="4069595" cy="4005583"/>
          </a:xfrm>
        </p:grpSpPr>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6672" y="1630906"/>
              <a:ext cx="1763305" cy="2351073"/>
            </a:xfrm>
            <a:prstGeom prst="rect">
              <a:avLst/>
            </a:prstGeom>
          </p:spPr>
        </p:pic>
        <p:sp>
          <p:nvSpPr>
            <p:cNvPr id="10" name="吹き出し: 四角形 9"/>
            <p:cNvSpPr/>
            <p:nvPr/>
          </p:nvSpPr>
          <p:spPr>
            <a:xfrm>
              <a:off x="1020382" y="4990158"/>
              <a:ext cx="3251770" cy="646331"/>
            </a:xfrm>
            <a:prstGeom prst="wedgeRectCallout">
              <a:avLst>
                <a:gd name="adj1" fmla="val 45724"/>
                <a:gd name="adj2" fmla="val -2520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ja-JP" altLang="en-US" dirty="0"/>
                <a:t>［ガムテープ貼って剥がし］を</a:t>
              </a:r>
              <a:r>
                <a:rPr lang="en-US" altLang="ja-JP" dirty="0"/>
                <a:t>30</a:t>
              </a:r>
              <a:r>
                <a:rPr lang="ja-JP" altLang="en-US" dirty="0"/>
                <a:t>回したあと</a:t>
              </a:r>
              <a:endParaRPr kumimoji="1" lang="ja-JP" altLang="en-US" dirty="0"/>
            </a:p>
          </p:txBody>
        </p:sp>
      </p:grpSp>
      <p:grpSp>
        <p:nvGrpSpPr>
          <p:cNvPr id="15" name="グループ化 14"/>
          <p:cNvGrpSpPr/>
          <p:nvPr/>
        </p:nvGrpSpPr>
        <p:grpSpPr>
          <a:xfrm>
            <a:off x="3667517" y="1622069"/>
            <a:ext cx="3293272" cy="4612779"/>
            <a:chOff x="3667517" y="1622069"/>
            <a:chExt cx="3293272" cy="4612779"/>
          </a:xfrm>
        </p:grpSpPr>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1217" y="1622069"/>
              <a:ext cx="1349572" cy="2359909"/>
            </a:xfrm>
            <a:prstGeom prst="rect">
              <a:avLst/>
            </a:prstGeom>
          </p:spPr>
        </p:pic>
        <p:sp>
          <p:nvSpPr>
            <p:cNvPr id="11" name="吹き出し: 四角形 10"/>
            <p:cNvSpPr/>
            <p:nvPr/>
          </p:nvSpPr>
          <p:spPr>
            <a:xfrm>
              <a:off x="3667517" y="5865516"/>
              <a:ext cx="2175254" cy="369332"/>
            </a:xfrm>
            <a:prstGeom prst="wedgeRectCallout">
              <a:avLst>
                <a:gd name="adj1" fmla="val 63937"/>
                <a:gd name="adj2" fmla="val -7330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dirty="0"/>
                <a:t>結構，痛々しい</a:t>
              </a:r>
            </a:p>
          </p:txBody>
        </p:sp>
      </p:grpSp>
      <p:grpSp>
        <p:nvGrpSpPr>
          <p:cNvPr id="16" name="グループ化 15"/>
          <p:cNvGrpSpPr/>
          <p:nvPr/>
        </p:nvGrpSpPr>
        <p:grpSpPr>
          <a:xfrm>
            <a:off x="5842771" y="644719"/>
            <a:ext cx="2744996" cy="4921618"/>
            <a:chOff x="5842771" y="644719"/>
            <a:chExt cx="2744996" cy="4921618"/>
          </a:xfrm>
        </p:grpSpPr>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36936" y="1630905"/>
              <a:ext cx="1120957" cy="2359909"/>
            </a:xfrm>
            <a:prstGeom prst="rect">
              <a:avLst/>
            </a:prstGeom>
          </p:spPr>
        </p:pic>
        <p:sp>
          <p:nvSpPr>
            <p:cNvPr id="12" name="吹き出し: 四角形 11"/>
            <p:cNvSpPr/>
            <p:nvPr/>
          </p:nvSpPr>
          <p:spPr>
            <a:xfrm>
              <a:off x="5842771" y="5197005"/>
              <a:ext cx="2175254" cy="369332"/>
            </a:xfrm>
            <a:prstGeom prst="wedgeRectCallout">
              <a:avLst>
                <a:gd name="adj1" fmla="val 44859"/>
                <a:gd name="adj2" fmla="val -5521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dirty="0"/>
                <a:t>半分だけ軟膏塗布</a:t>
              </a:r>
            </a:p>
          </p:txBody>
        </p:sp>
        <p:sp>
          <p:nvSpPr>
            <p:cNvPr id="13" name="吹き出し: 四角形 12"/>
            <p:cNvSpPr/>
            <p:nvPr/>
          </p:nvSpPr>
          <p:spPr>
            <a:xfrm>
              <a:off x="6412513" y="644719"/>
              <a:ext cx="2175254" cy="646331"/>
            </a:xfrm>
            <a:prstGeom prst="wedgeRectCallout">
              <a:avLst>
                <a:gd name="adj1" fmla="val 18667"/>
                <a:gd name="adj2" fmla="val 1960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dirty="0"/>
                <a:t>こちらは</a:t>
              </a:r>
              <a:br>
                <a:rPr kumimoji="1" lang="en-US" altLang="ja-JP" dirty="0"/>
              </a:br>
              <a:r>
                <a:rPr kumimoji="1" lang="ja-JP" altLang="en-US" dirty="0"/>
                <a:t>コントロール</a:t>
              </a:r>
            </a:p>
          </p:txBody>
        </p:sp>
      </p:grpSp>
    </p:spTree>
    <p:extLst>
      <p:ext uri="{BB962C8B-B14F-4D97-AF65-F5344CB8AC3E}">
        <p14:creationId xmlns:p14="http://schemas.microsoft.com/office/powerpoint/2010/main" val="2129772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15263" y="707237"/>
            <a:ext cx="6589200" cy="602017"/>
          </a:xfrm>
        </p:spPr>
        <p:txBody>
          <a:bodyPr>
            <a:normAutofit fontScale="90000"/>
          </a:bodyPr>
          <a:lstStyle/>
          <a:p>
            <a:r>
              <a:rPr kumimoji="1" lang="ja-JP" altLang="en-US" dirty="0"/>
              <a:t>痛い薬剤・痛い軟膏</a:t>
            </a:r>
          </a:p>
        </p:txBody>
      </p:sp>
      <p:sp>
        <p:nvSpPr>
          <p:cNvPr id="3" name="テキスト ボックス 2"/>
          <p:cNvSpPr txBox="1"/>
          <p:nvPr/>
        </p:nvSpPr>
        <p:spPr>
          <a:xfrm>
            <a:off x="1361209" y="1808018"/>
            <a:ext cx="2914650" cy="369332"/>
          </a:xfrm>
          <a:prstGeom prst="rect">
            <a:avLst/>
          </a:prstGeom>
          <a:noFill/>
          <a:ln w="38100">
            <a:solidFill>
              <a:srgbClr val="FF0000"/>
            </a:solidFill>
          </a:ln>
        </p:spPr>
        <p:txBody>
          <a:bodyPr wrap="square" rtlCol="0">
            <a:spAutoFit/>
          </a:bodyPr>
          <a:lstStyle/>
          <a:p>
            <a:pPr algn="ctr"/>
            <a:r>
              <a:rPr kumimoji="1" lang="ja-JP" altLang="en-US" dirty="0"/>
              <a:t>フィブラスト・スプレー</a:t>
            </a:r>
            <a:r>
              <a:rPr kumimoji="1" lang="en-US" altLang="ja-JP" baseline="30000" dirty="0"/>
              <a:t>®</a:t>
            </a:r>
            <a:endParaRPr kumimoji="1" lang="ja-JP" altLang="en-US" baseline="30000" dirty="0"/>
          </a:p>
        </p:txBody>
      </p:sp>
      <p:sp>
        <p:nvSpPr>
          <p:cNvPr id="4" name="テキスト ボックス 3"/>
          <p:cNvSpPr txBox="1"/>
          <p:nvPr/>
        </p:nvSpPr>
        <p:spPr>
          <a:xfrm>
            <a:off x="6120470" y="2794942"/>
            <a:ext cx="2258446" cy="369332"/>
          </a:xfrm>
          <a:prstGeom prst="rect">
            <a:avLst/>
          </a:prstGeom>
          <a:noFill/>
          <a:ln w="38100">
            <a:solidFill>
              <a:srgbClr val="FF0000"/>
            </a:solidFill>
          </a:ln>
        </p:spPr>
        <p:txBody>
          <a:bodyPr wrap="square" rtlCol="0">
            <a:spAutoFit/>
          </a:bodyPr>
          <a:lstStyle/>
          <a:p>
            <a:pPr algn="ctr"/>
            <a:r>
              <a:rPr kumimoji="1" lang="ja-JP" altLang="en-US" dirty="0"/>
              <a:t>ゲーベンクリーム</a:t>
            </a:r>
            <a:r>
              <a:rPr lang="en-US" altLang="ja-JP" baseline="30000" dirty="0"/>
              <a:t>®</a:t>
            </a:r>
            <a:endParaRPr kumimoji="1" lang="ja-JP" altLang="en-US" dirty="0"/>
          </a:p>
        </p:txBody>
      </p:sp>
      <p:sp>
        <p:nvSpPr>
          <p:cNvPr id="5" name="テキスト ボックス 4"/>
          <p:cNvSpPr txBox="1"/>
          <p:nvPr/>
        </p:nvSpPr>
        <p:spPr>
          <a:xfrm>
            <a:off x="1902403" y="3623783"/>
            <a:ext cx="2202872" cy="369332"/>
          </a:xfrm>
          <a:prstGeom prst="rect">
            <a:avLst/>
          </a:prstGeom>
          <a:noFill/>
          <a:ln w="38100">
            <a:solidFill>
              <a:srgbClr val="FF0000"/>
            </a:solidFill>
          </a:ln>
        </p:spPr>
        <p:txBody>
          <a:bodyPr wrap="square" rtlCol="0">
            <a:spAutoFit/>
          </a:bodyPr>
          <a:lstStyle/>
          <a:p>
            <a:pPr algn="ctr"/>
            <a:r>
              <a:rPr kumimoji="1" lang="ja-JP" altLang="en-US" dirty="0"/>
              <a:t>アクトシン軟膏</a:t>
            </a:r>
            <a:r>
              <a:rPr lang="en-US" altLang="ja-JP" baseline="30000" dirty="0"/>
              <a:t>®</a:t>
            </a:r>
            <a:endParaRPr kumimoji="1" lang="ja-JP" altLang="en-US" dirty="0"/>
          </a:p>
        </p:txBody>
      </p:sp>
      <p:sp>
        <p:nvSpPr>
          <p:cNvPr id="6" name="テキスト ボックス 5"/>
          <p:cNvSpPr txBox="1"/>
          <p:nvPr/>
        </p:nvSpPr>
        <p:spPr>
          <a:xfrm>
            <a:off x="6295519" y="4668149"/>
            <a:ext cx="2202872" cy="369332"/>
          </a:xfrm>
          <a:prstGeom prst="rect">
            <a:avLst/>
          </a:prstGeom>
          <a:noFill/>
          <a:ln w="38100">
            <a:solidFill>
              <a:srgbClr val="FF0000"/>
            </a:solidFill>
          </a:ln>
        </p:spPr>
        <p:txBody>
          <a:bodyPr wrap="square" rtlCol="0">
            <a:spAutoFit/>
          </a:bodyPr>
          <a:lstStyle/>
          <a:p>
            <a:pPr algn="ctr"/>
            <a:r>
              <a:rPr lang="ja-JP" altLang="en-US" dirty="0"/>
              <a:t>カデックス軟膏</a:t>
            </a:r>
            <a:r>
              <a:rPr lang="en-US" altLang="ja-JP" baseline="30000" dirty="0"/>
              <a:t>®</a:t>
            </a:r>
            <a:endParaRPr kumimoji="1" lang="ja-JP" altLang="en-US" dirty="0"/>
          </a:p>
        </p:txBody>
      </p:sp>
      <p:sp>
        <p:nvSpPr>
          <p:cNvPr id="7" name="テキスト ボックス 6"/>
          <p:cNvSpPr txBox="1"/>
          <p:nvPr/>
        </p:nvSpPr>
        <p:spPr>
          <a:xfrm>
            <a:off x="2022763" y="5834955"/>
            <a:ext cx="2202872" cy="369332"/>
          </a:xfrm>
          <a:prstGeom prst="rect">
            <a:avLst/>
          </a:prstGeom>
          <a:noFill/>
          <a:ln w="38100">
            <a:solidFill>
              <a:srgbClr val="FF0000"/>
            </a:solidFill>
          </a:ln>
        </p:spPr>
        <p:txBody>
          <a:bodyPr wrap="square" rtlCol="0">
            <a:spAutoFit/>
          </a:bodyPr>
          <a:lstStyle/>
          <a:p>
            <a:pPr algn="ctr"/>
            <a:r>
              <a:rPr lang="ja-JP" altLang="en-US" dirty="0"/>
              <a:t>ユーパスタ</a:t>
            </a:r>
            <a:r>
              <a:rPr lang="en-US" altLang="ja-JP" baseline="30000" dirty="0"/>
              <a:t>®</a:t>
            </a:r>
            <a:endParaRPr kumimoji="1" lang="ja-JP" altLang="en-US" dirty="0"/>
          </a:p>
        </p:txBody>
      </p:sp>
      <p:sp>
        <p:nvSpPr>
          <p:cNvPr id="10" name="吹き出し: 角を丸めた四角形 9"/>
          <p:cNvSpPr/>
          <p:nvPr/>
        </p:nvSpPr>
        <p:spPr>
          <a:xfrm>
            <a:off x="5278582" y="248183"/>
            <a:ext cx="3683577" cy="1940957"/>
          </a:xfrm>
          <a:prstGeom prst="wedgeRoundRectCallout">
            <a:avLst>
              <a:gd name="adj1" fmla="val -77775"/>
              <a:gd name="adj2" fmla="val 37372"/>
              <a:gd name="adj3" fmla="val 16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ja-JP" altLang="en-US" dirty="0"/>
              <a:t>アシナガバチに刺された痛みに匹敵！</a:t>
            </a:r>
            <a:br>
              <a:rPr lang="en-US" altLang="ja-JP" dirty="0"/>
            </a:br>
            <a:r>
              <a:rPr lang="ja-JP" altLang="en-US" dirty="0"/>
              <a:t>大人でも泣きそうになった！</a:t>
            </a:r>
            <a:endParaRPr lang="en-US" altLang="ja-JP" dirty="0"/>
          </a:p>
          <a:p>
            <a:r>
              <a:rPr lang="ja-JP" altLang="en-US" dirty="0"/>
              <a:t>最凶・最悪級！</a:t>
            </a:r>
            <a:endParaRPr lang="en-US" altLang="ja-JP" dirty="0"/>
          </a:p>
          <a:p>
            <a:r>
              <a:rPr lang="en-US" altLang="ja-JP" dirty="0"/>
              <a:t>King of</a:t>
            </a:r>
            <a:r>
              <a:rPr lang="ja-JP" altLang="en-US" dirty="0"/>
              <a:t>「薬のクズ」。処方する医者は「人間のクズ」</a:t>
            </a:r>
          </a:p>
        </p:txBody>
      </p:sp>
      <p:sp>
        <p:nvSpPr>
          <p:cNvPr id="11" name="吹き出し: 角を丸めた四角形 10"/>
          <p:cNvSpPr/>
          <p:nvPr/>
        </p:nvSpPr>
        <p:spPr>
          <a:xfrm>
            <a:off x="1470313" y="2284164"/>
            <a:ext cx="3307772" cy="1021556"/>
          </a:xfrm>
          <a:prstGeom prst="wedgeRoundRectCallout">
            <a:avLst>
              <a:gd name="adj1" fmla="val 91834"/>
              <a:gd name="adj2" fmla="val 20081"/>
              <a:gd name="adj3" fmla="val 16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ja-JP" altLang="en-US" dirty="0"/>
              <a:t>激しい鈍痛が</a:t>
            </a:r>
            <a:r>
              <a:rPr lang="en-US" altLang="ja-JP" dirty="0"/>
              <a:t>10</a:t>
            </a:r>
            <a:r>
              <a:rPr lang="ja-JP" altLang="en-US" dirty="0"/>
              <a:t>分以上続く。</a:t>
            </a:r>
            <a:br>
              <a:rPr lang="en-US" altLang="ja-JP" dirty="0"/>
            </a:br>
            <a:r>
              <a:rPr lang="en-US" altLang="ja-JP" dirty="0"/>
              <a:t>48</a:t>
            </a:r>
            <a:r>
              <a:rPr lang="ja-JP" altLang="en-US" dirty="0"/>
              <a:t>時間で潰瘍は深くなった。</a:t>
            </a:r>
            <a:endParaRPr lang="en-US" altLang="ja-JP" dirty="0"/>
          </a:p>
          <a:p>
            <a:r>
              <a:rPr lang="ja-JP" altLang="en-US" dirty="0"/>
              <a:t>まさに「薬のクズ」</a:t>
            </a:r>
          </a:p>
        </p:txBody>
      </p:sp>
      <p:sp>
        <p:nvSpPr>
          <p:cNvPr id="12" name="吹き出し: 角を丸めた四角形 11"/>
          <p:cNvSpPr/>
          <p:nvPr/>
        </p:nvSpPr>
        <p:spPr>
          <a:xfrm>
            <a:off x="4778085" y="3399927"/>
            <a:ext cx="3226378" cy="1021556"/>
          </a:xfrm>
          <a:prstGeom prst="wedgeRoundRectCallout">
            <a:avLst>
              <a:gd name="adj1" fmla="val -75334"/>
              <a:gd name="adj2" fmla="val -13994"/>
              <a:gd name="adj3" fmla="val 16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ja-JP" altLang="en-US" dirty="0"/>
              <a:t>塗布直後から鋭い激痛。</a:t>
            </a:r>
            <a:br>
              <a:rPr lang="en-US" altLang="ja-JP" dirty="0"/>
            </a:br>
            <a:r>
              <a:rPr lang="en-US" altLang="ja-JP" dirty="0"/>
              <a:t>24</a:t>
            </a:r>
            <a:r>
              <a:rPr lang="ja-JP" altLang="en-US" dirty="0"/>
              <a:t>時間で潰瘍は深くなった。</a:t>
            </a:r>
            <a:endParaRPr lang="en-US" altLang="ja-JP" dirty="0"/>
          </a:p>
          <a:p>
            <a:r>
              <a:rPr lang="ja-JP" altLang="en-US" dirty="0"/>
              <a:t>まさに「薬のクズ」</a:t>
            </a:r>
          </a:p>
        </p:txBody>
      </p:sp>
      <p:sp>
        <p:nvSpPr>
          <p:cNvPr id="13" name="吹き出し: 角を丸めた四角形 12"/>
          <p:cNvSpPr/>
          <p:nvPr/>
        </p:nvSpPr>
        <p:spPr>
          <a:xfrm>
            <a:off x="1361208" y="4671658"/>
            <a:ext cx="4219947" cy="715089"/>
          </a:xfrm>
          <a:prstGeom prst="wedgeRoundRectCallout">
            <a:avLst>
              <a:gd name="adj1" fmla="val 69349"/>
              <a:gd name="adj2" fmla="val -28108"/>
              <a:gd name="adj3" fmla="val 16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ja-JP" altLang="en-US" dirty="0"/>
              <a:t>激痛ではないが，鈍痛が地味に続く。</a:t>
            </a:r>
            <a:br>
              <a:rPr lang="en-US" altLang="ja-JP" dirty="0"/>
            </a:br>
            <a:r>
              <a:rPr lang="en-US" altLang="ja-JP" dirty="0"/>
              <a:t>48</a:t>
            </a:r>
            <a:r>
              <a:rPr lang="ja-JP" altLang="en-US" dirty="0"/>
              <a:t>時間で傷は深くなった。</a:t>
            </a:r>
          </a:p>
        </p:txBody>
      </p:sp>
      <p:sp>
        <p:nvSpPr>
          <p:cNvPr id="14" name="吹き出し: 角を丸めた四角形 13"/>
          <p:cNvSpPr/>
          <p:nvPr/>
        </p:nvSpPr>
        <p:spPr>
          <a:xfrm>
            <a:off x="5168966" y="5732701"/>
            <a:ext cx="3491857" cy="715089"/>
          </a:xfrm>
          <a:prstGeom prst="wedgeRoundRectCallout">
            <a:avLst>
              <a:gd name="adj1" fmla="val -84560"/>
              <a:gd name="adj2" fmla="val -15319"/>
              <a:gd name="adj3" fmla="val 16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ja-JP" altLang="en-US" dirty="0"/>
              <a:t>マイルドな痛みがジワジワ続く。</a:t>
            </a:r>
            <a:br>
              <a:rPr lang="en-US" altLang="ja-JP" dirty="0"/>
            </a:br>
            <a:r>
              <a:rPr lang="en-US" altLang="ja-JP" dirty="0"/>
              <a:t>48</a:t>
            </a:r>
            <a:r>
              <a:rPr lang="ja-JP" altLang="en-US" dirty="0"/>
              <a:t>時間で傷は深くなった。</a:t>
            </a:r>
          </a:p>
        </p:txBody>
      </p:sp>
    </p:spTree>
    <p:extLst>
      <p:ext uri="{BB962C8B-B14F-4D97-AF65-F5344CB8AC3E}">
        <p14:creationId xmlns:p14="http://schemas.microsoft.com/office/powerpoint/2010/main" val="868799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タイトル 1"/>
          <p:cNvSpPr>
            <a:spLocks noGrp="1"/>
          </p:cNvSpPr>
          <p:nvPr>
            <p:ph type="title"/>
          </p:nvPr>
        </p:nvSpPr>
        <p:spPr>
          <a:xfrm>
            <a:off x="1530984" y="547685"/>
            <a:ext cx="5142948" cy="628892"/>
          </a:xfrm>
        </p:spPr>
        <p:txBody>
          <a:bodyPr>
            <a:normAutofit fontScale="90000"/>
          </a:bodyPr>
          <a:lstStyle/>
          <a:p>
            <a:r>
              <a:rPr lang="ja-JP" altLang="en-US" sz="3600" dirty="0"/>
              <a:t>皮膚の傷の治り方</a:t>
            </a:r>
          </a:p>
        </p:txBody>
      </p:sp>
      <p:sp>
        <p:nvSpPr>
          <p:cNvPr id="22531" name="正方形/長方形 2"/>
          <p:cNvSpPr>
            <a:spLocks noChangeArrowheads="1"/>
          </p:cNvSpPr>
          <p:nvPr/>
        </p:nvSpPr>
        <p:spPr bwMode="auto">
          <a:xfrm>
            <a:off x="755650" y="2276475"/>
            <a:ext cx="3744913" cy="1512888"/>
          </a:xfrm>
          <a:prstGeom prst="rect">
            <a:avLst/>
          </a:prstGeom>
          <a:solidFill>
            <a:srgbClr val="9C3463"/>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2532" name="正方形/長方形 3"/>
          <p:cNvSpPr>
            <a:spLocks noChangeArrowheads="1"/>
          </p:cNvSpPr>
          <p:nvPr/>
        </p:nvSpPr>
        <p:spPr bwMode="auto">
          <a:xfrm>
            <a:off x="755650" y="1989138"/>
            <a:ext cx="3744913" cy="287337"/>
          </a:xfrm>
          <a:prstGeom prst="rect">
            <a:avLst/>
          </a:prstGeom>
          <a:solidFill>
            <a:srgbClr val="00B050"/>
          </a:solidFill>
          <a:ln>
            <a:noFill/>
          </a:ln>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5" name="正方形/長方形 4"/>
          <p:cNvSpPr/>
          <p:nvPr/>
        </p:nvSpPr>
        <p:spPr bwMode="auto">
          <a:xfrm>
            <a:off x="755650" y="3789363"/>
            <a:ext cx="3744913" cy="1655762"/>
          </a:xfrm>
          <a:prstGeom prst="rect">
            <a:avLst/>
          </a:prstGeom>
          <a:solidFill>
            <a:schemeClr val="accent5">
              <a:lumMod val="75000"/>
            </a:schemeClr>
          </a:solidFill>
          <a:ln w="9525" cap="flat" cmpd="sng" algn="ctr">
            <a:noFill/>
            <a:prstDash val="solid"/>
            <a:round/>
            <a:headEnd type="none" w="med" len="med"/>
            <a:tailEnd type="none" w="med" len="med"/>
          </a:ln>
          <a:effectLst/>
        </p:spPr>
        <p:txBody>
          <a:bodyPr wrap="none" anchor="ctr"/>
          <a:lstStyle/>
          <a:p>
            <a:pPr eaLnBrk="1" hangingPunct="1">
              <a:defRPr/>
            </a:pPr>
            <a:endParaRPr lang="ja-JP" altLang="en-US">
              <a:latin typeface="Times New Roman" charset="0"/>
            </a:endParaRPr>
          </a:p>
        </p:txBody>
      </p:sp>
      <p:sp>
        <p:nvSpPr>
          <p:cNvPr id="22534" name="正方形/長方形 8"/>
          <p:cNvSpPr>
            <a:spLocks noChangeArrowheads="1"/>
          </p:cNvSpPr>
          <p:nvPr/>
        </p:nvSpPr>
        <p:spPr bwMode="auto">
          <a:xfrm>
            <a:off x="1403350" y="1989138"/>
            <a:ext cx="504825" cy="1727200"/>
          </a:xfrm>
          <a:prstGeom prst="rect">
            <a:avLst/>
          </a:prstGeom>
          <a:solidFill>
            <a:srgbClr val="00B050"/>
          </a:solidFill>
          <a:ln>
            <a:noFill/>
          </a:ln>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2535" name="正方形/長方形 9"/>
          <p:cNvSpPr>
            <a:spLocks noChangeArrowheads="1"/>
          </p:cNvSpPr>
          <p:nvPr/>
        </p:nvSpPr>
        <p:spPr bwMode="auto">
          <a:xfrm>
            <a:off x="3203575" y="2060575"/>
            <a:ext cx="504825" cy="1728788"/>
          </a:xfrm>
          <a:prstGeom prst="rect">
            <a:avLst/>
          </a:prstGeom>
          <a:solidFill>
            <a:srgbClr val="00B050"/>
          </a:solidFill>
          <a:ln>
            <a:noFill/>
          </a:ln>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2536" name="円/楕円 10"/>
          <p:cNvSpPr>
            <a:spLocks noChangeArrowheads="1"/>
          </p:cNvSpPr>
          <p:nvPr/>
        </p:nvSpPr>
        <p:spPr bwMode="auto">
          <a:xfrm>
            <a:off x="1403350" y="3573463"/>
            <a:ext cx="504825" cy="431800"/>
          </a:xfrm>
          <a:prstGeom prst="ellipse">
            <a:avLst/>
          </a:prstGeom>
          <a:solidFill>
            <a:srgbClr val="00B050"/>
          </a:solidFill>
          <a:ln>
            <a:noFill/>
          </a:ln>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2537" name="円/楕円 11"/>
          <p:cNvSpPr>
            <a:spLocks noChangeArrowheads="1"/>
          </p:cNvSpPr>
          <p:nvPr/>
        </p:nvSpPr>
        <p:spPr bwMode="auto">
          <a:xfrm>
            <a:off x="3203575" y="3573463"/>
            <a:ext cx="504825" cy="431800"/>
          </a:xfrm>
          <a:prstGeom prst="ellipse">
            <a:avLst/>
          </a:prstGeom>
          <a:solidFill>
            <a:srgbClr val="00B050"/>
          </a:solidFill>
          <a:ln>
            <a:noFill/>
          </a:ln>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cxnSp>
        <p:nvCxnSpPr>
          <p:cNvPr id="22538" name="直線コネクタ 17"/>
          <p:cNvCxnSpPr>
            <a:cxnSpLocks noChangeShapeType="1"/>
          </p:cNvCxnSpPr>
          <p:nvPr/>
        </p:nvCxnSpPr>
        <p:spPr bwMode="auto">
          <a:xfrm rot="5400000">
            <a:off x="1763712" y="2420938"/>
            <a:ext cx="15843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sp>
        <p:nvSpPr>
          <p:cNvPr id="22539" name="角丸四角形 12"/>
          <p:cNvSpPr>
            <a:spLocks noChangeArrowheads="1"/>
          </p:cNvSpPr>
          <p:nvPr/>
        </p:nvSpPr>
        <p:spPr bwMode="auto">
          <a:xfrm>
            <a:off x="3276600" y="1844675"/>
            <a:ext cx="358775" cy="2016125"/>
          </a:xfrm>
          <a:prstGeom prst="roundRect">
            <a:avLst>
              <a:gd name="adj" fmla="val 16667"/>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2540" name="角丸四角形 24"/>
          <p:cNvSpPr>
            <a:spLocks noChangeArrowheads="1"/>
          </p:cNvSpPr>
          <p:nvPr/>
        </p:nvSpPr>
        <p:spPr bwMode="auto">
          <a:xfrm>
            <a:off x="1476375" y="1773238"/>
            <a:ext cx="358775" cy="2087562"/>
          </a:xfrm>
          <a:prstGeom prst="roundRect">
            <a:avLst>
              <a:gd name="adj" fmla="val 16667"/>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2541" name="正方形/長方形 25"/>
          <p:cNvSpPr>
            <a:spLocks noChangeArrowheads="1"/>
          </p:cNvSpPr>
          <p:nvPr/>
        </p:nvSpPr>
        <p:spPr bwMode="auto">
          <a:xfrm>
            <a:off x="1547813" y="1412875"/>
            <a:ext cx="215900" cy="2376488"/>
          </a:xfrm>
          <a:prstGeom prst="rect">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36" name="角丸四角形 35"/>
          <p:cNvSpPr>
            <a:spLocks noChangeArrowheads="1"/>
          </p:cNvSpPr>
          <p:nvPr/>
        </p:nvSpPr>
        <p:spPr bwMode="auto">
          <a:xfrm>
            <a:off x="1252500" y="1304130"/>
            <a:ext cx="3457575" cy="1655763"/>
          </a:xfrm>
          <a:prstGeom prst="roundRect">
            <a:avLst>
              <a:gd name="adj" fmla="val 16667"/>
            </a:avLst>
          </a:prstGeom>
          <a:solidFill>
            <a:schemeClr val="bg1">
              <a:lumMod val="95000"/>
            </a:schemeClr>
          </a:solidFill>
          <a:ln>
            <a:noFill/>
          </a:ln>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grpSp>
        <p:nvGrpSpPr>
          <p:cNvPr id="2" name="グループ化 65"/>
          <p:cNvGrpSpPr>
            <a:grpSpLocks/>
          </p:cNvGrpSpPr>
          <p:nvPr/>
        </p:nvGrpSpPr>
        <p:grpSpPr bwMode="auto">
          <a:xfrm>
            <a:off x="1251358" y="1233320"/>
            <a:ext cx="3182568" cy="1740053"/>
            <a:chOff x="1252103" y="1232588"/>
            <a:chExt cx="3182268" cy="1741052"/>
          </a:xfrm>
        </p:grpSpPr>
        <p:cxnSp>
          <p:nvCxnSpPr>
            <p:cNvPr id="22569" name="直線矢印コネクタ 37"/>
            <p:cNvCxnSpPr>
              <a:cxnSpLocks noChangeShapeType="1"/>
            </p:cNvCxnSpPr>
            <p:nvPr/>
          </p:nvCxnSpPr>
          <p:spPr bwMode="auto">
            <a:xfrm>
              <a:off x="3635752" y="2941490"/>
              <a:ext cx="432048" cy="1588"/>
            </a:xfrm>
            <a:prstGeom prst="straightConnector1">
              <a:avLst/>
            </a:prstGeom>
            <a:noFill/>
            <a:ln w="50800" algn="ctr">
              <a:solidFill>
                <a:srgbClr val="00B050"/>
              </a:solidFill>
              <a:round/>
              <a:headEnd/>
              <a:tailEnd type="arrow" w="med" len="med"/>
            </a:ln>
            <a:extLst>
              <a:ext uri="{909E8E84-426E-40DD-AFC4-6F175D3DCCD1}">
                <a14:hiddenFill xmlns:a14="http://schemas.microsoft.com/office/drawing/2010/main">
                  <a:noFill/>
                </a14:hiddenFill>
              </a:ext>
            </a:extLst>
          </p:spPr>
        </p:cxnSp>
        <p:cxnSp>
          <p:nvCxnSpPr>
            <p:cNvPr id="22570" name="直線矢印コネクタ 41"/>
            <p:cNvCxnSpPr>
              <a:cxnSpLocks noChangeShapeType="1"/>
            </p:cNvCxnSpPr>
            <p:nvPr/>
          </p:nvCxnSpPr>
          <p:spPr bwMode="auto">
            <a:xfrm rot="10800000">
              <a:off x="2798997" y="2942284"/>
              <a:ext cx="432048" cy="1588"/>
            </a:xfrm>
            <a:prstGeom prst="straightConnector1">
              <a:avLst/>
            </a:prstGeom>
            <a:noFill/>
            <a:ln w="50800" algn="ctr">
              <a:solidFill>
                <a:srgbClr val="00B050"/>
              </a:solidFill>
              <a:round/>
              <a:headEnd/>
              <a:tailEnd type="arrow" w="med" len="med"/>
            </a:ln>
            <a:extLst>
              <a:ext uri="{909E8E84-426E-40DD-AFC4-6F175D3DCCD1}">
                <a14:hiddenFill xmlns:a14="http://schemas.microsoft.com/office/drawing/2010/main">
                  <a:noFill/>
                </a14:hiddenFill>
              </a:ext>
            </a:extLst>
          </p:spPr>
        </p:cxnSp>
        <p:cxnSp>
          <p:nvCxnSpPr>
            <p:cNvPr id="22571" name="直線矢印コネクタ 45"/>
            <p:cNvCxnSpPr>
              <a:cxnSpLocks noChangeShapeType="1"/>
            </p:cNvCxnSpPr>
            <p:nvPr/>
          </p:nvCxnSpPr>
          <p:spPr bwMode="auto">
            <a:xfrm>
              <a:off x="1881948" y="2934177"/>
              <a:ext cx="432048" cy="1588"/>
            </a:xfrm>
            <a:prstGeom prst="straightConnector1">
              <a:avLst/>
            </a:prstGeom>
            <a:noFill/>
            <a:ln w="50800" algn="ctr">
              <a:solidFill>
                <a:srgbClr val="00B050"/>
              </a:solidFill>
              <a:round/>
              <a:headEnd/>
              <a:tailEnd type="arrow" w="med" len="med"/>
            </a:ln>
            <a:extLst>
              <a:ext uri="{909E8E84-426E-40DD-AFC4-6F175D3DCCD1}">
                <a14:hiddenFill xmlns:a14="http://schemas.microsoft.com/office/drawing/2010/main">
                  <a:noFill/>
                </a14:hiddenFill>
              </a:ext>
            </a:extLst>
          </p:spPr>
        </p:cxnSp>
        <p:cxnSp>
          <p:nvCxnSpPr>
            <p:cNvPr id="22572" name="直線矢印コネクタ 47"/>
            <p:cNvCxnSpPr>
              <a:cxnSpLocks noChangeShapeType="1"/>
            </p:cNvCxnSpPr>
            <p:nvPr/>
          </p:nvCxnSpPr>
          <p:spPr bwMode="auto">
            <a:xfrm rot="10800000" flipH="1" flipV="1">
              <a:off x="1267823" y="2257414"/>
              <a:ext cx="71214" cy="396838"/>
            </a:xfrm>
            <a:prstGeom prst="straightConnector1">
              <a:avLst/>
            </a:prstGeom>
            <a:noFill/>
            <a:ln w="50800" algn="ctr">
              <a:solidFill>
                <a:srgbClr val="00B050"/>
              </a:solidFill>
              <a:round/>
              <a:headEnd/>
              <a:tailEnd type="arrow" w="med" len="med"/>
            </a:ln>
            <a:extLst>
              <a:ext uri="{909E8E84-426E-40DD-AFC4-6F175D3DCCD1}">
                <a14:hiddenFill xmlns:a14="http://schemas.microsoft.com/office/drawing/2010/main">
                  <a:noFill/>
                </a14:hiddenFill>
              </a:ext>
            </a:extLst>
          </p:spPr>
        </p:cxnSp>
        <p:cxnSp>
          <p:nvCxnSpPr>
            <p:cNvPr id="22573" name="直線矢印コネクタ 51"/>
            <p:cNvCxnSpPr>
              <a:cxnSpLocks noChangeShapeType="1"/>
            </p:cNvCxnSpPr>
            <p:nvPr/>
          </p:nvCxnSpPr>
          <p:spPr bwMode="auto">
            <a:xfrm rot="16200000" flipV="1">
              <a:off x="1216099" y="2721612"/>
              <a:ext cx="288032" cy="216024"/>
            </a:xfrm>
            <a:prstGeom prst="straightConnector1">
              <a:avLst/>
            </a:prstGeom>
            <a:noFill/>
            <a:ln w="50800" algn="ctr">
              <a:solidFill>
                <a:srgbClr val="00B050"/>
              </a:solidFill>
              <a:round/>
              <a:headEnd/>
              <a:tailEnd type="arrow" w="med" len="med"/>
            </a:ln>
            <a:extLst>
              <a:ext uri="{909E8E84-426E-40DD-AFC4-6F175D3DCCD1}">
                <a14:hiddenFill xmlns:a14="http://schemas.microsoft.com/office/drawing/2010/main">
                  <a:noFill/>
                </a14:hiddenFill>
              </a:ext>
            </a:extLst>
          </p:spPr>
        </p:cxnSp>
        <p:sp>
          <p:nvSpPr>
            <p:cNvPr id="22574" name="テキスト ボックス 57"/>
            <p:cNvSpPr txBox="1">
              <a:spLocks noChangeArrowheads="1"/>
            </p:cNvSpPr>
            <p:nvPr/>
          </p:nvSpPr>
          <p:spPr bwMode="auto">
            <a:xfrm>
              <a:off x="2058107" y="1232588"/>
              <a:ext cx="237626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dirty="0">
                  <a:latin typeface="Times New Roman" panose="02020603050405020304" pitchFamily="18" charset="0"/>
                </a:rPr>
                <a:t>表皮細胞が遊離・増殖</a:t>
              </a:r>
            </a:p>
          </p:txBody>
        </p:sp>
        <p:cxnSp>
          <p:nvCxnSpPr>
            <p:cNvPr id="22575" name="直線矢印コネクタ 60"/>
            <p:cNvCxnSpPr>
              <a:cxnSpLocks noChangeShapeType="1"/>
            </p:cNvCxnSpPr>
            <p:nvPr/>
          </p:nvCxnSpPr>
          <p:spPr bwMode="auto">
            <a:xfrm flipH="1">
              <a:off x="1531702" y="2267176"/>
              <a:ext cx="1383714" cy="562448"/>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2576" name="直線矢印コネクタ 61"/>
            <p:cNvCxnSpPr>
              <a:cxnSpLocks noChangeShapeType="1"/>
            </p:cNvCxnSpPr>
            <p:nvPr/>
          </p:nvCxnSpPr>
          <p:spPr bwMode="auto">
            <a:xfrm>
              <a:off x="2921629" y="2267178"/>
              <a:ext cx="176495" cy="619221"/>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grpSp>
      <p:sp>
        <p:nvSpPr>
          <p:cNvPr id="22544" name="テキスト ボックス 66"/>
          <p:cNvSpPr txBox="1">
            <a:spLocks noChangeArrowheads="1"/>
          </p:cNvSpPr>
          <p:nvPr/>
        </p:nvSpPr>
        <p:spPr bwMode="auto">
          <a:xfrm>
            <a:off x="1258888" y="5805488"/>
            <a:ext cx="280828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800">
                <a:latin typeface="Times New Roman" panose="02020603050405020304" pitchFamily="18" charset="0"/>
              </a:rPr>
              <a:t>浅い傷の治り方</a:t>
            </a:r>
          </a:p>
        </p:txBody>
      </p:sp>
      <p:cxnSp>
        <p:nvCxnSpPr>
          <p:cNvPr id="22545" name="直線矢印コネクタ 79"/>
          <p:cNvCxnSpPr>
            <a:cxnSpLocks noChangeShapeType="1"/>
          </p:cNvCxnSpPr>
          <p:nvPr/>
        </p:nvCxnSpPr>
        <p:spPr bwMode="auto">
          <a:xfrm>
            <a:off x="4427538" y="1700213"/>
            <a:ext cx="2952750" cy="504825"/>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type="arrow" w="med" len="med"/>
              </a14:hiddenLine>
            </a:ext>
          </a:extLst>
        </p:spPr>
      </p:cxnSp>
      <p:grpSp>
        <p:nvGrpSpPr>
          <p:cNvPr id="3" name="グループ化 59"/>
          <p:cNvGrpSpPr>
            <a:grpSpLocks/>
          </p:cNvGrpSpPr>
          <p:nvPr/>
        </p:nvGrpSpPr>
        <p:grpSpPr bwMode="auto">
          <a:xfrm>
            <a:off x="4932363" y="1052513"/>
            <a:ext cx="3744912" cy="5260965"/>
            <a:chOff x="5076056" y="1196752"/>
            <a:chExt cx="3744913" cy="5261194"/>
          </a:xfrm>
        </p:grpSpPr>
        <p:sp>
          <p:nvSpPr>
            <p:cNvPr id="22554" name="テキスト ボックス 67"/>
            <p:cNvSpPr txBox="1">
              <a:spLocks noChangeArrowheads="1"/>
            </p:cNvSpPr>
            <p:nvPr/>
          </p:nvSpPr>
          <p:spPr bwMode="auto">
            <a:xfrm>
              <a:off x="5437212" y="5934847"/>
              <a:ext cx="2807494" cy="523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800" dirty="0">
                  <a:latin typeface="Times New Roman" panose="02020603050405020304" pitchFamily="18" charset="0"/>
                </a:rPr>
                <a:t>深い傷の治り方</a:t>
              </a:r>
            </a:p>
          </p:txBody>
        </p:sp>
        <p:grpSp>
          <p:nvGrpSpPr>
            <p:cNvPr id="22555" name="グループ化 44"/>
            <p:cNvGrpSpPr>
              <a:grpSpLocks/>
            </p:cNvGrpSpPr>
            <p:nvPr/>
          </p:nvGrpSpPr>
          <p:grpSpPr bwMode="auto">
            <a:xfrm>
              <a:off x="5076056" y="1196752"/>
              <a:ext cx="3744913" cy="4248373"/>
              <a:chOff x="2051050" y="1196752"/>
              <a:chExt cx="3744913" cy="4248373"/>
            </a:xfrm>
          </p:grpSpPr>
          <p:grpSp>
            <p:nvGrpSpPr>
              <p:cNvPr id="22556" name="グループ化 5"/>
              <p:cNvGrpSpPr>
                <a:grpSpLocks/>
              </p:cNvGrpSpPr>
              <p:nvPr/>
            </p:nvGrpSpPr>
            <p:grpSpPr bwMode="auto">
              <a:xfrm>
                <a:off x="2051050" y="1989138"/>
                <a:ext cx="3744913" cy="3455987"/>
                <a:chOff x="2051050" y="1989138"/>
                <a:chExt cx="3744913" cy="3455987"/>
              </a:xfrm>
            </p:grpSpPr>
            <p:sp>
              <p:nvSpPr>
                <p:cNvPr id="22566" name="正方形/長方形 2"/>
                <p:cNvSpPr>
                  <a:spLocks noChangeArrowheads="1"/>
                </p:cNvSpPr>
                <p:nvPr/>
              </p:nvSpPr>
              <p:spPr bwMode="auto">
                <a:xfrm>
                  <a:off x="2051050" y="2276475"/>
                  <a:ext cx="3744913" cy="1512888"/>
                </a:xfrm>
                <a:prstGeom prst="rect">
                  <a:avLst/>
                </a:prstGeom>
                <a:solidFill>
                  <a:srgbClr val="9C3463"/>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2567" name="正方形/長方形 3"/>
                <p:cNvSpPr>
                  <a:spLocks noChangeArrowheads="1"/>
                </p:cNvSpPr>
                <p:nvPr/>
              </p:nvSpPr>
              <p:spPr bwMode="auto">
                <a:xfrm>
                  <a:off x="2051050" y="1989138"/>
                  <a:ext cx="3744913" cy="287337"/>
                </a:xfrm>
                <a:prstGeom prst="rect">
                  <a:avLst/>
                </a:prstGeom>
                <a:solidFill>
                  <a:srgbClr val="00B05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58" name="正方形/長方形 4"/>
                <p:cNvSpPr/>
                <p:nvPr/>
              </p:nvSpPr>
              <p:spPr bwMode="auto">
                <a:xfrm>
                  <a:off x="2051050" y="3789252"/>
                  <a:ext cx="3744913" cy="1655835"/>
                </a:xfrm>
                <a:prstGeom prst="rect">
                  <a:avLst/>
                </a:prstGeom>
                <a:solidFill>
                  <a:schemeClr val="accent5">
                    <a:lumMod val="75000"/>
                  </a:schemeClr>
                </a:solidFill>
                <a:ln w="9525" cap="flat" cmpd="sng" algn="ctr">
                  <a:noFill/>
                  <a:prstDash val="solid"/>
                  <a:round/>
                  <a:headEnd type="none" w="med" len="med"/>
                  <a:tailEnd type="none" w="med" len="med"/>
                </a:ln>
                <a:effectLst/>
              </p:spPr>
              <p:txBody>
                <a:bodyPr wrap="none" anchor="ctr"/>
                <a:lstStyle/>
                <a:p>
                  <a:pPr eaLnBrk="1" hangingPunct="1">
                    <a:defRPr/>
                  </a:pPr>
                  <a:endParaRPr lang="ja-JP" altLang="en-US">
                    <a:latin typeface="Times New Roman" charset="0"/>
                  </a:endParaRPr>
                </a:p>
              </p:txBody>
            </p:sp>
          </p:grpSp>
          <p:grpSp>
            <p:nvGrpSpPr>
              <p:cNvPr id="22557" name="グループ化 19"/>
              <p:cNvGrpSpPr>
                <a:grpSpLocks/>
              </p:cNvGrpSpPr>
              <p:nvPr/>
            </p:nvGrpSpPr>
            <p:grpSpPr bwMode="auto">
              <a:xfrm>
                <a:off x="3131840" y="1196752"/>
                <a:ext cx="504379" cy="2879725"/>
                <a:chOff x="971600" y="1124744"/>
                <a:chExt cx="504379" cy="2879725"/>
              </a:xfrm>
            </p:grpSpPr>
            <p:sp>
              <p:nvSpPr>
                <p:cNvPr id="22562" name="正方形/長方形 8"/>
                <p:cNvSpPr>
                  <a:spLocks noChangeArrowheads="1"/>
                </p:cNvSpPr>
                <p:nvPr/>
              </p:nvSpPr>
              <p:spPr bwMode="auto">
                <a:xfrm>
                  <a:off x="971600" y="2060848"/>
                  <a:ext cx="503238" cy="1728788"/>
                </a:xfrm>
                <a:prstGeom prst="rect">
                  <a:avLst/>
                </a:prstGeom>
                <a:solidFill>
                  <a:srgbClr val="00B05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2563" name="円/楕円 52"/>
                <p:cNvSpPr>
                  <a:spLocks noChangeArrowheads="1"/>
                </p:cNvSpPr>
                <p:nvPr/>
              </p:nvSpPr>
              <p:spPr bwMode="auto">
                <a:xfrm>
                  <a:off x="972741" y="3572669"/>
                  <a:ext cx="503238" cy="431800"/>
                </a:xfrm>
                <a:prstGeom prst="ellipse">
                  <a:avLst/>
                </a:prstGeom>
                <a:solidFill>
                  <a:srgbClr val="00B05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2564" name="角丸四角形 24"/>
                <p:cNvSpPr>
                  <a:spLocks noChangeArrowheads="1"/>
                </p:cNvSpPr>
                <p:nvPr/>
              </p:nvSpPr>
              <p:spPr bwMode="auto">
                <a:xfrm>
                  <a:off x="1044179" y="1843882"/>
                  <a:ext cx="360362" cy="2089150"/>
                </a:xfrm>
                <a:prstGeom prst="roundRect">
                  <a:avLst>
                    <a:gd name="adj" fmla="val 16667"/>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2565" name="正方形/長方形 25"/>
                <p:cNvSpPr>
                  <a:spLocks noChangeArrowheads="1"/>
                </p:cNvSpPr>
                <p:nvPr/>
              </p:nvSpPr>
              <p:spPr bwMode="auto">
                <a:xfrm>
                  <a:off x="1115616" y="1124744"/>
                  <a:ext cx="215900" cy="2736850"/>
                </a:xfrm>
                <a:prstGeom prst="rect">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grpSp>
          <p:grpSp>
            <p:nvGrpSpPr>
              <p:cNvPr id="22558" name="グループ化 18"/>
              <p:cNvGrpSpPr>
                <a:grpSpLocks/>
              </p:cNvGrpSpPr>
              <p:nvPr/>
            </p:nvGrpSpPr>
            <p:grpSpPr bwMode="auto">
              <a:xfrm>
                <a:off x="4716463" y="1916113"/>
                <a:ext cx="503237" cy="2160587"/>
                <a:chOff x="4716463" y="1916113"/>
                <a:chExt cx="503237" cy="2160587"/>
              </a:xfrm>
            </p:grpSpPr>
            <p:sp>
              <p:nvSpPr>
                <p:cNvPr id="22559" name="正方形/長方形 9"/>
                <p:cNvSpPr>
                  <a:spLocks noChangeArrowheads="1"/>
                </p:cNvSpPr>
                <p:nvPr/>
              </p:nvSpPr>
              <p:spPr bwMode="auto">
                <a:xfrm>
                  <a:off x="4716463" y="2133600"/>
                  <a:ext cx="503237" cy="1727200"/>
                </a:xfrm>
                <a:prstGeom prst="rect">
                  <a:avLst/>
                </a:prstGeom>
                <a:solidFill>
                  <a:srgbClr val="00B05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2560" name="円/楕円 11"/>
                <p:cNvSpPr>
                  <a:spLocks noChangeArrowheads="1"/>
                </p:cNvSpPr>
                <p:nvPr/>
              </p:nvSpPr>
              <p:spPr bwMode="auto">
                <a:xfrm>
                  <a:off x="4716463" y="3644900"/>
                  <a:ext cx="503237" cy="431800"/>
                </a:xfrm>
                <a:prstGeom prst="ellipse">
                  <a:avLst/>
                </a:prstGeom>
                <a:solidFill>
                  <a:srgbClr val="00B05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2561" name="角丸四角形 12"/>
                <p:cNvSpPr>
                  <a:spLocks noChangeArrowheads="1"/>
                </p:cNvSpPr>
                <p:nvPr/>
              </p:nvSpPr>
              <p:spPr bwMode="auto">
                <a:xfrm>
                  <a:off x="4787900" y="1916113"/>
                  <a:ext cx="360363" cy="2017712"/>
                </a:xfrm>
                <a:prstGeom prst="roundRect">
                  <a:avLst>
                    <a:gd name="adj" fmla="val 16667"/>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grpSp>
        </p:grpSp>
      </p:grpSp>
      <p:sp>
        <p:nvSpPr>
          <p:cNvPr id="72" name="正方形/長方形 71"/>
          <p:cNvSpPr>
            <a:spLocks noChangeArrowheads="1"/>
          </p:cNvSpPr>
          <p:nvPr/>
        </p:nvSpPr>
        <p:spPr bwMode="auto">
          <a:xfrm>
            <a:off x="4859195" y="1005035"/>
            <a:ext cx="3499784" cy="3622227"/>
          </a:xfrm>
          <a:prstGeom prst="rect">
            <a:avLst/>
          </a:prstGeom>
          <a:solidFill>
            <a:schemeClr val="bg1">
              <a:lumMod val="95000"/>
            </a:schemeClr>
          </a:solidFill>
          <a:ln>
            <a:noFill/>
          </a:ln>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grpSp>
        <p:nvGrpSpPr>
          <p:cNvPr id="9" name="グループ化 74"/>
          <p:cNvGrpSpPr>
            <a:grpSpLocks/>
          </p:cNvGrpSpPr>
          <p:nvPr/>
        </p:nvGrpSpPr>
        <p:grpSpPr bwMode="auto">
          <a:xfrm>
            <a:off x="4932362" y="2220222"/>
            <a:ext cx="3458709" cy="2417582"/>
            <a:chOff x="4932040" y="2348880"/>
            <a:chExt cx="3024336" cy="2304256"/>
          </a:xfrm>
        </p:grpSpPr>
        <p:sp>
          <p:nvSpPr>
            <p:cNvPr id="22552" name="正方形/長方形 72"/>
            <p:cNvSpPr>
              <a:spLocks noChangeArrowheads="1"/>
            </p:cNvSpPr>
            <p:nvPr/>
          </p:nvSpPr>
          <p:spPr bwMode="auto">
            <a:xfrm>
              <a:off x="4932040" y="2348880"/>
              <a:ext cx="3024336" cy="2304256"/>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2553" name="テキスト ボックス 73"/>
            <p:cNvSpPr txBox="1">
              <a:spLocks noChangeArrowheads="1"/>
            </p:cNvSpPr>
            <p:nvPr/>
          </p:nvSpPr>
          <p:spPr bwMode="auto">
            <a:xfrm>
              <a:off x="6154409" y="3328369"/>
              <a:ext cx="136815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800" dirty="0">
                  <a:latin typeface="Times New Roman" panose="02020603050405020304" pitchFamily="18" charset="0"/>
                </a:rPr>
                <a:t>肉　芽</a:t>
              </a:r>
            </a:p>
          </p:txBody>
        </p:sp>
      </p:grpSp>
      <p:grpSp>
        <p:nvGrpSpPr>
          <p:cNvPr id="10" name="グループ化 61"/>
          <p:cNvGrpSpPr>
            <a:grpSpLocks/>
          </p:cNvGrpSpPr>
          <p:nvPr/>
        </p:nvGrpSpPr>
        <p:grpSpPr bwMode="auto">
          <a:xfrm>
            <a:off x="4258467" y="1589188"/>
            <a:ext cx="4101083" cy="586223"/>
            <a:chOff x="4258340" y="1590073"/>
            <a:chExt cx="4101216" cy="584685"/>
          </a:xfrm>
        </p:grpSpPr>
        <p:cxnSp>
          <p:nvCxnSpPr>
            <p:cNvPr id="22550" name="直線矢印コネクタ 76"/>
            <p:cNvCxnSpPr>
              <a:cxnSpLocks noChangeShapeType="1"/>
            </p:cNvCxnSpPr>
            <p:nvPr/>
          </p:nvCxnSpPr>
          <p:spPr bwMode="auto">
            <a:xfrm rot="10800000">
              <a:off x="7711475" y="2173169"/>
              <a:ext cx="648081" cy="1589"/>
            </a:xfrm>
            <a:prstGeom prst="straightConnector1">
              <a:avLst/>
            </a:prstGeom>
            <a:noFill/>
            <a:ln w="76200" algn="ctr">
              <a:solidFill>
                <a:srgbClr val="00B050"/>
              </a:solidFill>
              <a:round/>
              <a:headEnd/>
              <a:tailEnd type="arrow" w="med" len="med"/>
            </a:ln>
            <a:extLst>
              <a:ext uri="{909E8E84-426E-40DD-AFC4-6F175D3DCCD1}">
                <a14:hiddenFill xmlns:a14="http://schemas.microsoft.com/office/drawing/2010/main">
                  <a:noFill/>
                </a14:hiddenFill>
              </a:ext>
            </a:extLst>
          </p:spPr>
        </p:cxnSp>
        <p:cxnSp>
          <p:nvCxnSpPr>
            <p:cNvPr id="22551" name="直線矢印コネクタ 81"/>
            <p:cNvCxnSpPr>
              <a:cxnSpLocks noChangeShapeType="1"/>
            </p:cNvCxnSpPr>
            <p:nvPr/>
          </p:nvCxnSpPr>
          <p:spPr bwMode="auto">
            <a:xfrm>
              <a:off x="4258340" y="1590073"/>
              <a:ext cx="3461906" cy="518461"/>
            </a:xfrm>
            <a:prstGeom prst="straightConnector1">
              <a:avLst/>
            </a:prstGeom>
            <a:noFill/>
            <a:ln w="31750" algn="ctr">
              <a:solidFill>
                <a:schemeClr val="tx1"/>
              </a:solidFill>
              <a:round/>
              <a:headEnd/>
              <a:tailEnd type="arrow"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41084667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dissolve">
                                      <p:cBhvr>
                                        <p:cTn id="7" dur="500"/>
                                        <p:tgtEl>
                                          <p:spTgt spid="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dissolve">
                                      <p:cBhvr>
                                        <p:cTn id="22" dur="500"/>
                                        <p:tgtEl>
                                          <p:spTgt spid="7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2000"/>
                                        <p:tgtEl>
                                          <p:spTgt spid="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dissolv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7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a:t>合成界面活性剤の怖さ</a:t>
            </a:r>
          </a:p>
        </p:txBody>
      </p:sp>
      <p:sp>
        <p:nvSpPr>
          <p:cNvPr id="4" name="テキスト プレースホルダー 3"/>
          <p:cNvSpPr>
            <a:spLocks noGrp="1"/>
          </p:cNvSpPr>
          <p:nvPr>
            <p:ph type="body" idx="1"/>
          </p:nvPr>
        </p:nvSpPr>
        <p:spPr>
          <a:xfrm>
            <a:off x="2814267" y="3581400"/>
            <a:ext cx="5720133" cy="860400"/>
          </a:xfrm>
        </p:spPr>
        <p:txBody>
          <a:bodyPr/>
          <a:lstStyle/>
          <a:p>
            <a:r>
              <a:rPr kumimoji="1" lang="ja-JP" altLang="en-US" dirty="0"/>
              <a:t>化粧品，軟膏類のクリーム問題</a:t>
            </a:r>
          </a:p>
        </p:txBody>
      </p:sp>
    </p:spTree>
    <p:extLst>
      <p:ext uri="{BB962C8B-B14F-4D97-AF65-F5344CB8AC3E}">
        <p14:creationId xmlns:p14="http://schemas.microsoft.com/office/powerpoint/2010/main" val="16855875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285944" y="4409409"/>
            <a:ext cx="2626234" cy="646331"/>
          </a:xfrm>
          <a:prstGeom prst="rect">
            <a:avLst/>
          </a:prstGeom>
          <a:noFill/>
          <a:ln>
            <a:solidFill>
              <a:schemeClr val="accent1"/>
            </a:solidFill>
          </a:ln>
        </p:spPr>
        <p:txBody>
          <a:bodyPr wrap="square" rtlCol="0">
            <a:spAutoFit/>
          </a:bodyPr>
          <a:lstStyle/>
          <a:p>
            <a:r>
              <a:rPr kumimoji="1" lang="ja-JP" altLang="en-US" dirty="0"/>
              <a:t>女性より男性の肌の方がきれいで若々しい。</a:t>
            </a:r>
          </a:p>
        </p:txBody>
      </p:sp>
      <p:sp>
        <p:nvSpPr>
          <p:cNvPr id="8" name="テキスト ボックス 7"/>
          <p:cNvSpPr txBox="1"/>
          <p:nvPr/>
        </p:nvSpPr>
        <p:spPr>
          <a:xfrm>
            <a:off x="1285944" y="715044"/>
            <a:ext cx="2626234" cy="3416320"/>
          </a:xfrm>
          <a:prstGeom prst="rect">
            <a:avLst/>
          </a:prstGeom>
          <a:noFill/>
          <a:ln>
            <a:solidFill>
              <a:schemeClr val="accent1"/>
            </a:solidFill>
          </a:ln>
        </p:spPr>
        <p:txBody>
          <a:bodyPr wrap="square" rtlCol="0">
            <a:spAutoFit/>
          </a:bodyPr>
          <a:lstStyle/>
          <a:p>
            <a:pPr marL="342900" indent="-342900">
              <a:buFont typeface="+mj-ea"/>
              <a:buAutoNum type="circleNumDbPlain"/>
            </a:pPr>
            <a:r>
              <a:rPr kumimoji="1" lang="ja-JP" altLang="en-US" dirty="0"/>
              <a:t>化粧品売り場のお姉さんが顔に怪我をして受診。</a:t>
            </a:r>
            <a:endParaRPr kumimoji="1" lang="en-US" altLang="ja-JP" dirty="0"/>
          </a:p>
          <a:p>
            <a:pPr marL="342900" indent="-342900">
              <a:buFont typeface="+mj-ea"/>
              <a:buAutoNum type="circleNumDbPlain"/>
            </a:pPr>
            <a:r>
              <a:rPr lang="ja-JP" altLang="en-US" dirty="0"/>
              <a:t>治療のために化粧を落としてもらった。</a:t>
            </a:r>
          </a:p>
          <a:p>
            <a:pPr marL="342900" indent="-342900">
              <a:buFont typeface="+mj-ea"/>
              <a:buAutoNum type="circleNumDbPlain"/>
            </a:pPr>
            <a:r>
              <a:rPr lang="ja-JP" altLang="en-US" dirty="0"/>
              <a:t>小ジワ，シミ，ソバカスが多く，明らかに老化している。</a:t>
            </a:r>
            <a:endParaRPr lang="en-US" altLang="ja-JP" dirty="0"/>
          </a:p>
          <a:p>
            <a:pPr marL="342900" indent="-342900">
              <a:buFont typeface="+mj-ea"/>
              <a:buAutoNum type="circleNumDbPlain"/>
            </a:pPr>
            <a:r>
              <a:rPr lang="ja-JP" altLang="en-US" dirty="0"/>
              <a:t>しかし，老化しているのは顔と手の皮膚だけ。背中の皮膚は若々しい。</a:t>
            </a:r>
          </a:p>
        </p:txBody>
      </p:sp>
      <p:sp>
        <p:nvSpPr>
          <p:cNvPr id="10" name="テキスト ボックス 9"/>
          <p:cNvSpPr txBox="1"/>
          <p:nvPr/>
        </p:nvSpPr>
        <p:spPr>
          <a:xfrm>
            <a:off x="6538412" y="886383"/>
            <a:ext cx="2500278" cy="923330"/>
          </a:xfrm>
          <a:prstGeom prst="rect">
            <a:avLst/>
          </a:prstGeom>
          <a:noFill/>
          <a:ln>
            <a:solidFill>
              <a:schemeClr val="accent1"/>
            </a:solidFill>
          </a:ln>
        </p:spPr>
        <p:txBody>
          <a:bodyPr wrap="square" rtlCol="0">
            <a:spAutoFit/>
          </a:bodyPr>
          <a:lstStyle/>
          <a:p>
            <a:r>
              <a:rPr kumimoji="1" lang="ja-JP" altLang="en-US" dirty="0"/>
              <a:t>ヒルドイドソフト</a:t>
            </a:r>
            <a:r>
              <a:rPr kumimoji="1" lang="en-US" altLang="ja-JP" baseline="30000" dirty="0"/>
              <a:t>®</a:t>
            </a:r>
            <a:r>
              <a:rPr lang="ja-JP" altLang="en-US" dirty="0"/>
              <a:t>（保湿剤）で痛みを感じる</a:t>
            </a:r>
            <a:r>
              <a:rPr kumimoji="1" lang="ja-JP" altLang="en-US" dirty="0"/>
              <a:t>患者が結構いる。</a:t>
            </a:r>
          </a:p>
        </p:txBody>
      </p:sp>
      <p:sp>
        <p:nvSpPr>
          <p:cNvPr id="11" name="テキスト ボックス 10"/>
          <p:cNvSpPr txBox="1"/>
          <p:nvPr/>
        </p:nvSpPr>
        <p:spPr>
          <a:xfrm>
            <a:off x="6538412" y="2235023"/>
            <a:ext cx="2500278" cy="1200329"/>
          </a:xfrm>
          <a:prstGeom prst="rect">
            <a:avLst/>
          </a:prstGeom>
          <a:noFill/>
          <a:ln>
            <a:solidFill>
              <a:schemeClr val="accent1"/>
            </a:solidFill>
          </a:ln>
        </p:spPr>
        <p:txBody>
          <a:bodyPr wrap="square" rtlCol="0">
            <a:spAutoFit/>
          </a:bodyPr>
          <a:lstStyle/>
          <a:p>
            <a:r>
              <a:rPr lang="ja-JP" altLang="en-US" dirty="0"/>
              <a:t>ハンドクリームは塗るとスベスベだが，</a:t>
            </a:r>
            <a:br>
              <a:rPr lang="en-US" altLang="ja-JP" dirty="0"/>
            </a:br>
            <a:r>
              <a:rPr lang="ja-JP" altLang="en-US" dirty="0"/>
              <a:t>クリームを落とすと肌はガサガサ。</a:t>
            </a:r>
            <a:endParaRPr kumimoji="1" lang="ja-JP" altLang="en-US" dirty="0"/>
          </a:p>
        </p:txBody>
      </p:sp>
      <p:sp>
        <p:nvSpPr>
          <p:cNvPr id="12" name="テキスト ボックス 11"/>
          <p:cNvSpPr txBox="1"/>
          <p:nvPr/>
        </p:nvSpPr>
        <p:spPr>
          <a:xfrm>
            <a:off x="6538412" y="3697247"/>
            <a:ext cx="2500278" cy="1754326"/>
          </a:xfrm>
          <a:prstGeom prst="rect">
            <a:avLst/>
          </a:prstGeom>
          <a:noFill/>
          <a:ln>
            <a:solidFill>
              <a:schemeClr val="accent1"/>
            </a:solidFill>
          </a:ln>
        </p:spPr>
        <p:txBody>
          <a:bodyPr wrap="square" rtlCol="0">
            <a:spAutoFit/>
          </a:bodyPr>
          <a:lstStyle/>
          <a:p>
            <a:r>
              <a:rPr kumimoji="1" lang="ja-JP" altLang="en-US" dirty="0"/>
              <a:t>アトピー性皮膚炎の乳児で，ボディソープ</a:t>
            </a:r>
            <a:r>
              <a:rPr kumimoji="1" lang="ja-JP" altLang="en-US" sz="1600" dirty="0"/>
              <a:t>（弱酸性〇〇を含む）</a:t>
            </a:r>
            <a:r>
              <a:rPr lang="ja-JP" altLang="en-US" dirty="0"/>
              <a:t>とシャンプーを止めさせるだけで完治する例がかなりある。</a:t>
            </a:r>
            <a:endParaRPr kumimoji="1" lang="ja-JP" altLang="en-US" dirty="0"/>
          </a:p>
        </p:txBody>
      </p:sp>
      <p:grpSp>
        <p:nvGrpSpPr>
          <p:cNvPr id="4" name="グループ化 3"/>
          <p:cNvGrpSpPr/>
          <p:nvPr/>
        </p:nvGrpSpPr>
        <p:grpSpPr>
          <a:xfrm>
            <a:off x="3912178" y="1348048"/>
            <a:ext cx="2626234" cy="4169525"/>
            <a:chOff x="3912178" y="1348048"/>
            <a:chExt cx="2626234" cy="4169525"/>
          </a:xfrm>
        </p:grpSpPr>
        <p:sp>
          <p:nvSpPr>
            <p:cNvPr id="14" name="テキスト ボックス 13"/>
            <p:cNvSpPr txBox="1"/>
            <p:nvPr/>
          </p:nvSpPr>
          <p:spPr>
            <a:xfrm>
              <a:off x="4742522" y="1454727"/>
              <a:ext cx="861774" cy="4062846"/>
            </a:xfrm>
            <a:prstGeom prst="rect">
              <a:avLst/>
            </a:prstGeom>
            <a:solidFill>
              <a:srgbClr val="FFFF00"/>
            </a:solidFill>
            <a:ln w="25400">
              <a:solidFill>
                <a:srgbClr val="FF0000"/>
              </a:solidFill>
            </a:ln>
          </p:spPr>
          <p:txBody>
            <a:bodyPr vert="eaVert" wrap="square" rtlCol="0">
              <a:spAutoFit/>
            </a:bodyPr>
            <a:lstStyle/>
            <a:p>
              <a:r>
                <a:rPr kumimoji="1" lang="ja-JP" altLang="en-US" sz="4400" dirty="0">
                  <a:solidFill>
                    <a:srgbClr val="FF0000"/>
                  </a:solidFill>
                </a:rPr>
                <a:t>合成界面活性剤</a:t>
              </a:r>
            </a:p>
          </p:txBody>
        </p:sp>
        <p:cxnSp>
          <p:nvCxnSpPr>
            <p:cNvPr id="18" name="コネクタ: カギ線 17"/>
            <p:cNvCxnSpPr>
              <a:stCxn id="8" idx="3"/>
              <a:endCxn id="14" idx="1"/>
            </p:cNvCxnSpPr>
            <p:nvPr/>
          </p:nvCxnSpPr>
          <p:spPr>
            <a:xfrm>
              <a:off x="3912178" y="2423204"/>
              <a:ext cx="830344" cy="1062946"/>
            </a:xfrm>
            <a:prstGeom prst="bentConnector3">
              <a:avLst/>
            </a:prstGeom>
            <a:ln w="88900">
              <a:tailEnd type="triangle"/>
            </a:ln>
          </p:spPr>
          <p:style>
            <a:lnRef idx="1">
              <a:schemeClr val="accent1"/>
            </a:lnRef>
            <a:fillRef idx="0">
              <a:schemeClr val="accent1"/>
            </a:fillRef>
            <a:effectRef idx="0">
              <a:schemeClr val="accent1"/>
            </a:effectRef>
            <a:fontRef idx="minor">
              <a:schemeClr val="tx1"/>
            </a:fontRef>
          </p:style>
        </p:cxnSp>
        <p:cxnSp>
          <p:nvCxnSpPr>
            <p:cNvPr id="20" name="コネクタ: カギ線 19"/>
            <p:cNvCxnSpPr>
              <a:stCxn id="6" idx="3"/>
              <a:endCxn id="14" idx="1"/>
            </p:cNvCxnSpPr>
            <p:nvPr/>
          </p:nvCxnSpPr>
          <p:spPr>
            <a:xfrm flipV="1">
              <a:off x="3912178" y="3486150"/>
              <a:ext cx="830344" cy="1246425"/>
            </a:xfrm>
            <a:prstGeom prst="bentConnector3">
              <a:avLst/>
            </a:prstGeom>
            <a:ln w="88900">
              <a:tailEnd type="triangle"/>
            </a:ln>
          </p:spPr>
          <p:style>
            <a:lnRef idx="1">
              <a:schemeClr val="accent1"/>
            </a:lnRef>
            <a:fillRef idx="0">
              <a:schemeClr val="accent1"/>
            </a:fillRef>
            <a:effectRef idx="0">
              <a:schemeClr val="accent1"/>
            </a:effectRef>
            <a:fontRef idx="minor">
              <a:schemeClr val="tx1"/>
            </a:fontRef>
          </p:style>
        </p:cxnSp>
        <p:cxnSp>
          <p:nvCxnSpPr>
            <p:cNvPr id="29" name="コネクタ: カギ線 28"/>
            <p:cNvCxnSpPr>
              <a:stCxn id="10" idx="1"/>
              <a:endCxn id="14" idx="3"/>
            </p:cNvCxnSpPr>
            <p:nvPr/>
          </p:nvCxnSpPr>
          <p:spPr>
            <a:xfrm rot="10800000" flipV="1">
              <a:off x="5604296" y="1348048"/>
              <a:ext cx="934116" cy="2138102"/>
            </a:xfrm>
            <a:prstGeom prst="bentConnector3">
              <a:avLst/>
            </a:prstGeom>
            <a:ln w="88900">
              <a:tailEnd type="triangle"/>
            </a:ln>
          </p:spPr>
          <p:style>
            <a:lnRef idx="1">
              <a:schemeClr val="accent1"/>
            </a:lnRef>
            <a:fillRef idx="0">
              <a:schemeClr val="accent1"/>
            </a:fillRef>
            <a:effectRef idx="0">
              <a:schemeClr val="accent1"/>
            </a:effectRef>
            <a:fontRef idx="minor">
              <a:schemeClr val="tx1"/>
            </a:fontRef>
          </p:style>
        </p:cxnSp>
        <p:cxnSp>
          <p:nvCxnSpPr>
            <p:cNvPr id="32" name="コネクタ: カギ線 31"/>
            <p:cNvCxnSpPr>
              <a:stCxn id="11" idx="1"/>
              <a:endCxn id="14" idx="3"/>
            </p:cNvCxnSpPr>
            <p:nvPr/>
          </p:nvCxnSpPr>
          <p:spPr>
            <a:xfrm rot="10800000" flipV="1">
              <a:off x="5604296" y="2835188"/>
              <a:ext cx="934116" cy="650962"/>
            </a:xfrm>
            <a:prstGeom prst="bentConnector3">
              <a:avLst/>
            </a:prstGeom>
            <a:ln w="88900">
              <a:tailEnd type="triangle"/>
            </a:ln>
          </p:spPr>
          <p:style>
            <a:lnRef idx="1">
              <a:schemeClr val="accent1"/>
            </a:lnRef>
            <a:fillRef idx="0">
              <a:schemeClr val="accent1"/>
            </a:fillRef>
            <a:effectRef idx="0">
              <a:schemeClr val="accent1"/>
            </a:effectRef>
            <a:fontRef idx="minor">
              <a:schemeClr val="tx1"/>
            </a:fontRef>
          </p:style>
        </p:cxnSp>
        <p:cxnSp>
          <p:nvCxnSpPr>
            <p:cNvPr id="34" name="コネクタ: カギ線 33"/>
            <p:cNvCxnSpPr>
              <a:stCxn id="12" idx="1"/>
              <a:endCxn id="14" idx="3"/>
            </p:cNvCxnSpPr>
            <p:nvPr/>
          </p:nvCxnSpPr>
          <p:spPr>
            <a:xfrm rot="10800000">
              <a:off x="5604296" y="3486150"/>
              <a:ext cx="934116" cy="1088260"/>
            </a:xfrm>
            <a:prstGeom prst="bentConnector3">
              <a:avLst/>
            </a:prstGeom>
            <a:ln w="8890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67458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1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10069" y="722824"/>
            <a:ext cx="6589199" cy="711122"/>
          </a:xfrm>
        </p:spPr>
        <p:txBody>
          <a:bodyPr/>
          <a:lstStyle/>
          <a:p>
            <a:r>
              <a:rPr kumimoji="1" lang="ja-JP" altLang="en-US" dirty="0"/>
              <a:t>界面活性剤とは何か？</a:t>
            </a:r>
          </a:p>
        </p:txBody>
      </p:sp>
      <p:sp>
        <p:nvSpPr>
          <p:cNvPr id="3" name="コンテンツ プレースホルダー 2"/>
          <p:cNvSpPr>
            <a:spLocks noGrp="1"/>
          </p:cNvSpPr>
          <p:nvPr>
            <p:ph idx="1"/>
          </p:nvPr>
        </p:nvSpPr>
        <p:spPr>
          <a:xfrm>
            <a:off x="1464433" y="1603663"/>
            <a:ext cx="7082090" cy="5038580"/>
          </a:xfrm>
        </p:spPr>
        <p:txBody>
          <a:bodyPr>
            <a:normAutofit/>
          </a:bodyPr>
          <a:lstStyle/>
          <a:p>
            <a:r>
              <a:rPr kumimoji="1" lang="ja-JP" altLang="en-US" dirty="0"/>
              <a:t>化学的には</a:t>
            </a:r>
            <a:endParaRPr kumimoji="1" lang="en-US" altLang="ja-JP" dirty="0"/>
          </a:p>
          <a:p>
            <a:pPr lvl="1">
              <a:buFont typeface="Wingdings" panose="05000000000000000000" pitchFamily="2" charset="2"/>
              <a:buChar char="Ø"/>
            </a:pPr>
            <a:r>
              <a:rPr lang="ja-JP" altLang="en-US" dirty="0"/>
              <a:t>親水基と疎水基を持ち，水と油を混じり合わせる物質。</a:t>
            </a:r>
            <a:endParaRPr lang="en-US" altLang="ja-JP" dirty="0"/>
          </a:p>
          <a:p>
            <a:r>
              <a:rPr kumimoji="1" lang="ja-JP" altLang="en-US" dirty="0"/>
              <a:t>天然由来，合成</a:t>
            </a:r>
            <a:endParaRPr kumimoji="1" lang="en-US" altLang="ja-JP" dirty="0"/>
          </a:p>
          <a:p>
            <a:pPr lvl="1">
              <a:buFont typeface="Wingdings" panose="05000000000000000000" pitchFamily="2" charset="2"/>
              <a:buChar char="Ø"/>
            </a:pPr>
            <a:r>
              <a:rPr lang="ja-JP" altLang="en-US" dirty="0">
                <a:solidFill>
                  <a:schemeClr val="accent1">
                    <a:lumMod val="75000"/>
                  </a:schemeClr>
                </a:solidFill>
              </a:rPr>
              <a:t>自然界の界面活性剤</a:t>
            </a:r>
            <a:endParaRPr kumimoji="1" lang="en-US" altLang="ja-JP" dirty="0">
              <a:solidFill>
                <a:schemeClr val="accent1">
                  <a:lumMod val="75000"/>
                </a:schemeClr>
              </a:solidFill>
            </a:endParaRPr>
          </a:p>
          <a:p>
            <a:pPr lvl="2">
              <a:buFont typeface="Wingdings" panose="05000000000000000000" pitchFamily="2" charset="2"/>
              <a:buChar char="u"/>
            </a:pPr>
            <a:r>
              <a:rPr kumimoji="1" lang="ja-JP" altLang="en-US" dirty="0">
                <a:latin typeface="+mn-ea"/>
              </a:rPr>
              <a:t>卵白，肺のサーファクタント，</a:t>
            </a:r>
            <a:r>
              <a:rPr lang="ja-JP" altLang="en-US" dirty="0">
                <a:latin typeface="+mn-ea"/>
              </a:rPr>
              <a:t>サポニン，ペプチド，リン脂質</a:t>
            </a:r>
            <a:r>
              <a:rPr kumimoji="1" lang="ja-JP" altLang="en-US" dirty="0">
                <a:latin typeface="+mn-ea"/>
              </a:rPr>
              <a:t>など</a:t>
            </a:r>
            <a:endParaRPr lang="en-US" altLang="ja-JP" dirty="0">
              <a:latin typeface="+mn-ea"/>
            </a:endParaRPr>
          </a:p>
          <a:p>
            <a:pPr lvl="1">
              <a:buFont typeface="Wingdings" panose="05000000000000000000" pitchFamily="2" charset="2"/>
              <a:buChar char="Ø"/>
            </a:pPr>
            <a:r>
              <a:rPr kumimoji="1" lang="ja-JP" altLang="en-US" dirty="0">
                <a:solidFill>
                  <a:schemeClr val="accent1">
                    <a:lumMod val="75000"/>
                  </a:schemeClr>
                </a:solidFill>
              </a:rPr>
              <a:t>石油から合成した合成界面活性剤</a:t>
            </a:r>
            <a:endParaRPr kumimoji="1" lang="en-US" altLang="ja-JP" dirty="0">
              <a:solidFill>
                <a:schemeClr val="accent1">
                  <a:lumMod val="75000"/>
                </a:schemeClr>
              </a:solidFill>
            </a:endParaRPr>
          </a:p>
          <a:p>
            <a:pPr lvl="2">
              <a:buFont typeface="Wingdings" panose="05000000000000000000" pitchFamily="2" charset="2"/>
              <a:buChar char="u"/>
            </a:pPr>
            <a:r>
              <a:rPr kumimoji="1" lang="ja-JP" altLang="en-US" dirty="0"/>
              <a:t>台所用洗剤，ボディソープ，シャンプー，クリーム基剤の軟膏，化粧品の乳化剤全般，消火剤，殺菌薬，柔軟剤</a:t>
            </a:r>
            <a:endParaRPr kumimoji="1" lang="en-US" altLang="ja-JP" dirty="0"/>
          </a:p>
          <a:p>
            <a:r>
              <a:rPr lang="ja-JP" altLang="en-US" dirty="0"/>
              <a:t>機能</a:t>
            </a:r>
            <a:endParaRPr lang="en-US" altLang="ja-JP" dirty="0"/>
          </a:p>
          <a:p>
            <a:pPr lvl="1">
              <a:buFont typeface="Wingdings" panose="05000000000000000000" pitchFamily="2" charset="2"/>
              <a:buChar char="Ø"/>
            </a:pPr>
            <a:r>
              <a:rPr lang="ja-JP" altLang="en-US" dirty="0"/>
              <a:t>乳化，気泡，消泡，洗浄，柔軟，帯電防止，殺菌など</a:t>
            </a:r>
            <a:endParaRPr lang="en-US" altLang="ja-JP" dirty="0"/>
          </a:p>
          <a:p>
            <a:r>
              <a:rPr lang="ja-JP" altLang="en-US" dirty="0"/>
              <a:t>生体への作用</a:t>
            </a:r>
            <a:endParaRPr lang="en-US" altLang="ja-JP" dirty="0"/>
          </a:p>
          <a:p>
            <a:pPr lvl="1">
              <a:buFont typeface="Wingdings" panose="05000000000000000000" pitchFamily="2" charset="2"/>
              <a:buChar char="Ø"/>
            </a:pPr>
            <a:r>
              <a:rPr lang="ja-JP" altLang="en-US" dirty="0"/>
              <a:t>合成界面活性剤は強力な組織損傷作用を持つ。</a:t>
            </a:r>
            <a:endParaRPr lang="en-US" altLang="ja-JP" dirty="0"/>
          </a:p>
          <a:p>
            <a:pPr lvl="1">
              <a:buFont typeface="Wingdings" panose="05000000000000000000" pitchFamily="2" charset="2"/>
              <a:buChar char="Ø"/>
            </a:pPr>
            <a:endParaRPr kumimoji="1" lang="en-US" altLang="ja-JP" dirty="0"/>
          </a:p>
          <a:p>
            <a:endParaRPr kumimoji="1" lang="ja-JP" altLang="en-US" dirty="0"/>
          </a:p>
        </p:txBody>
      </p:sp>
    </p:spTree>
    <p:extLst>
      <p:ext uri="{BB962C8B-B14F-4D97-AF65-F5344CB8AC3E}">
        <p14:creationId xmlns:p14="http://schemas.microsoft.com/office/powerpoint/2010/main" val="407689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arn(inVertical)">
                                      <p:cBhvr>
                                        <p:cTn id="18" dur="500"/>
                                        <p:tgtEl>
                                          <p:spTgt spid="3">
                                            <p:txEl>
                                              <p:pRg st="3" end="3"/>
                                            </p:txEl>
                                          </p:spTgt>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arn(inVertical)">
                                      <p:cBhvr>
                                        <p:cTn id="21" dur="500"/>
                                        <p:tgtEl>
                                          <p:spTgt spid="3">
                                            <p:txEl>
                                              <p:pRg st="4" end="4"/>
                                            </p:txEl>
                                          </p:spTgt>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arn(inVertical)">
                                      <p:cBhvr>
                                        <p:cTn id="24" dur="500"/>
                                        <p:tgtEl>
                                          <p:spTgt spid="3">
                                            <p:txEl>
                                              <p:pRg st="5" end="5"/>
                                            </p:txEl>
                                          </p:spTgt>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arn(inVertical)">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arn(inVertical)">
                                      <p:cBhvr>
                                        <p:cTn id="32" dur="500"/>
                                        <p:tgtEl>
                                          <p:spTgt spid="3">
                                            <p:txEl>
                                              <p:pRg st="7" end="7"/>
                                            </p:txEl>
                                          </p:spTgt>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barn(inVertical)">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barn(inVertical)">
                                      <p:cBhvr>
                                        <p:cTn id="40" dur="500"/>
                                        <p:tgtEl>
                                          <p:spTgt spid="3">
                                            <p:txEl>
                                              <p:pRg st="9" end="9"/>
                                            </p:txEl>
                                          </p:spTgt>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barn(inVertical)">
                                      <p:cBhvr>
                                        <p:cTn id="4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18079" y="662758"/>
            <a:ext cx="6589199" cy="715949"/>
          </a:xfrm>
        </p:spPr>
        <p:txBody>
          <a:bodyPr/>
          <a:lstStyle/>
          <a:p>
            <a:r>
              <a:rPr kumimoji="1" lang="ja-JP" altLang="en-US" dirty="0"/>
              <a:t>どういう実験をしたらいいのか</a:t>
            </a:r>
          </a:p>
        </p:txBody>
      </p:sp>
      <p:sp>
        <p:nvSpPr>
          <p:cNvPr id="3" name="コンテンツ プレースホルダー 2"/>
          <p:cNvSpPr>
            <a:spLocks noGrp="1"/>
          </p:cNvSpPr>
          <p:nvPr>
            <p:ph idx="1"/>
          </p:nvPr>
        </p:nvSpPr>
        <p:spPr>
          <a:xfrm>
            <a:off x="1946055" y="1989885"/>
            <a:ext cx="6591985" cy="1345543"/>
          </a:xfrm>
          <a:ln>
            <a:solidFill>
              <a:schemeClr val="accent1"/>
            </a:solidFill>
          </a:ln>
        </p:spPr>
        <p:txBody>
          <a:bodyPr/>
          <a:lstStyle/>
          <a:p>
            <a:pPr>
              <a:buFont typeface="+mj-ea"/>
              <a:buAutoNum type="circleNumDbPlain"/>
            </a:pPr>
            <a:r>
              <a:rPr kumimoji="1" lang="ja-JP" altLang="en-US" dirty="0"/>
              <a:t>合成界面活性剤の生体への影響をビジュアルに示す実験ができないか？</a:t>
            </a:r>
            <a:endParaRPr kumimoji="1" lang="en-US" altLang="ja-JP" dirty="0"/>
          </a:p>
          <a:p>
            <a:pPr>
              <a:buFont typeface="+mj-ea"/>
              <a:buAutoNum type="circleNumDbPlain"/>
            </a:pPr>
            <a:r>
              <a:rPr lang="ja-JP" altLang="en-US" dirty="0"/>
              <a:t>普通の石鹸で洗い落とせない油汚れを一発で落としたらインパクト大！</a:t>
            </a:r>
            <a:endParaRPr lang="en-US" altLang="ja-JP" dirty="0"/>
          </a:p>
          <a:p>
            <a:pPr marL="0" indent="0">
              <a:buNone/>
            </a:pPr>
            <a:endParaRPr lang="en-US" altLang="ja-JP" dirty="0"/>
          </a:p>
          <a:p>
            <a:endParaRPr kumimoji="1" lang="ja-JP" altLang="en-US" dirty="0"/>
          </a:p>
        </p:txBody>
      </p:sp>
      <p:grpSp>
        <p:nvGrpSpPr>
          <p:cNvPr id="6" name="グループ化 5"/>
          <p:cNvGrpSpPr/>
          <p:nvPr/>
        </p:nvGrpSpPr>
        <p:grpSpPr>
          <a:xfrm>
            <a:off x="2158989" y="3335429"/>
            <a:ext cx="6035041" cy="1387007"/>
            <a:chOff x="2236297" y="3282593"/>
            <a:chExt cx="6035041" cy="1387007"/>
          </a:xfrm>
        </p:grpSpPr>
        <p:sp>
          <p:nvSpPr>
            <p:cNvPr id="4" name="テキスト ボックス 3"/>
            <p:cNvSpPr txBox="1"/>
            <p:nvPr/>
          </p:nvSpPr>
          <p:spPr>
            <a:xfrm>
              <a:off x="2236297" y="4146380"/>
              <a:ext cx="6035041" cy="523220"/>
            </a:xfrm>
            <a:prstGeom prst="rect">
              <a:avLst/>
            </a:prstGeom>
            <a:noFill/>
            <a:ln>
              <a:solidFill>
                <a:schemeClr val="accent1"/>
              </a:solidFill>
            </a:ln>
          </p:spPr>
          <p:txBody>
            <a:bodyPr wrap="square" rtlCol="0">
              <a:spAutoFit/>
            </a:bodyPr>
            <a:lstStyle/>
            <a:p>
              <a:pPr algn="ctr"/>
              <a:r>
                <a:rPr kumimoji="1" lang="ja-JP" altLang="en-US" sz="2800" dirty="0">
                  <a:solidFill>
                    <a:srgbClr val="FF0000"/>
                  </a:solidFill>
                </a:rPr>
                <a:t>油性マジックを化粧品で落とす実験</a:t>
              </a:r>
            </a:p>
          </p:txBody>
        </p:sp>
        <p:sp>
          <p:nvSpPr>
            <p:cNvPr id="5" name="矢印: 下 4"/>
            <p:cNvSpPr/>
            <p:nvPr/>
          </p:nvSpPr>
          <p:spPr>
            <a:xfrm>
              <a:off x="5110943" y="3282593"/>
              <a:ext cx="285750" cy="8246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kumimoji="1" lang="ja-JP" altLang="en-US" dirty="0"/>
            </a:p>
          </p:txBody>
        </p:sp>
      </p:grpSp>
    </p:spTree>
    <p:extLst>
      <p:ext uri="{BB962C8B-B14F-4D97-AF65-F5344CB8AC3E}">
        <p14:creationId xmlns:p14="http://schemas.microsoft.com/office/powerpoint/2010/main" val="3484837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945200" y="624110"/>
            <a:ext cx="6589200" cy="626675"/>
          </a:xfrm>
        </p:spPr>
        <p:txBody>
          <a:bodyPr>
            <a:normAutofit fontScale="90000"/>
          </a:bodyPr>
          <a:lstStyle/>
          <a:p>
            <a:r>
              <a:rPr kumimoji="1" lang="ja-JP" altLang="en-US" dirty="0"/>
              <a:t>実験方法</a:t>
            </a:r>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173" y="1375235"/>
            <a:ext cx="883691" cy="1990296"/>
          </a:xfrm>
          <a:prstGeom prst="rect">
            <a:avLst/>
          </a:prstGeom>
        </p:spPr>
      </p:pic>
      <p:sp>
        <p:nvSpPr>
          <p:cNvPr id="8" name="吹き出し: 四角形 7"/>
          <p:cNvSpPr/>
          <p:nvPr/>
        </p:nvSpPr>
        <p:spPr>
          <a:xfrm>
            <a:off x="2130730" y="3760162"/>
            <a:ext cx="1646365" cy="672771"/>
          </a:xfrm>
          <a:prstGeom prst="wedgeRectCallout">
            <a:avLst>
              <a:gd name="adj1" fmla="val -4163"/>
              <a:gd name="adj2" fmla="val -1514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20000"/>
          </a:bodyPr>
          <a:lstStyle/>
          <a:p>
            <a:pPr algn="ctr"/>
            <a:r>
              <a:rPr kumimoji="1" lang="ja-JP" altLang="en-US" dirty="0"/>
              <a:t>腕や足に</a:t>
            </a:r>
            <a:br>
              <a:rPr kumimoji="1" lang="en-US" altLang="ja-JP" dirty="0"/>
            </a:br>
            <a:r>
              <a:rPr kumimoji="1" lang="ja-JP" altLang="en-US" dirty="0"/>
              <a:t>油性マジックで</a:t>
            </a:r>
            <a:br>
              <a:rPr kumimoji="1" lang="en-US" altLang="ja-JP" dirty="0"/>
            </a:br>
            <a:r>
              <a:rPr lang="ja-JP" altLang="en-US" dirty="0"/>
              <a:t>いたずら書き</a:t>
            </a:r>
            <a:endParaRPr kumimoji="1" lang="ja-JP" altLang="en-US" dirty="0"/>
          </a:p>
        </p:txBody>
      </p:sp>
      <p:grpSp>
        <p:nvGrpSpPr>
          <p:cNvPr id="11" name="グループ化 10"/>
          <p:cNvGrpSpPr/>
          <p:nvPr/>
        </p:nvGrpSpPr>
        <p:grpSpPr>
          <a:xfrm>
            <a:off x="3722317" y="1372358"/>
            <a:ext cx="2561949" cy="3060575"/>
            <a:chOff x="3722317" y="1372358"/>
            <a:chExt cx="2561949" cy="3060575"/>
          </a:xfrm>
        </p:grpSpPr>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2317" y="1372358"/>
              <a:ext cx="1084287" cy="1993173"/>
            </a:xfrm>
            <a:prstGeom prst="rect">
              <a:avLst/>
            </a:prstGeom>
          </p:spPr>
        </p:pic>
        <p:sp>
          <p:nvSpPr>
            <p:cNvPr id="9" name="吹き出し: 四角形 8"/>
            <p:cNvSpPr/>
            <p:nvPr/>
          </p:nvSpPr>
          <p:spPr>
            <a:xfrm>
              <a:off x="4509654" y="3760162"/>
              <a:ext cx="1774612" cy="672771"/>
            </a:xfrm>
            <a:prstGeom prst="wedgeRectCallout">
              <a:avLst>
                <a:gd name="adj1" fmla="val -60279"/>
                <a:gd name="adj2" fmla="val -2309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kumimoji="1" lang="ja-JP" altLang="en-US" dirty="0"/>
                <a:t>半分だけ</a:t>
              </a:r>
              <a:br>
                <a:rPr kumimoji="1" lang="en-US" altLang="ja-JP" dirty="0"/>
              </a:br>
              <a:r>
                <a:rPr kumimoji="1" lang="ja-JP" altLang="en-US" dirty="0"/>
                <a:t>化粧品を塗布</a:t>
              </a:r>
            </a:p>
          </p:txBody>
        </p:sp>
      </p:grpSp>
      <p:grpSp>
        <p:nvGrpSpPr>
          <p:cNvPr id="12" name="グループ化 11"/>
          <p:cNvGrpSpPr/>
          <p:nvPr/>
        </p:nvGrpSpPr>
        <p:grpSpPr>
          <a:xfrm>
            <a:off x="5045317" y="1372358"/>
            <a:ext cx="3913799" cy="1974819"/>
            <a:chOff x="5045317" y="1372358"/>
            <a:chExt cx="3913799" cy="1974819"/>
          </a:xfrm>
        </p:grpSpPr>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5317" y="1372358"/>
              <a:ext cx="1034805" cy="1974819"/>
            </a:xfrm>
            <a:prstGeom prst="rect">
              <a:avLst/>
            </a:prstGeom>
          </p:spPr>
        </p:pic>
        <p:sp>
          <p:nvSpPr>
            <p:cNvPr id="10" name="吹き出し: 四角形 9"/>
            <p:cNvSpPr/>
            <p:nvPr/>
          </p:nvSpPr>
          <p:spPr>
            <a:xfrm>
              <a:off x="7045035" y="2425634"/>
              <a:ext cx="1914081" cy="369332"/>
            </a:xfrm>
            <a:prstGeom prst="wedgeRectCallout">
              <a:avLst>
                <a:gd name="adj1" fmla="val -128481"/>
                <a:gd name="adj2" fmla="val -743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en-US" altLang="ja-JP" dirty="0"/>
                <a:t>5</a:t>
              </a:r>
              <a:r>
                <a:rPr kumimoji="1" lang="ja-JP" altLang="en-US" dirty="0"/>
                <a:t>秒後に拭き取る</a:t>
              </a:r>
            </a:p>
          </p:txBody>
        </p:sp>
      </p:grpSp>
      <p:sp>
        <p:nvSpPr>
          <p:cNvPr id="15" name="コンテンツ プレースホルダー 3"/>
          <p:cNvSpPr txBox="1">
            <a:spLocks/>
          </p:cNvSpPr>
          <p:nvPr/>
        </p:nvSpPr>
        <p:spPr>
          <a:xfrm>
            <a:off x="1942415" y="4540379"/>
            <a:ext cx="6591985" cy="1850029"/>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a:lstStyle>
          <a:p>
            <a:endParaRPr lang="ja-JP" altLang="en-US" dirty="0"/>
          </a:p>
        </p:txBody>
      </p:sp>
      <p:sp>
        <p:nvSpPr>
          <p:cNvPr id="16" name="コンテンツ プレースホルダー 3"/>
          <p:cNvSpPr txBox="1">
            <a:spLocks/>
          </p:cNvSpPr>
          <p:nvPr/>
        </p:nvSpPr>
        <p:spPr>
          <a:xfrm>
            <a:off x="1649737" y="4625759"/>
            <a:ext cx="6884663" cy="2011012"/>
          </a:xfrm>
          <a:prstGeom prst="rect">
            <a:avLst/>
          </a:prstGeom>
          <a:ln>
            <a:solidFill>
              <a:schemeClr val="accent1">
                <a:shade val="50000"/>
              </a:schemeClr>
            </a:solidFill>
          </a:ln>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a:lstStyle>
          <a:p>
            <a:pPr>
              <a:buFont typeface="+mj-ea"/>
              <a:buAutoNum type="circleNumDbPlain"/>
            </a:pPr>
            <a:r>
              <a:rPr lang="ja-JP" altLang="en-US" dirty="0"/>
              <a:t>油性マジックを</a:t>
            </a:r>
            <a:r>
              <a:rPr lang="en-US" altLang="ja-JP" dirty="0"/>
              <a:t>5</a:t>
            </a:r>
            <a:r>
              <a:rPr lang="ja-JP" altLang="en-US" dirty="0"/>
              <a:t>秒で落とせたら，「換気扇の油汚れ専用洗剤」よりも強力！</a:t>
            </a:r>
            <a:endParaRPr lang="en-US" altLang="ja-JP" dirty="0"/>
          </a:p>
          <a:p>
            <a:pPr>
              <a:buFont typeface="+mj-ea"/>
              <a:buAutoNum type="circleNumDbPlain"/>
            </a:pPr>
            <a:r>
              <a:rPr lang="ja-JP" altLang="en-US" dirty="0"/>
              <a:t>皮膚に塗ると角質表層の皮脂を変性させ，角質を変性させる。</a:t>
            </a:r>
            <a:endParaRPr lang="en-US" altLang="ja-JP" dirty="0"/>
          </a:p>
          <a:p>
            <a:pPr>
              <a:buFont typeface="+mj-ea"/>
              <a:buAutoNum type="circleNumDbPlain"/>
            </a:pPr>
            <a:r>
              <a:rPr lang="ja-JP" altLang="en-US" dirty="0"/>
              <a:t>その結果，肌は荒れて老化する。</a:t>
            </a:r>
            <a:endParaRPr lang="en-US" altLang="ja-JP" dirty="0"/>
          </a:p>
          <a:p>
            <a:pPr>
              <a:buFont typeface="+mj-ea"/>
              <a:buAutoNum type="circleNumDbPlain"/>
            </a:pPr>
            <a:r>
              <a:rPr lang="ja-JP" altLang="en-US" dirty="0"/>
              <a:t>この化粧品が「肌の老化」の原因物質！</a:t>
            </a:r>
          </a:p>
        </p:txBody>
      </p:sp>
    </p:spTree>
    <p:extLst>
      <p:ext uri="{BB962C8B-B14F-4D97-AF65-F5344CB8AC3E}">
        <p14:creationId xmlns:p14="http://schemas.microsoft.com/office/powerpoint/2010/main" val="4167875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nodePh="1">
                                  <p:stCondLst>
                                    <p:cond delay="0"/>
                                  </p:stCondLst>
                                  <p:endCondLst>
                                    <p:cond evt="begin" delay="0">
                                      <p:tn val="15"/>
                                    </p:cond>
                                  </p:end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bg/>
                                          </p:spTgt>
                                        </p:tgtEl>
                                        <p:attrNameLst>
                                          <p:attrName>style.visibility</p:attrName>
                                        </p:attrNameLst>
                                      </p:cBhvr>
                                      <p:to>
                                        <p:strVal val="visible"/>
                                      </p:to>
                                    </p:set>
                                    <p:animEffect transition="in" filter="barn(inVertical)">
                                      <p:cBhvr>
                                        <p:cTn id="22" dur="500"/>
                                        <p:tgtEl>
                                          <p:spTgt spid="16">
                                            <p:bg/>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6">
                                            <p:txEl>
                                              <p:pRg st="0" end="0"/>
                                            </p:txEl>
                                          </p:spTgt>
                                        </p:tgtEl>
                                        <p:attrNameLst>
                                          <p:attrName>style.visibility</p:attrName>
                                        </p:attrNameLst>
                                      </p:cBhvr>
                                      <p:to>
                                        <p:strVal val="visible"/>
                                      </p:to>
                                    </p:set>
                                    <p:animEffect transition="in" filter="barn(inVertical)">
                                      <p:cBhvr>
                                        <p:cTn id="27" dur="500"/>
                                        <p:tgtEl>
                                          <p:spTgt spid="1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6">
                                            <p:txEl>
                                              <p:pRg st="1" end="1"/>
                                            </p:txEl>
                                          </p:spTgt>
                                        </p:tgtEl>
                                        <p:attrNameLst>
                                          <p:attrName>style.visibility</p:attrName>
                                        </p:attrNameLst>
                                      </p:cBhvr>
                                      <p:to>
                                        <p:strVal val="visible"/>
                                      </p:to>
                                    </p:set>
                                    <p:animEffect transition="in" filter="barn(inVertical)">
                                      <p:cBhvr>
                                        <p:cTn id="32" dur="500"/>
                                        <p:tgtEl>
                                          <p:spTgt spid="16">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6">
                                            <p:txEl>
                                              <p:pRg st="2" end="2"/>
                                            </p:txEl>
                                          </p:spTgt>
                                        </p:tgtEl>
                                        <p:attrNameLst>
                                          <p:attrName>style.visibility</p:attrName>
                                        </p:attrNameLst>
                                      </p:cBhvr>
                                      <p:to>
                                        <p:strVal val="visible"/>
                                      </p:to>
                                    </p:set>
                                    <p:animEffect transition="in" filter="barn(inVertical)">
                                      <p:cBhvr>
                                        <p:cTn id="37" dur="500"/>
                                        <p:tgtEl>
                                          <p:spTgt spid="16">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6">
                                            <p:txEl>
                                              <p:pRg st="3" end="3"/>
                                            </p:txEl>
                                          </p:spTgt>
                                        </p:tgtEl>
                                        <p:attrNameLst>
                                          <p:attrName>style.visibility</p:attrName>
                                        </p:attrNameLst>
                                      </p:cBhvr>
                                      <p:to>
                                        <p:strVal val="visible"/>
                                      </p:to>
                                    </p:set>
                                    <p:animEffect transition="in" filter="barn(inVertical)">
                                      <p:cBhvr>
                                        <p:cTn id="42"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build="p"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45200" y="624110"/>
            <a:ext cx="6589200" cy="729677"/>
          </a:xfrm>
        </p:spPr>
        <p:txBody>
          <a:bodyPr/>
          <a:lstStyle/>
          <a:p>
            <a:r>
              <a:rPr kumimoji="1" lang="ja-JP" altLang="en-US" dirty="0"/>
              <a:t>洗剤の洗浄力</a:t>
            </a:r>
          </a:p>
        </p:txBody>
      </p:sp>
      <p:grpSp>
        <p:nvGrpSpPr>
          <p:cNvPr id="18" name="グループ化 17"/>
          <p:cNvGrpSpPr/>
          <p:nvPr/>
        </p:nvGrpSpPr>
        <p:grpSpPr>
          <a:xfrm>
            <a:off x="1373298" y="1316119"/>
            <a:ext cx="3544245" cy="2437682"/>
            <a:chOff x="1373298" y="1316119"/>
            <a:chExt cx="3544245" cy="2437682"/>
          </a:xfrm>
        </p:grpSpPr>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3298" y="1316119"/>
              <a:ext cx="975582" cy="1935679"/>
            </a:xfrm>
            <a:prstGeom prst="rect">
              <a:avLst/>
            </a:prstGeom>
          </p:spPr>
        </p:pic>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65367" y="1353787"/>
              <a:ext cx="1091723" cy="1935679"/>
            </a:xfrm>
            <a:prstGeom prst="rect">
              <a:avLst/>
            </a:prstGeom>
          </p:spPr>
        </p:pic>
        <p:pic>
          <p:nvPicPr>
            <p:cNvPr id="5" name="図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57239" y="1353783"/>
              <a:ext cx="1014295" cy="1935679"/>
            </a:xfrm>
            <a:prstGeom prst="rect">
              <a:avLst/>
            </a:prstGeom>
          </p:spPr>
        </p:pic>
        <p:sp>
          <p:nvSpPr>
            <p:cNvPr id="6" name="テキスト ボックス 5"/>
            <p:cNvSpPr txBox="1"/>
            <p:nvPr/>
          </p:nvSpPr>
          <p:spPr>
            <a:xfrm>
              <a:off x="1437304" y="3384469"/>
              <a:ext cx="3480239" cy="369332"/>
            </a:xfrm>
            <a:prstGeom prst="rect">
              <a:avLst/>
            </a:prstGeom>
            <a:noFill/>
          </p:spPr>
          <p:txBody>
            <a:bodyPr wrap="square" rtlCol="0">
              <a:spAutoFit/>
            </a:bodyPr>
            <a:lstStyle/>
            <a:p>
              <a:r>
                <a:rPr kumimoji="1" lang="ja-JP" altLang="en-US" dirty="0"/>
                <a:t>ガラスマジックリン</a:t>
              </a:r>
              <a:r>
                <a:rPr kumimoji="1" lang="en-US" altLang="ja-JP" baseline="30000" dirty="0"/>
                <a:t>®</a:t>
              </a:r>
              <a:r>
                <a:rPr kumimoji="1" lang="ja-JP" altLang="en-US" dirty="0"/>
                <a:t>（原液）</a:t>
              </a:r>
            </a:p>
          </p:txBody>
        </p:sp>
      </p:grpSp>
      <p:grpSp>
        <p:nvGrpSpPr>
          <p:cNvPr id="19" name="グループ化 18"/>
          <p:cNvGrpSpPr/>
          <p:nvPr/>
        </p:nvGrpSpPr>
        <p:grpSpPr>
          <a:xfrm>
            <a:off x="5090377" y="1353783"/>
            <a:ext cx="3653573" cy="2400018"/>
            <a:chOff x="5090377" y="1353783"/>
            <a:chExt cx="3653573" cy="2400018"/>
          </a:xfrm>
        </p:grpSpPr>
        <p:pic>
          <p:nvPicPr>
            <p:cNvPr id="7" name="図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90377" y="1353783"/>
              <a:ext cx="1114951" cy="1935679"/>
            </a:xfrm>
            <a:prstGeom prst="rect">
              <a:avLst/>
            </a:prstGeom>
          </p:spPr>
        </p:pic>
        <p:pic>
          <p:nvPicPr>
            <p:cNvPr id="8" name="図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73527" y="1353784"/>
              <a:ext cx="1207864" cy="1935679"/>
            </a:xfrm>
            <a:prstGeom prst="rect">
              <a:avLst/>
            </a:prstGeom>
          </p:spPr>
        </p:pic>
        <p:pic>
          <p:nvPicPr>
            <p:cNvPr id="9" name="図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49590" y="1353786"/>
              <a:ext cx="1145922" cy="1935679"/>
            </a:xfrm>
            <a:prstGeom prst="rect">
              <a:avLst/>
            </a:prstGeom>
          </p:spPr>
        </p:pic>
        <p:sp>
          <p:nvSpPr>
            <p:cNvPr id="10" name="テキスト ボックス 9"/>
            <p:cNvSpPr txBox="1"/>
            <p:nvPr/>
          </p:nvSpPr>
          <p:spPr>
            <a:xfrm>
              <a:off x="5137339" y="3384469"/>
              <a:ext cx="3606611" cy="369332"/>
            </a:xfrm>
            <a:prstGeom prst="rect">
              <a:avLst/>
            </a:prstGeom>
            <a:noFill/>
          </p:spPr>
          <p:txBody>
            <a:bodyPr wrap="square" rtlCol="0">
              <a:spAutoFit/>
            </a:bodyPr>
            <a:lstStyle/>
            <a:p>
              <a:r>
                <a:rPr lang="ja-JP" altLang="en-US" dirty="0"/>
                <a:t>ウルトラアタック</a:t>
              </a:r>
              <a:r>
                <a:rPr lang="en-US" altLang="ja-JP" dirty="0"/>
                <a:t>Neo</a:t>
              </a:r>
              <a:r>
                <a:rPr lang="en-US" altLang="ja-JP" baseline="30000" dirty="0"/>
                <a:t> ® </a:t>
              </a:r>
              <a:r>
                <a:rPr kumimoji="1" lang="ja-JP" altLang="en-US" dirty="0"/>
                <a:t>（原液）</a:t>
              </a:r>
            </a:p>
          </p:txBody>
        </p:sp>
      </p:grpSp>
      <p:grpSp>
        <p:nvGrpSpPr>
          <p:cNvPr id="21" name="グループ化 20"/>
          <p:cNvGrpSpPr/>
          <p:nvPr/>
        </p:nvGrpSpPr>
        <p:grpSpPr>
          <a:xfrm>
            <a:off x="997527" y="3886472"/>
            <a:ext cx="4046923" cy="2394620"/>
            <a:chOff x="5127913" y="4004355"/>
            <a:chExt cx="4046923" cy="2394620"/>
          </a:xfrm>
        </p:grpSpPr>
        <p:pic>
          <p:nvPicPr>
            <p:cNvPr id="15" name="図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40589" y="4004355"/>
              <a:ext cx="936869" cy="1935679"/>
            </a:xfrm>
            <a:prstGeom prst="rect">
              <a:avLst/>
            </a:prstGeom>
          </p:spPr>
        </p:pic>
        <p:pic>
          <p:nvPicPr>
            <p:cNvPr id="16" name="図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030828" y="4004356"/>
              <a:ext cx="1037524" cy="1935679"/>
            </a:xfrm>
            <a:prstGeom prst="rect">
              <a:avLst/>
            </a:prstGeom>
          </p:spPr>
        </p:pic>
        <p:sp>
          <p:nvSpPr>
            <p:cNvPr id="17" name="テキスト ボックス 16"/>
            <p:cNvSpPr txBox="1"/>
            <p:nvPr/>
          </p:nvSpPr>
          <p:spPr>
            <a:xfrm>
              <a:off x="5127913" y="6029643"/>
              <a:ext cx="4046923" cy="369332"/>
            </a:xfrm>
            <a:prstGeom prst="rect">
              <a:avLst/>
            </a:prstGeom>
            <a:noFill/>
          </p:spPr>
          <p:txBody>
            <a:bodyPr wrap="square" rtlCol="0">
              <a:spAutoFit/>
            </a:bodyPr>
            <a:lstStyle/>
            <a:p>
              <a:r>
                <a:rPr lang="ja-JP" altLang="en-US" dirty="0"/>
                <a:t>ファミリーキュキュット</a:t>
              </a:r>
              <a:r>
                <a:rPr lang="en-US" altLang="ja-JP" baseline="30000" dirty="0"/>
                <a:t>® </a:t>
              </a:r>
              <a:r>
                <a:rPr lang="ja-JP" altLang="en-US" dirty="0"/>
                <a:t>（希釈）</a:t>
              </a:r>
              <a:endParaRPr kumimoji="1" lang="ja-JP" altLang="en-US" dirty="0"/>
            </a:p>
          </p:txBody>
        </p:sp>
      </p:grpSp>
      <p:graphicFrame>
        <p:nvGraphicFramePr>
          <p:cNvPr id="20" name="コンテンツ プレースホルダー 4"/>
          <p:cNvGraphicFramePr>
            <a:graphicFrameLocks/>
          </p:cNvGraphicFramePr>
          <p:nvPr/>
        </p:nvGraphicFramePr>
        <p:xfrm>
          <a:off x="4558625" y="4292384"/>
          <a:ext cx="4007607" cy="1112520"/>
        </p:xfrm>
        <a:graphic>
          <a:graphicData uri="http://schemas.openxmlformats.org/drawingml/2006/table">
            <a:tbl>
              <a:tblPr firstRow="1" bandRow="1">
                <a:tableStyleId>{5C22544A-7EE6-4342-B048-85BDC9FD1C3A}</a:tableStyleId>
              </a:tblPr>
              <a:tblGrid>
                <a:gridCol w="2060361">
                  <a:extLst>
                    <a:ext uri="{9D8B030D-6E8A-4147-A177-3AD203B41FA5}">
                      <a16:colId xmlns:a16="http://schemas.microsoft.com/office/drawing/2014/main" val="1770662093"/>
                    </a:ext>
                  </a:extLst>
                </a:gridCol>
                <a:gridCol w="1947246">
                  <a:extLst>
                    <a:ext uri="{9D8B030D-6E8A-4147-A177-3AD203B41FA5}">
                      <a16:colId xmlns:a16="http://schemas.microsoft.com/office/drawing/2014/main" val="1400029500"/>
                    </a:ext>
                  </a:extLst>
                </a:gridCol>
              </a:tblGrid>
              <a:tr h="370840">
                <a:tc>
                  <a:txBody>
                    <a:bodyPr/>
                    <a:lstStyle/>
                    <a:p>
                      <a:endParaRPr kumimoji="1" lang="ja-JP" altLang="en-US" dirty="0"/>
                    </a:p>
                  </a:txBody>
                  <a:tcPr/>
                </a:tc>
                <a:tc>
                  <a:txBody>
                    <a:bodyPr/>
                    <a:lstStyle/>
                    <a:p>
                      <a:pPr algn="ctr"/>
                      <a:r>
                        <a:rPr kumimoji="1" lang="ja-JP" altLang="en-US" dirty="0"/>
                        <a:t>油性マジックを</a:t>
                      </a:r>
                    </a:p>
                  </a:txBody>
                  <a:tcPr/>
                </a:tc>
                <a:extLst>
                  <a:ext uri="{0D108BD9-81ED-4DB2-BD59-A6C34878D82A}">
                    <a16:rowId xmlns:a16="http://schemas.microsoft.com/office/drawing/2014/main" val="209067810"/>
                  </a:ext>
                </a:extLst>
              </a:tr>
              <a:tr h="370840">
                <a:tc>
                  <a:txBody>
                    <a:bodyPr/>
                    <a:lstStyle/>
                    <a:p>
                      <a:r>
                        <a:rPr kumimoji="1" lang="ja-JP" altLang="en-US" dirty="0"/>
                        <a:t>原液の合成洗剤</a:t>
                      </a:r>
                    </a:p>
                  </a:txBody>
                  <a:tcPr/>
                </a:tc>
                <a:tc>
                  <a:txBody>
                    <a:bodyPr/>
                    <a:lstStyle/>
                    <a:p>
                      <a:pPr algn="ctr"/>
                      <a:r>
                        <a:rPr kumimoji="1" lang="ja-JP" altLang="en-US" b="1" dirty="0">
                          <a:solidFill>
                            <a:srgbClr val="FF0000"/>
                          </a:solidFill>
                        </a:rPr>
                        <a:t>消せる</a:t>
                      </a:r>
                    </a:p>
                  </a:txBody>
                  <a:tcPr/>
                </a:tc>
                <a:extLst>
                  <a:ext uri="{0D108BD9-81ED-4DB2-BD59-A6C34878D82A}">
                    <a16:rowId xmlns:a16="http://schemas.microsoft.com/office/drawing/2014/main" val="1117239084"/>
                  </a:ext>
                </a:extLst>
              </a:tr>
              <a:tr h="370840">
                <a:tc>
                  <a:txBody>
                    <a:bodyPr/>
                    <a:lstStyle/>
                    <a:p>
                      <a:r>
                        <a:rPr kumimoji="1" lang="ja-JP" altLang="en-US" dirty="0"/>
                        <a:t>希釈した合成洗剤</a:t>
                      </a:r>
                    </a:p>
                  </a:txBody>
                  <a:tcPr/>
                </a:tc>
                <a:tc>
                  <a:txBody>
                    <a:bodyPr/>
                    <a:lstStyle/>
                    <a:p>
                      <a:pPr algn="ctr"/>
                      <a:r>
                        <a:rPr kumimoji="1" lang="ja-JP" altLang="en-US" dirty="0"/>
                        <a:t>消せない</a:t>
                      </a:r>
                    </a:p>
                  </a:txBody>
                  <a:tcPr/>
                </a:tc>
                <a:extLst>
                  <a:ext uri="{0D108BD9-81ED-4DB2-BD59-A6C34878D82A}">
                    <a16:rowId xmlns:a16="http://schemas.microsoft.com/office/drawing/2014/main" val="4287039754"/>
                  </a:ext>
                </a:extLst>
              </a:tr>
            </a:tbl>
          </a:graphicData>
        </a:graphic>
      </p:graphicFrame>
    </p:spTree>
    <p:extLst>
      <p:ext uri="{BB962C8B-B14F-4D97-AF65-F5344CB8AC3E}">
        <p14:creationId xmlns:p14="http://schemas.microsoft.com/office/powerpoint/2010/main" val="2174652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75946" y="390130"/>
            <a:ext cx="6589200" cy="641287"/>
          </a:xfrm>
        </p:spPr>
        <p:txBody>
          <a:bodyPr/>
          <a:lstStyle/>
          <a:p>
            <a:r>
              <a:rPr kumimoji="1" lang="ja-JP" altLang="en-US" dirty="0"/>
              <a:t>化粧品の洗浄力</a:t>
            </a:r>
          </a:p>
        </p:txBody>
      </p:sp>
      <p:grpSp>
        <p:nvGrpSpPr>
          <p:cNvPr id="21" name="グループ化 20"/>
          <p:cNvGrpSpPr/>
          <p:nvPr/>
        </p:nvGrpSpPr>
        <p:grpSpPr>
          <a:xfrm>
            <a:off x="1215736" y="1031417"/>
            <a:ext cx="3942100" cy="2748496"/>
            <a:chOff x="1251597" y="3899539"/>
            <a:chExt cx="3498570" cy="2748496"/>
          </a:xfrm>
        </p:grpSpPr>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9440" y="3899539"/>
              <a:ext cx="996581" cy="1754545"/>
            </a:xfrm>
            <a:prstGeom prst="rect">
              <a:avLst/>
            </a:prstGeom>
          </p:spPr>
        </p:pic>
        <p:pic>
          <p:nvPicPr>
            <p:cNvPr id="12" name="図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72317" y="3899539"/>
              <a:ext cx="933419" cy="1754544"/>
            </a:xfrm>
            <a:prstGeom prst="rect">
              <a:avLst/>
            </a:prstGeom>
          </p:spPr>
        </p:pic>
        <p:pic>
          <p:nvPicPr>
            <p:cNvPr id="13" name="図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22032" y="3899539"/>
              <a:ext cx="856217" cy="1754544"/>
            </a:xfrm>
            <a:prstGeom prst="rect">
              <a:avLst/>
            </a:prstGeom>
          </p:spPr>
        </p:pic>
        <p:sp>
          <p:nvSpPr>
            <p:cNvPr id="14" name="テキスト ボックス 13"/>
            <p:cNvSpPr txBox="1"/>
            <p:nvPr/>
          </p:nvSpPr>
          <p:spPr>
            <a:xfrm>
              <a:off x="1251597" y="5724705"/>
              <a:ext cx="3498570" cy="923330"/>
            </a:xfrm>
            <a:prstGeom prst="rect">
              <a:avLst/>
            </a:prstGeom>
            <a:noFill/>
          </p:spPr>
          <p:txBody>
            <a:bodyPr wrap="square" rtlCol="0">
              <a:spAutoFit/>
            </a:bodyPr>
            <a:lstStyle/>
            <a:p>
              <a:r>
                <a:rPr lang="ja-JP" altLang="en-US" dirty="0"/>
                <a:t>コスメデコルテ </a:t>
              </a:r>
              <a:br>
                <a:rPr lang="en-US" altLang="ja-JP" dirty="0"/>
              </a:br>
              <a:r>
                <a:rPr lang="ja-JP" altLang="en-US" dirty="0"/>
                <a:t>フューチャーサイエンス</a:t>
              </a:r>
              <a:br>
                <a:rPr lang="en-US" altLang="ja-JP" dirty="0"/>
              </a:br>
              <a:r>
                <a:rPr lang="ja-JP" altLang="en-US" dirty="0"/>
                <a:t>ホワイト ローションセラマイザー</a:t>
              </a:r>
              <a:r>
                <a:rPr lang="en-US" altLang="ja-JP" baseline="30000" dirty="0"/>
                <a:t>®</a:t>
              </a:r>
              <a:endParaRPr kumimoji="1" lang="ja-JP" altLang="en-US" dirty="0"/>
            </a:p>
          </p:txBody>
        </p:sp>
      </p:grpSp>
      <p:grpSp>
        <p:nvGrpSpPr>
          <p:cNvPr id="23" name="グループ化 22"/>
          <p:cNvGrpSpPr/>
          <p:nvPr/>
        </p:nvGrpSpPr>
        <p:grpSpPr>
          <a:xfrm>
            <a:off x="5351466" y="1031417"/>
            <a:ext cx="3063834" cy="2679722"/>
            <a:chOff x="5698035" y="1181474"/>
            <a:chExt cx="3063834" cy="2679722"/>
          </a:xfrm>
        </p:grpSpPr>
        <p:pic>
          <p:nvPicPr>
            <p:cNvPr id="24" name="図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71421" y="1181474"/>
              <a:ext cx="780396" cy="1757649"/>
            </a:xfrm>
            <a:prstGeom prst="rect">
              <a:avLst/>
            </a:prstGeom>
          </p:spPr>
        </p:pic>
        <p:pic>
          <p:nvPicPr>
            <p:cNvPr id="25" name="図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46376" y="1181474"/>
              <a:ext cx="956163" cy="1757651"/>
            </a:xfrm>
            <a:prstGeom prst="rect">
              <a:avLst/>
            </a:prstGeom>
          </p:spPr>
        </p:pic>
        <p:pic>
          <p:nvPicPr>
            <p:cNvPr id="26" name="図 2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22485" y="1185393"/>
              <a:ext cx="660878" cy="1757651"/>
            </a:xfrm>
            <a:prstGeom prst="rect">
              <a:avLst/>
            </a:prstGeom>
          </p:spPr>
        </p:pic>
        <p:sp>
          <p:nvSpPr>
            <p:cNvPr id="27" name="テキスト ボックス 26"/>
            <p:cNvSpPr txBox="1"/>
            <p:nvPr/>
          </p:nvSpPr>
          <p:spPr>
            <a:xfrm>
              <a:off x="5698035" y="2937866"/>
              <a:ext cx="3063834" cy="923330"/>
            </a:xfrm>
            <a:prstGeom prst="rect">
              <a:avLst/>
            </a:prstGeom>
            <a:noFill/>
          </p:spPr>
          <p:txBody>
            <a:bodyPr wrap="square" rtlCol="0">
              <a:spAutoFit/>
            </a:bodyPr>
            <a:lstStyle/>
            <a:p>
              <a:r>
                <a:rPr lang="ja-JP" altLang="en-US" dirty="0"/>
                <a:t>ディオール </a:t>
              </a:r>
              <a:br>
                <a:rPr lang="en-US" altLang="ja-JP" dirty="0"/>
              </a:br>
              <a:r>
                <a:rPr lang="ja-JP" altLang="en-US" dirty="0"/>
                <a:t>スノー ホワイトニング </a:t>
              </a:r>
              <a:br>
                <a:rPr lang="en-US" altLang="ja-JP" dirty="0"/>
              </a:br>
              <a:r>
                <a:rPr lang="en-US" altLang="ja-JP" dirty="0"/>
                <a:t>UV</a:t>
              </a:r>
              <a:r>
                <a:rPr lang="ja-JP" altLang="en-US" dirty="0"/>
                <a:t>プロテクション</a:t>
              </a:r>
              <a:r>
                <a:rPr lang="en-US" altLang="ja-JP" baseline="30000" dirty="0"/>
                <a:t>®</a:t>
              </a:r>
              <a:endParaRPr kumimoji="1" lang="ja-JP" altLang="en-US" dirty="0"/>
            </a:p>
          </p:txBody>
        </p:sp>
      </p:grpSp>
      <p:grpSp>
        <p:nvGrpSpPr>
          <p:cNvPr id="28" name="グループ化 27"/>
          <p:cNvGrpSpPr/>
          <p:nvPr/>
        </p:nvGrpSpPr>
        <p:grpSpPr>
          <a:xfrm>
            <a:off x="1392383" y="3844254"/>
            <a:ext cx="3653146" cy="2968901"/>
            <a:chOff x="5288974" y="3811102"/>
            <a:chExt cx="3653146" cy="2968901"/>
          </a:xfrm>
        </p:grpSpPr>
        <p:pic>
          <p:nvPicPr>
            <p:cNvPr id="29" name="図 2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46519" y="3811102"/>
              <a:ext cx="1048061" cy="2220467"/>
            </a:xfrm>
            <a:prstGeom prst="rect">
              <a:avLst/>
            </a:prstGeom>
          </p:spPr>
        </p:pic>
        <p:pic>
          <p:nvPicPr>
            <p:cNvPr id="30" name="図 2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469297" y="3818063"/>
              <a:ext cx="1225698" cy="2220466"/>
            </a:xfrm>
            <a:prstGeom prst="rect">
              <a:avLst/>
            </a:prstGeom>
          </p:spPr>
        </p:pic>
        <p:pic>
          <p:nvPicPr>
            <p:cNvPr id="31" name="図 3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769713" y="3818062"/>
              <a:ext cx="1172406" cy="2220467"/>
            </a:xfrm>
            <a:prstGeom prst="rect">
              <a:avLst/>
            </a:prstGeom>
          </p:spPr>
        </p:pic>
        <p:sp>
          <p:nvSpPr>
            <p:cNvPr id="32" name="テキスト ボックス 31"/>
            <p:cNvSpPr txBox="1"/>
            <p:nvPr/>
          </p:nvSpPr>
          <p:spPr>
            <a:xfrm>
              <a:off x="5288974" y="6133672"/>
              <a:ext cx="3653146" cy="646331"/>
            </a:xfrm>
            <a:prstGeom prst="rect">
              <a:avLst/>
            </a:prstGeom>
            <a:noFill/>
          </p:spPr>
          <p:txBody>
            <a:bodyPr wrap="square" rtlCol="0">
              <a:spAutoFit/>
            </a:bodyPr>
            <a:lstStyle/>
            <a:p>
              <a:r>
                <a:rPr lang="ja-JP" altLang="en-US" dirty="0"/>
                <a:t>ビオレ </a:t>
              </a:r>
              <a:br>
                <a:rPr lang="en-US" altLang="ja-JP" dirty="0"/>
              </a:br>
              <a:r>
                <a:rPr lang="ja-JP" altLang="en-US" dirty="0"/>
                <a:t>さらさら</a:t>
              </a:r>
              <a:r>
                <a:rPr lang="en-US" altLang="ja-JP" dirty="0"/>
                <a:t>U</a:t>
              </a:r>
              <a:r>
                <a:rPr lang="ja-JP" altLang="en-US" dirty="0"/>
                <a:t>Ｖデイリーケアジェル</a:t>
              </a:r>
              <a:r>
                <a:rPr lang="en-US" altLang="ja-JP" baseline="30000" dirty="0"/>
                <a:t>®</a:t>
              </a:r>
              <a:endParaRPr kumimoji="1" lang="ja-JP" altLang="en-US" dirty="0"/>
            </a:p>
          </p:txBody>
        </p:sp>
      </p:grpSp>
      <p:grpSp>
        <p:nvGrpSpPr>
          <p:cNvPr id="33" name="グループ化 32"/>
          <p:cNvGrpSpPr/>
          <p:nvPr/>
        </p:nvGrpSpPr>
        <p:grpSpPr>
          <a:xfrm>
            <a:off x="5228643" y="3844254"/>
            <a:ext cx="3645725" cy="2975181"/>
            <a:chOff x="1072280" y="3787469"/>
            <a:chExt cx="3645725" cy="2975181"/>
          </a:xfrm>
        </p:grpSpPr>
        <p:pic>
          <p:nvPicPr>
            <p:cNvPr id="34" name="図 3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300164" y="3787469"/>
              <a:ext cx="895123" cy="2016043"/>
            </a:xfrm>
            <a:prstGeom prst="rect">
              <a:avLst/>
            </a:prstGeom>
          </p:spPr>
        </p:pic>
        <p:pic>
          <p:nvPicPr>
            <p:cNvPr id="35" name="図 3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293261" y="3787469"/>
              <a:ext cx="1096729" cy="2016044"/>
            </a:xfrm>
            <a:prstGeom prst="rect">
              <a:avLst/>
            </a:prstGeom>
          </p:spPr>
        </p:pic>
        <p:pic>
          <p:nvPicPr>
            <p:cNvPr id="36" name="図 3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435704" y="3787469"/>
              <a:ext cx="1056406" cy="2016043"/>
            </a:xfrm>
            <a:prstGeom prst="rect">
              <a:avLst/>
            </a:prstGeom>
          </p:spPr>
        </p:pic>
        <p:sp>
          <p:nvSpPr>
            <p:cNvPr id="37" name="テキスト ボックス 36"/>
            <p:cNvSpPr txBox="1"/>
            <p:nvPr/>
          </p:nvSpPr>
          <p:spPr>
            <a:xfrm>
              <a:off x="1072280" y="5839320"/>
              <a:ext cx="3645725" cy="923330"/>
            </a:xfrm>
            <a:prstGeom prst="rect">
              <a:avLst/>
            </a:prstGeom>
            <a:noFill/>
          </p:spPr>
          <p:txBody>
            <a:bodyPr wrap="square" rtlCol="0">
              <a:spAutoFit/>
            </a:bodyPr>
            <a:lstStyle/>
            <a:p>
              <a:r>
                <a:rPr lang="ja-JP" altLang="en-US" dirty="0"/>
                <a:t>ランコム </a:t>
              </a:r>
              <a:br>
                <a:rPr lang="en-US" altLang="ja-JP" dirty="0"/>
              </a:br>
              <a:r>
                <a:rPr lang="ja-JP" altLang="en-US" dirty="0"/>
                <a:t>リキッド ファンデーション </a:t>
              </a:r>
              <a:br>
                <a:rPr lang="en-US" altLang="ja-JP" dirty="0"/>
              </a:br>
              <a:r>
                <a:rPr lang="ja-JP" altLang="en-US" dirty="0"/>
                <a:t>タンミラクリキッド</a:t>
              </a:r>
              <a:r>
                <a:rPr lang="en-US" altLang="ja-JP" baseline="30000" dirty="0"/>
                <a:t>®</a:t>
              </a:r>
              <a:endParaRPr kumimoji="1" lang="ja-JP" altLang="en-US" dirty="0"/>
            </a:p>
          </p:txBody>
        </p:sp>
      </p:grpSp>
    </p:spTree>
    <p:extLst>
      <p:ext uri="{BB962C8B-B14F-4D97-AF65-F5344CB8AC3E}">
        <p14:creationId xmlns:p14="http://schemas.microsoft.com/office/powerpoint/2010/main" val="300067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barn(inVertical)">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barn(inVertical)">
                                      <p:cBhvr>
                                        <p:cTn id="2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1465119" y="624110"/>
            <a:ext cx="7069282" cy="783858"/>
          </a:xfrm>
        </p:spPr>
        <p:txBody>
          <a:bodyPr>
            <a:normAutofit/>
          </a:bodyPr>
          <a:lstStyle/>
          <a:p>
            <a:r>
              <a:rPr kumimoji="1" lang="ja-JP" altLang="en-US" sz="3200" dirty="0"/>
              <a:t>「油性マジック実験」の結果</a:t>
            </a:r>
          </a:p>
        </p:txBody>
      </p:sp>
      <p:sp>
        <p:nvSpPr>
          <p:cNvPr id="4" name="コンテンツ プレースホルダー 3"/>
          <p:cNvSpPr>
            <a:spLocks noGrp="1"/>
          </p:cNvSpPr>
          <p:nvPr>
            <p:ph idx="1"/>
          </p:nvPr>
        </p:nvSpPr>
        <p:spPr>
          <a:xfrm>
            <a:off x="1885265" y="1691987"/>
            <a:ext cx="6591985" cy="2069845"/>
          </a:xfrm>
          <a:ln>
            <a:solidFill>
              <a:schemeClr val="accent1">
                <a:shade val="50000"/>
              </a:schemeClr>
            </a:solidFill>
          </a:ln>
        </p:spPr>
        <p:txBody>
          <a:bodyPr>
            <a:normAutofit/>
          </a:bodyPr>
          <a:lstStyle/>
          <a:p>
            <a:r>
              <a:rPr kumimoji="1" lang="ja-JP" altLang="en-US" dirty="0"/>
              <a:t>国内外の</a:t>
            </a:r>
            <a:r>
              <a:rPr kumimoji="1" lang="en-US" altLang="ja-JP" dirty="0"/>
              <a:t>100</a:t>
            </a:r>
            <a:r>
              <a:rPr kumimoji="1" lang="ja-JP" altLang="en-US" dirty="0"/>
              <a:t>種類以上の化粧品</a:t>
            </a:r>
            <a:r>
              <a:rPr kumimoji="1" lang="ja-JP" altLang="en-US" sz="1400" dirty="0"/>
              <a:t>（クリーム，ローション，ファンデーション，クレンジングクリームなど）</a:t>
            </a:r>
            <a:r>
              <a:rPr kumimoji="1" lang="ja-JP" altLang="en-US" dirty="0"/>
              <a:t>で実験。</a:t>
            </a:r>
            <a:endParaRPr kumimoji="1" lang="en-US" altLang="ja-JP" dirty="0"/>
          </a:p>
          <a:p>
            <a:r>
              <a:rPr lang="ja-JP" altLang="en-US" dirty="0"/>
              <a:t>半数以上の化粧品が「希釈しないガラスマジックリン</a:t>
            </a:r>
            <a:r>
              <a:rPr lang="en-US" altLang="ja-JP" baseline="30000" dirty="0"/>
              <a:t>®</a:t>
            </a:r>
            <a:r>
              <a:rPr lang="ja-JP" altLang="en-US" baseline="30000" dirty="0"/>
              <a:t>」</a:t>
            </a:r>
            <a:r>
              <a:rPr lang="ja-JP" altLang="en-US" dirty="0"/>
              <a:t>と同等の洗浄力を発揮した。</a:t>
            </a:r>
            <a:endParaRPr lang="en-US" altLang="ja-JP" dirty="0"/>
          </a:p>
          <a:p>
            <a:r>
              <a:rPr kumimoji="1" lang="ja-JP" altLang="en-US" dirty="0"/>
              <a:t>それ以外のものも「希釈した</a:t>
            </a:r>
            <a:r>
              <a:rPr lang="ja-JP" altLang="en-US" dirty="0"/>
              <a:t>ファミリーキュキュット</a:t>
            </a:r>
            <a:r>
              <a:rPr lang="en-US" altLang="ja-JP" baseline="30000" dirty="0"/>
              <a:t>® </a:t>
            </a:r>
            <a:r>
              <a:rPr kumimoji="1" lang="ja-JP" altLang="en-US" dirty="0"/>
              <a:t>」と同等</a:t>
            </a:r>
            <a:r>
              <a:rPr lang="ja-JP" altLang="en-US" dirty="0"/>
              <a:t>以上</a:t>
            </a:r>
            <a:r>
              <a:rPr kumimoji="1" lang="ja-JP" altLang="en-US" dirty="0"/>
              <a:t>の洗浄力だった。</a:t>
            </a:r>
            <a:endParaRPr kumimoji="1" lang="en-US" altLang="ja-JP" dirty="0"/>
          </a:p>
        </p:txBody>
      </p:sp>
      <p:grpSp>
        <p:nvGrpSpPr>
          <p:cNvPr id="7" name="グループ化 6"/>
          <p:cNvGrpSpPr/>
          <p:nvPr/>
        </p:nvGrpSpPr>
        <p:grpSpPr>
          <a:xfrm>
            <a:off x="1885265" y="3809210"/>
            <a:ext cx="6591985" cy="2661160"/>
            <a:chOff x="2066763" y="4275859"/>
            <a:chExt cx="6591985" cy="2661160"/>
          </a:xfrm>
        </p:grpSpPr>
        <p:sp>
          <p:nvSpPr>
            <p:cNvPr id="5" name="テキスト ボックス 4"/>
            <p:cNvSpPr txBox="1"/>
            <p:nvPr/>
          </p:nvSpPr>
          <p:spPr>
            <a:xfrm>
              <a:off x="2066763" y="4998027"/>
              <a:ext cx="6591985" cy="1938992"/>
            </a:xfrm>
            <a:prstGeom prst="rect">
              <a:avLst/>
            </a:prstGeom>
            <a:solidFill>
              <a:srgbClr val="FFFF00"/>
            </a:solidFill>
            <a:ln>
              <a:solidFill>
                <a:srgbClr val="FF0000"/>
              </a:solidFill>
            </a:ln>
          </p:spPr>
          <p:txBody>
            <a:bodyPr wrap="square" rtlCol="0">
              <a:spAutoFit/>
            </a:bodyPr>
            <a:lstStyle/>
            <a:p>
              <a:pPr marL="457200" indent="-457200">
                <a:buFont typeface="Wingdings" panose="05000000000000000000" pitchFamily="2" charset="2"/>
                <a:buChar char="Ø"/>
              </a:pPr>
              <a:r>
                <a:rPr kumimoji="1" lang="ja-JP" altLang="en-US" sz="2400" dirty="0">
                  <a:solidFill>
                    <a:srgbClr val="FF0000"/>
                  </a:solidFill>
                </a:rPr>
                <a:t>肌に安全な化粧品はない！</a:t>
              </a:r>
              <a:endParaRPr kumimoji="1" lang="en-US" altLang="ja-JP" sz="2400" dirty="0">
                <a:solidFill>
                  <a:srgbClr val="FF0000"/>
                </a:solidFill>
              </a:endParaRPr>
            </a:p>
            <a:p>
              <a:pPr marL="457200" indent="-457200">
                <a:buFont typeface="Wingdings" panose="05000000000000000000" pitchFamily="2" charset="2"/>
                <a:buChar char="Ø"/>
              </a:pPr>
              <a:r>
                <a:rPr lang="ja-JP" altLang="en-US" sz="2400" dirty="0">
                  <a:solidFill>
                    <a:srgbClr val="FF0000"/>
                  </a:solidFill>
                </a:rPr>
                <a:t>肌のトラブル</a:t>
              </a:r>
              <a:r>
                <a:rPr lang="ja-JP" altLang="en-US" dirty="0">
                  <a:solidFill>
                    <a:srgbClr val="FF0000"/>
                  </a:solidFill>
                </a:rPr>
                <a:t>（シミ，シワ，ソバカス，毛穴・・・）</a:t>
              </a:r>
              <a:r>
                <a:rPr lang="ja-JP" altLang="en-US" sz="2400" dirty="0">
                  <a:solidFill>
                    <a:srgbClr val="FF0000"/>
                  </a:solidFill>
                </a:rPr>
                <a:t>の原因は化粧品！</a:t>
              </a:r>
              <a:endParaRPr lang="en-US" altLang="ja-JP" sz="2400" dirty="0">
                <a:solidFill>
                  <a:srgbClr val="FF0000"/>
                </a:solidFill>
              </a:endParaRPr>
            </a:p>
            <a:p>
              <a:pPr marL="457200" indent="-457200">
                <a:buFont typeface="Wingdings" panose="05000000000000000000" pitchFamily="2" charset="2"/>
                <a:buChar char="Ø"/>
              </a:pPr>
              <a:r>
                <a:rPr kumimoji="1" lang="ja-JP" altLang="en-US" sz="2400" dirty="0">
                  <a:solidFill>
                    <a:srgbClr val="FF0000"/>
                  </a:solidFill>
                </a:rPr>
                <a:t>あなたは，台所用合成洗剤を毎日顔に塗っている！</a:t>
              </a:r>
            </a:p>
          </p:txBody>
        </p:sp>
        <p:sp>
          <p:nvSpPr>
            <p:cNvPr id="6" name="矢印: 下 5"/>
            <p:cNvSpPr/>
            <p:nvPr/>
          </p:nvSpPr>
          <p:spPr>
            <a:xfrm>
              <a:off x="4991623" y="4275859"/>
              <a:ext cx="379268" cy="6806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kumimoji="1" lang="ja-JP" altLang="en-US" dirty="0"/>
            </a:p>
          </p:txBody>
        </p:sp>
      </p:grpSp>
    </p:spTree>
    <p:extLst>
      <p:ext uri="{BB962C8B-B14F-4D97-AF65-F5344CB8AC3E}">
        <p14:creationId xmlns:p14="http://schemas.microsoft.com/office/powerpoint/2010/main" val="1696445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barn(inVertical)">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arn(inVertic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arn(inVertical)">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33515" y="677943"/>
            <a:ext cx="6589200" cy="636768"/>
          </a:xfrm>
        </p:spPr>
        <p:txBody>
          <a:bodyPr>
            <a:normAutofit fontScale="90000"/>
          </a:bodyPr>
          <a:lstStyle/>
          <a:p>
            <a:r>
              <a:rPr kumimoji="1" lang="ja-JP" altLang="en-US" dirty="0"/>
              <a:t>換気扇油汚れが落とせる医薬品</a:t>
            </a:r>
          </a:p>
        </p:txBody>
      </p:sp>
      <p:grpSp>
        <p:nvGrpSpPr>
          <p:cNvPr id="19" name="グループ化 18"/>
          <p:cNvGrpSpPr/>
          <p:nvPr/>
        </p:nvGrpSpPr>
        <p:grpSpPr>
          <a:xfrm>
            <a:off x="1059228" y="1251726"/>
            <a:ext cx="3960933" cy="2647371"/>
            <a:chOff x="1059228" y="1251726"/>
            <a:chExt cx="3960933" cy="2647371"/>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9228" y="1280912"/>
              <a:ext cx="1567157" cy="2201064"/>
            </a:xfrm>
            <a:prstGeom prst="rect">
              <a:avLst/>
            </a:prstGeom>
          </p:spPr>
        </p:pic>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4848" y="1260878"/>
              <a:ext cx="1109336" cy="2201063"/>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8433" y="1251726"/>
              <a:ext cx="1091728" cy="2201065"/>
            </a:xfrm>
            <a:prstGeom prst="rect">
              <a:avLst/>
            </a:prstGeom>
          </p:spPr>
        </p:pic>
        <p:sp>
          <p:nvSpPr>
            <p:cNvPr id="6" name="テキスト ボックス 5"/>
            <p:cNvSpPr txBox="1"/>
            <p:nvPr/>
          </p:nvSpPr>
          <p:spPr>
            <a:xfrm>
              <a:off x="2133335" y="3529765"/>
              <a:ext cx="2312361" cy="369332"/>
            </a:xfrm>
            <a:prstGeom prst="rect">
              <a:avLst/>
            </a:prstGeom>
            <a:noFill/>
          </p:spPr>
          <p:txBody>
            <a:bodyPr wrap="square" rtlCol="0">
              <a:spAutoFit/>
            </a:bodyPr>
            <a:lstStyle/>
            <a:p>
              <a:pPr algn="ctr"/>
              <a:r>
                <a:rPr lang="ja-JP" altLang="en-US" dirty="0"/>
                <a:t>ヒルドイドソフト</a:t>
              </a:r>
              <a:r>
                <a:rPr lang="en-US" altLang="ja-JP" baseline="30000" dirty="0"/>
                <a:t>®</a:t>
              </a:r>
              <a:endParaRPr kumimoji="1" lang="ja-JP" altLang="en-US" dirty="0"/>
            </a:p>
          </p:txBody>
        </p:sp>
      </p:grpSp>
      <p:grpSp>
        <p:nvGrpSpPr>
          <p:cNvPr id="20" name="グループ化 19"/>
          <p:cNvGrpSpPr/>
          <p:nvPr/>
        </p:nvGrpSpPr>
        <p:grpSpPr>
          <a:xfrm>
            <a:off x="5164842" y="1211659"/>
            <a:ext cx="3740863" cy="2687438"/>
            <a:chOff x="5164842" y="1211659"/>
            <a:chExt cx="3740863" cy="2687438"/>
          </a:xfrm>
        </p:grpSpPr>
        <p:pic>
          <p:nvPicPr>
            <p:cNvPr id="7" name="図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64842" y="1240844"/>
              <a:ext cx="1093672" cy="2241133"/>
            </a:xfrm>
            <a:prstGeom prst="rect">
              <a:avLst/>
            </a:prstGeom>
          </p:spPr>
        </p:pic>
        <p:pic>
          <p:nvPicPr>
            <p:cNvPr id="8" name="図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40819" y="1211659"/>
              <a:ext cx="1407432" cy="2241132"/>
            </a:xfrm>
            <a:prstGeom prst="rect">
              <a:avLst/>
            </a:prstGeom>
          </p:spPr>
        </p:pic>
        <p:pic>
          <p:nvPicPr>
            <p:cNvPr id="9" name="図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47890" y="1240844"/>
              <a:ext cx="1057815" cy="2241132"/>
            </a:xfrm>
            <a:prstGeom prst="rect">
              <a:avLst/>
            </a:prstGeom>
          </p:spPr>
        </p:pic>
        <p:sp>
          <p:nvSpPr>
            <p:cNvPr id="10" name="テキスト ボックス 9"/>
            <p:cNvSpPr txBox="1"/>
            <p:nvPr/>
          </p:nvSpPr>
          <p:spPr>
            <a:xfrm>
              <a:off x="5711678" y="3529765"/>
              <a:ext cx="2770134" cy="369332"/>
            </a:xfrm>
            <a:prstGeom prst="rect">
              <a:avLst/>
            </a:prstGeom>
            <a:noFill/>
          </p:spPr>
          <p:txBody>
            <a:bodyPr wrap="square" rtlCol="0">
              <a:spAutoFit/>
            </a:bodyPr>
            <a:lstStyle/>
            <a:p>
              <a:pPr algn="ctr"/>
              <a:r>
                <a:rPr lang="ja-JP" altLang="en-US" dirty="0"/>
                <a:t>ヒルドイドローション</a:t>
              </a:r>
              <a:r>
                <a:rPr lang="en-US" altLang="ja-JP" baseline="30000" dirty="0"/>
                <a:t>®</a:t>
              </a:r>
              <a:endParaRPr kumimoji="1" lang="ja-JP" altLang="en-US" dirty="0"/>
            </a:p>
          </p:txBody>
        </p:sp>
      </p:grpSp>
      <p:grpSp>
        <p:nvGrpSpPr>
          <p:cNvPr id="21" name="グループ化 20"/>
          <p:cNvGrpSpPr/>
          <p:nvPr/>
        </p:nvGrpSpPr>
        <p:grpSpPr>
          <a:xfrm>
            <a:off x="3289515" y="4044876"/>
            <a:ext cx="3614926" cy="2676226"/>
            <a:chOff x="1196708" y="3961150"/>
            <a:chExt cx="3614926" cy="2676226"/>
          </a:xfrm>
        </p:grpSpPr>
        <p:pic>
          <p:nvPicPr>
            <p:cNvPr id="11" name="図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96708" y="3961150"/>
              <a:ext cx="1124891" cy="2197052"/>
            </a:xfrm>
            <a:prstGeom prst="rect">
              <a:avLst/>
            </a:prstGeom>
          </p:spPr>
        </p:pic>
        <p:pic>
          <p:nvPicPr>
            <p:cNvPr id="12" name="図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83197" y="3977061"/>
              <a:ext cx="1230348" cy="2197053"/>
            </a:xfrm>
            <a:prstGeom prst="rect">
              <a:avLst/>
            </a:prstGeom>
          </p:spPr>
        </p:pic>
        <p:pic>
          <p:nvPicPr>
            <p:cNvPr id="13" name="図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704318" y="3976022"/>
              <a:ext cx="1107316" cy="2197053"/>
            </a:xfrm>
            <a:prstGeom prst="rect">
              <a:avLst/>
            </a:prstGeom>
          </p:spPr>
        </p:pic>
        <p:sp>
          <p:nvSpPr>
            <p:cNvPr id="14" name="テキスト ボックス 13"/>
            <p:cNvSpPr txBox="1"/>
            <p:nvPr/>
          </p:nvSpPr>
          <p:spPr>
            <a:xfrm>
              <a:off x="1883440" y="6268044"/>
              <a:ext cx="2229861" cy="369332"/>
            </a:xfrm>
            <a:prstGeom prst="rect">
              <a:avLst/>
            </a:prstGeom>
            <a:noFill/>
          </p:spPr>
          <p:txBody>
            <a:bodyPr wrap="square" rtlCol="0">
              <a:spAutoFit/>
            </a:bodyPr>
            <a:lstStyle/>
            <a:p>
              <a:pPr algn="ctr"/>
              <a:r>
                <a:rPr lang="ja-JP" altLang="en-US" dirty="0"/>
                <a:t>ゲーベンクリーム</a:t>
              </a:r>
              <a:r>
                <a:rPr lang="en-US" altLang="ja-JP" baseline="30000" dirty="0"/>
                <a:t>®</a:t>
              </a:r>
              <a:endParaRPr kumimoji="1" lang="ja-JP" altLang="en-US" dirty="0"/>
            </a:p>
          </p:txBody>
        </p:sp>
      </p:grpSp>
    </p:spTree>
    <p:extLst>
      <p:ext uri="{BB962C8B-B14F-4D97-AF65-F5344CB8AC3E}">
        <p14:creationId xmlns:p14="http://schemas.microsoft.com/office/powerpoint/2010/main" val="872039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ローチャート: 代替処理 3"/>
          <p:cNvSpPr/>
          <p:nvPr/>
        </p:nvSpPr>
        <p:spPr>
          <a:xfrm>
            <a:off x="1943100" y="2404814"/>
            <a:ext cx="5642264" cy="1736646"/>
          </a:xfrm>
          <a:prstGeom prst="flowChartAlternateProcess">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ja-JP" altLang="en-US" sz="3200" dirty="0">
                <a:solidFill>
                  <a:srgbClr val="FF0000"/>
                </a:solidFill>
              </a:rPr>
              <a:t>ヒルドイド</a:t>
            </a:r>
            <a:r>
              <a:rPr lang="en-US" altLang="ja-JP" sz="3200" baseline="30000" dirty="0">
                <a:solidFill>
                  <a:srgbClr val="FF0000"/>
                </a:solidFill>
              </a:rPr>
              <a:t>® </a:t>
            </a:r>
            <a:r>
              <a:rPr lang="ja-JP" altLang="en-US" sz="3200" dirty="0" err="1">
                <a:solidFill>
                  <a:srgbClr val="FF0000"/>
                </a:solidFill>
              </a:rPr>
              <a:t>，</a:t>
            </a:r>
            <a:r>
              <a:rPr lang="ja-JP" altLang="en-US" sz="3200" dirty="0">
                <a:solidFill>
                  <a:srgbClr val="FF0000"/>
                </a:solidFill>
              </a:rPr>
              <a:t>ゲーベン</a:t>
            </a:r>
            <a:r>
              <a:rPr lang="en-US" altLang="ja-JP" sz="3200" baseline="30000" dirty="0">
                <a:solidFill>
                  <a:srgbClr val="FF0000"/>
                </a:solidFill>
              </a:rPr>
              <a:t>®</a:t>
            </a:r>
            <a:r>
              <a:rPr lang="ja-JP" altLang="en-US" sz="3200" dirty="0">
                <a:solidFill>
                  <a:srgbClr val="FF0000"/>
                </a:solidFill>
              </a:rPr>
              <a:t>は</a:t>
            </a:r>
            <a:br>
              <a:rPr lang="en-US" altLang="ja-JP" sz="3200" dirty="0">
                <a:solidFill>
                  <a:srgbClr val="FF0000"/>
                </a:solidFill>
              </a:rPr>
            </a:br>
            <a:r>
              <a:rPr lang="ja-JP" altLang="en-US" sz="3200" dirty="0">
                <a:solidFill>
                  <a:srgbClr val="FF0000"/>
                </a:solidFill>
              </a:rPr>
              <a:t>薬のクズ！</a:t>
            </a:r>
            <a:br>
              <a:rPr lang="en-US" altLang="ja-JP" sz="3200" dirty="0">
                <a:solidFill>
                  <a:srgbClr val="FF0000"/>
                </a:solidFill>
              </a:rPr>
            </a:br>
            <a:r>
              <a:rPr lang="ja-JP" altLang="en-US" sz="3200" dirty="0">
                <a:solidFill>
                  <a:srgbClr val="FF0000"/>
                </a:solidFill>
              </a:rPr>
              <a:t>処方する医者は</a:t>
            </a:r>
            <a:r>
              <a:rPr lang="ja-JP" altLang="en-US" sz="3200" b="1" dirty="0">
                <a:solidFill>
                  <a:srgbClr val="FF0000"/>
                </a:solidFill>
              </a:rPr>
              <a:t>医者のクズ！</a:t>
            </a:r>
            <a:endParaRPr kumimoji="1" lang="ja-JP" altLang="en-US" sz="3200" b="1" dirty="0">
              <a:solidFill>
                <a:srgbClr val="FF0000"/>
              </a:solidFill>
            </a:endParaRPr>
          </a:p>
        </p:txBody>
      </p:sp>
      <p:sp>
        <p:nvSpPr>
          <p:cNvPr id="5" name="吹き出し: 角を丸めた四角形 4"/>
          <p:cNvSpPr/>
          <p:nvPr/>
        </p:nvSpPr>
        <p:spPr>
          <a:xfrm>
            <a:off x="1485900" y="1042597"/>
            <a:ext cx="2576946" cy="408623"/>
          </a:xfrm>
          <a:prstGeom prst="wedgeRoundRectCallout">
            <a:avLst>
              <a:gd name="adj1" fmla="val 17866"/>
              <a:gd name="adj2" fmla="val 30462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dirty="0"/>
              <a:t>成分は合成界面活性剤</a:t>
            </a:r>
          </a:p>
        </p:txBody>
      </p:sp>
      <p:sp>
        <p:nvSpPr>
          <p:cNvPr id="6" name="吹き出し: 角を丸めた四角形 5"/>
          <p:cNvSpPr/>
          <p:nvPr/>
        </p:nvSpPr>
        <p:spPr>
          <a:xfrm>
            <a:off x="4764232" y="1001034"/>
            <a:ext cx="3241963" cy="408623"/>
          </a:xfrm>
          <a:prstGeom prst="wedgeRoundRectCallout">
            <a:avLst>
              <a:gd name="adj1" fmla="val -70364"/>
              <a:gd name="adj2" fmla="val 1600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dirty="0"/>
              <a:t>合成界面活性剤＝台所用洗剤</a:t>
            </a:r>
          </a:p>
        </p:txBody>
      </p:sp>
      <p:sp>
        <p:nvSpPr>
          <p:cNvPr id="7" name="吹き出し: 角を丸めた四角形 6"/>
          <p:cNvSpPr/>
          <p:nvPr/>
        </p:nvSpPr>
        <p:spPr>
          <a:xfrm>
            <a:off x="6304684" y="1723706"/>
            <a:ext cx="2561360" cy="408623"/>
          </a:xfrm>
          <a:prstGeom prst="wedgeRoundRectCallout">
            <a:avLst>
              <a:gd name="adj1" fmla="val -55760"/>
              <a:gd name="adj2" fmla="val -12258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dirty="0"/>
              <a:t>これは高校化学の知識</a:t>
            </a:r>
          </a:p>
        </p:txBody>
      </p:sp>
      <p:sp>
        <p:nvSpPr>
          <p:cNvPr id="8" name="吹き出し: 角を丸めた四角形 7"/>
          <p:cNvSpPr/>
          <p:nvPr/>
        </p:nvSpPr>
        <p:spPr>
          <a:xfrm>
            <a:off x="1402772" y="4689807"/>
            <a:ext cx="3291321" cy="715089"/>
          </a:xfrm>
          <a:prstGeom prst="wedgeRoundRectCallout">
            <a:avLst>
              <a:gd name="adj1" fmla="val 74785"/>
              <a:gd name="adj2" fmla="val -15746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dirty="0"/>
              <a:t>ヒルドイド</a:t>
            </a:r>
            <a:r>
              <a:rPr kumimoji="1" lang="en-US" altLang="ja-JP" baseline="30000" dirty="0"/>
              <a:t>®</a:t>
            </a:r>
            <a:r>
              <a:rPr kumimoji="1" lang="ja-JP" altLang="en-US" dirty="0" err="1"/>
              <a:t>，</a:t>
            </a:r>
            <a:r>
              <a:rPr kumimoji="1" lang="ja-JP" altLang="en-US" dirty="0"/>
              <a:t>ゲーベン</a:t>
            </a:r>
            <a:r>
              <a:rPr lang="en-US" altLang="ja-JP" baseline="30000" dirty="0"/>
              <a:t>®</a:t>
            </a:r>
            <a:r>
              <a:rPr kumimoji="1" lang="ja-JP" altLang="en-US" dirty="0"/>
              <a:t>は</a:t>
            </a:r>
            <a:br>
              <a:rPr kumimoji="1" lang="en-US" altLang="ja-JP" dirty="0"/>
            </a:br>
            <a:r>
              <a:rPr kumimoji="1" lang="ja-JP" altLang="en-US" dirty="0"/>
              <a:t>「</a:t>
            </a:r>
            <a:r>
              <a:rPr lang="ja-JP" altLang="en-US" dirty="0"/>
              <a:t>クズ</a:t>
            </a:r>
            <a:r>
              <a:rPr kumimoji="1" lang="ja-JP" altLang="en-US" dirty="0"/>
              <a:t>医者」判定に有用</a:t>
            </a:r>
          </a:p>
        </p:txBody>
      </p:sp>
      <p:sp>
        <p:nvSpPr>
          <p:cNvPr id="9" name="吹き出し: 角を丸めた四角形 8"/>
          <p:cNvSpPr/>
          <p:nvPr/>
        </p:nvSpPr>
        <p:spPr>
          <a:xfrm>
            <a:off x="5062968" y="5701978"/>
            <a:ext cx="3047135" cy="715089"/>
          </a:xfrm>
          <a:prstGeom prst="wedgeRoundRectCallout">
            <a:avLst>
              <a:gd name="adj1" fmla="val -60407"/>
              <a:gd name="adj2" fmla="val -10006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dirty="0"/>
              <a:t>高校化学の知識を忘却した</a:t>
            </a:r>
            <a:br>
              <a:rPr kumimoji="1" lang="en-US" altLang="ja-JP" dirty="0"/>
            </a:br>
            <a:r>
              <a:rPr kumimoji="1" lang="ja-JP" altLang="en-US" dirty="0"/>
              <a:t>医者が処方する薬だから</a:t>
            </a:r>
          </a:p>
        </p:txBody>
      </p:sp>
      <p:sp>
        <p:nvSpPr>
          <p:cNvPr id="10" name="吹き出し: 角を丸めた四角形 9"/>
          <p:cNvSpPr/>
          <p:nvPr/>
        </p:nvSpPr>
        <p:spPr>
          <a:xfrm>
            <a:off x="5725392" y="4422209"/>
            <a:ext cx="3335480" cy="715089"/>
          </a:xfrm>
          <a:prstGeom prst="wedgeRoundRectCallout">
            <a:avLst>
              <a:gd name="adj1" fmla="val 32635"/>
              <a:gd name="adj2" fmla="val -36380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dirty="0"/>
              <a:t>高校化学の知識がある医者は処方しない</a:t>
            </a:r>
            <a:r>
              <a:rPr kumimoji="1" lang="ja-JP" altLang="en-US" sz="1600" dirty="0"/>
              <a:t>（・・・はず）</a:t>
            </a:r>
          </a:p>
        </p:txBody>
      </p:sp>
    </p:spTree>
    <p:extLst>
      <p:ext uri="{BB962C8B-B14F-4D97-AF65-F5344CB8AC3E}">
        <p14:creationId xmlns:p14="http://schemas.microsoft.com/office/powerpoint/2010/main" val="3478152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nm\Desktop\DCIM\2013-03-01-10h02m5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04604" y="1089781"/>
            <a:ext cx="2247494" cy="443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テキスト ボックス 1"/>
          <p:cNvSpPr txBox="1">
            <a:spLocks noChangeArrowheads="1"/>
          </p:cNvSpPr>
          <p:nvPr/>
        </p:nvSpPr>
        <p:spPr bwMode="auto">
          <a:xfrm>
            <a:off x="1390677" y="5607761"/>
            <a:ext cx="19446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dirty="0">
                <a:latin typeface="Times New Roman" panose="02020603050405020304" pitchFamily="18" charset="0"/>
              </a:rPr>
              <a:t>下腿熱傷</a:t>
            </a:r>
          </a:p>
          <a:p>
            <a:pPr eaLnBrk="1" hangingPunct="1">
              <a:spcBef>
                <a:spcPct val="0"/>
              </a:spcBef>
              <a:buSzTx/>
              <a:buFontTx/>
              <a:buNone/>
            </a:pPr>
            <a:r>
              <a:rPr lang="ja-JP" altLang="en-US" sz="2400" dirty="0">
                <a:latin typeface="Times New Roman" panose="02020603050405020304" pitchFamily="18" charset="0"/>
              </a:rPr>
              <a:t>受傷後</a:t>
            </a:r>
            <a:r>
              <a:rPr lang="en-US" altLang="ja-JP" sz="2400" dirty="0">
                <a:latin typeface="Times New Roman" panose="02020603050405020304" pitchFamily="18" charset="0"/>
              </a:rPr>
              <a:t>3</a:t>
            </a:r>
            <a:r>
              <a:rPr lang="ja-JP" altLang="en-US" sz="2400" dirty="0">
                <a:latin typeface="Times New Roman" panose="02020603050405020304" pitchFamily="18" charset="0"/>
              </a:rPr>
              <a:t>日目</a:t>
            </a:r>
            <a:endParaRPr lang="en-US" altLang="ja-JP" sz="2400" dirty="0">
              <a:latin typeface="Times New Roman" panose="02020603050405020304" pitchFamily="18" charset="0"/>
            </a:endParaRPr>
          </a:p>
        </p:txBody>
      </p:sp>
      <p:grpSp>
        <p:nvGrpSpPr>
          <p:cNvPr id="5" name="グループ化 4"/>
          <p:cNvGrpSpPr>
            <a:grpSpLocks/>
          </p:cNvGrpSpPr>
          <p:nvPr/>
        </p:nvGrpSpPr>
        <p:grpSpPr bwMode="auto">
          <a:xfrm>
            <a:off x="3459079" y="1116387"/>
            <a:ext cx="2624377" cy="4953531"/>
            <a:chOff x="2483768" y="496306"/>
            <a:chExt cx="3065076" cy="5504792"/>
          </a:xfrm>
        </p:grpSpPr>
        <p:pic>
          <p:nvPicPr>
            <p:cNvPr id="25610" name="Picture 3" descr="C:\Users\nm\Desktop\DCIM\2013-03-04-09h22m5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87824" y="496306"/>
              <a:ext cx="2561020" cy="4896543"/>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5611" name="テキスト ボックス 5"/>
            <p:cNvSpPr txBox="1">
              <a:spLocks noChangeArrowheads="1"/>
            </p:cNvSpPr>
            <p:nvPr/>
          </p:nvSpPr>
          <p:spPr bwMode="auto">
            <a:xfrm>
              <a:off x="3175880" y="5488056"/>
              <a:ext cx="2209622" cy="513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dirty="0">
                  <a:latin typeface="Times New Roman" panose="02020603050405020304" pitchFamily="18" charset="0"/>
                </a:rPr>
                <a:t>受傷後</a:t>
              </a:r>
              <a:r>
                <a:rPr lang="en-US" altLang="ja-JP" sz="2400" dirty="0">
                  <a:latin typeface="Times New Roman" panose="02020603050405020304" pitchFamily="18" charset="0"/>
                </a:rPr>
                <a:t>6</a:t>
              </a:r>
              <a:r>
                <a:rPr lang="ja-JP" altLang="en-US" sz="2400" dirty="0">
                  <a:latin typeface="Times New Roman" panose="02020603050405020304" pitchFamily="18" charset="0"/>
                </a:rPr>
                <a:t>日目</a:t>
              </a:r>
              <a:endParaRPr lang="en-US" altLang="ja-JP" sz="2400" dirty="0">
                <a:latin typeface="Times New Roman" panose="02020603050405020304" pitchFamily="18" charset="0"/>
              </a:endParaRPr>
            </a:p>
          </p:txBody>
        </p:sp>
        <p:sp>
          <p:nvSpPr>
            <p:cNvPr id="25612" name="右矢印 2"/>
            <p:cNvSpPr>
              <a:spLocks noChangeArrowheads="1"/>
            </p:cNvSpPr>
            <p:nvPr/>
          </p:nvSpPr>
          <p:spPr bwMode="auto">
            <a:xfrm>
              <a:off x="2483768" y="2564904"/>
              <a:ext cx="812458" cy="504056"/>
            </a:xfrm>
            <a:prstGeom prst="rightArrow">
              <a:avLst>
                <a:gd name="adj1" fmla="val 50000"/>
                <a:gd name="adj2" fmla="val 49997"/>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grpSp>
      <p:sp>
        <p:nvSpPr>
          <p:cNvPr id="4" name="円/楕円 3"/>
          <p:cNvSpPr>
            <a:spLocks noChangeArrowheads="1"/>
          </p:cNvSpPr>
          <p:nvPr/>
        </p:nvSpPr>
        <p:spPr bwMode="auto">
          <a:xfrm>
            <a:off x="4293886" y="3020628"/>
            <a:ext cx="719138" cy="936625"/>
          </a:xfrm>
          <a:prstGeom prst="ellipse">
            <a:avLst/>
          </a:prstGeom>
          <a:noFill/>
          <a:ln w="41275" algn="ctr">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grpSp>
        <p:nvGrpSpPr>
          <p:cNvPr id="8" name="グループ化 7"/>
          <p:cNvGrpSpPr>
            <a:grpSpLocks/>
          </p:cNvGrpSpPr>
          <p:nvPr/>
        </p:nvGrpSpPr>
        <p:grpSpPr bwMode="auto">
          <a:xfrm>
            <a:off x="5079835" y="1103460"/>
            <a:ext cx="3948070" cy="5348586"/>
            <a:chOff x="4586268" y="496306"/>
            <a:chExt cx="4608582" cy="5943198"/>
          </a:xfrm>
        </p:grpSpPr>
        <p:pic>
          <p:nvPicPr>
            <p:cNvPr id="25607" name="Picture 4" descr="C:\Users\nm\Desktop\DCIM\2013-03-04-09h23m1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80160" y="496306"/>
              <a:ext cx="2882227" cy="4919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8" name="右矢印 8"/>
            <p:cNvSpPr>
              <a:spLocks noChangeArrowheads="1"/>
            </p:cNvSpPr>
            <p:nvPr/>
          </p:nvSpPr>
          <p:spPr bwMode="auto">
            <a:xfrm rot="20520678" flipV="1">
              <a:off x="4586268" y="2675323"/>
              <a:ext cx="1999536" cy="288090"/>
            </a:xfrm>
            <a:prstGeom prst="rightArrow">
              <a:avLst>
                <a:gd name="adj1" fmla="val 53099"/>
                <a:gd name="adj2" fmla="val 50005"/>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endParaRPr lang="ja-JP" altLang="en-US" sz="2400">
                <a:latin typeface="Times New Roman" panose="02020603050405020304" pitchFamily="18" charset="0"/>
              </a:endParaRPr>
            </a:p>
          </p:txBody>
        </p:sp>
        <p:sp>
          <p:nvSpPr>
            <p:cNvPr id="25609" name="テキスト ボックス 9"/>
            <p:cNvSpPr txBox="1">
              <a:spLocks noChangeArrowheads="1"/>
            </p:cNvSpPr>
            <p:nvPr/>
          </p:nvSpPr>
          <p:spPr bwMode="auto">
            <a:xfrm>
              <a:off x="5900757" y="5501358"/>
              <a:ext cx="3294093" cy="938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85000"/>
                <a:buBlip>
                  <a:blip r:embed="rId3"/>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SzTx/>
                <a:buFontTx/>
                <a:buNone/>
              </a:pPr>
              <a:r>
                <a:rPr lang="ja-JP" altLang="en-US" sz="2400" dirty="0">
                  <a:latin typeface="Times New Roman" panose="02020603050405020304" pitchFamily="18" charset="0"/>
                </a:rPr>
                <a:t>毛孔からの上皮化</a:t>
              </a:r>
              <a:br>
                <a:rPr lang="en-US" altLang="ja-JP" sz="2400" dirty="0">
                  <a:latin typeface="Times New Roman" panose="02020603050405020304" pitchFamily="18" charset="0"/>
                </a:rPr>
              </a:br>
              <a:r>
                <a:rPr lang="ja-JP" altLang="en-US" sz="2400" dirty="0">
                  <a:latin typeface="Times New Roman" panose="02020603050405020304" pitchFamily="18" charset="0"/>
                </a:rPr>
                <a:t>白いスポットが皮膚</a:t>
              </a:r>
              <a:endParaRPr lang="en-US" altLang="ja-JP" sz="2400" dirty="0">
                <a:latin typeface="Times New Roman" panose="02020603050405020304" pitchFamily="18" charset="0"/>
              </a:endParaRPr>
            </a:p>
          </p:txBody>
        </p:sp>
      </p:grpSp>
      <p:sp>
        <p:nvSpPr>
          <p:cNvPr id="2" name="タイトル 1"/>
          <p:cNvSpPr>
            <a:spLocks noGrp="1"/>
          </p:cNvSpPr>
          <p:nvPr>
            <p:ph type="title"/>
          </p:nvPr>
        </p:nvSpPr>
        <p:spPr>
          <a:xfrm>
            <a:off x="1570446" y="364905"/>
            <a:ext cx="6589200" cy="1280890"/>
          </a:xfrm>
        </p:spPr>
        <p:txBody>
          <a:bodyPr/>
          <a:lstStyle/>
          <a:p>
            <a:r>
              <a:rPr kumimoji="1" lang="ja-JP" altLang="en-US" dirty="0"/>
              <a:t>毛孔から上皮化する証拠画像</a:t>
            </a:r>
          </a:p>
        </p:txBody>
      </p:sp>
    </p:spTree>
    <p:extLst>
      <p:ext uri="{BB962C8B-B14F-4D97-AF65-F5344CB8AC3E}">
        <p14:creationId xmlns:p14="http://schemas.microsoft.com/office/powerpoint/2010/main" val="25105611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8" name="Picture 8" descr="Scan2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476250"/>
            <a:ext cx="3360738" cy="547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3059" name="Text Box 10"/>
          <p:cNvSpPr txBox="1">
            <a:spLocks noChangeArrowheads="1"/>
          </p:cNvSpPr>
          <p:nvPr/>
        </p:nvSpPr>
        <p:spPr bwMode="auto">
          <a:xfrm>
            <a:off x="971550" y="6021388"/>
            <a:ext cx="27368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4"/>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SzTx/>
              <a:buFontTx/>
              <a:buNone/>
            </a:pPr>
            <a:r>
              <a:rPr lang="ja-JP" altLang="en-US" sz="2800">
                <a:latin typeface="Times New Roman" panose="02020603050405020304" pitchFamily="18" charset="0"/>
              </a:rPr>
              <a:t>三輪書店</a:t>
            </a:r>
          </a:p>
        </p:txBody>
      </p:sp>
      <p:sp>
        <p:nvSpPr>
          <p:cNvPr id="173060" name="Text Box 10"/>
          <p:cNvSpPr txBox="1">
            <a:spLocks noChangeArrowheads="1"/>
          </p:cNvSpPr>
          <p:nvPr/>
        </p:nvSpPr>
        <p:spPr bwMode="auto">
          <a:xfrm>
            <a:off x="4716463" y="6092825"/>
            <a:ext cx="27368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4"/>
              </a:buBlip>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tx2"/>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SzTx/>
              <a:buFontTx/>
              <a:buNone/>
            </a:pPr>
            <a:r>
              <a:rPr lang="ja-JP" altLang="en-US" sz="2800">
                <a:latin typeface="Times New Roman" panose="02020603050405020304" pitchFamily="18" charset="0"/>
              </a:rPr>
              <a:t>三輪書店</a:t>
            </a:r>
          </a:p>
        </p:txBody>
      </p:sp>
      <p:pic>
        <p:nvPicPr>
          <p:cNvPr id="173061" name="Picture 6" descr="C:\Users\M\Desktop\File0003_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6825" y="476250"/>
            <a:ext cx="3351213" cy="553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78067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2393" y="370852"/>
            <a:ext cx="2780308" cy="4510150"/>
          </a:xfrm>
          <a:prstGeom prst="rect">
            <a:avLst/>
          </a:prstGeom>
        </p:spPr>
      </p:pic>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97289" y="370852"/>
            <a:ext cx="2779135" cy="4510150"/>
          </a:xfrm>
          <a:prstGeom prst="rect">
            <a:avLst/>
          </a:prstGeom>
        </p:spPr>
      </p:pic>
      <p:sp>
        <p:nvSpPr>
          <p:cNvPr id="6" name="テキスト ボックス 5"/>
          <p:cNvSpPr txBox="1"/>
          <p:nvPr/>
        </p:nvSpPr>
        <p:spPr>
          <a:xfrm>
            <a:off x="4997289" y="5086448"/>
            <a:ext cx="3078342" cy="1200329"/>
          </a:xfrm>
          <a:prstGeom prst="rect">
            <a:avLst/>
          </a:prstGeom>
          <a:noFill/>
        </p:spPr>
        <p:txBody>
          <a:bodyPr wrap="square" rtlCol="0">
            <a:spAutoFit/>
          </a:bodyPr>
          <a:lstStyle/>
          <a:p>
            <a:r>
              <a:rPr lang="en-US" altLang="ja-JP" sz="2400" dirty="0"/>
              <a:t>2009</a:t>
            </a:r>
            <a:r>
              <a:rPr lang="ja-JP" altLang="en-US" sz="2400" dirty="0"/>
              <a:t>年</a:t>
            </a:r>
            <a:r>
              <a:rPr lang="en-US" altLang="ja-JP" sz="2400" dirty="0"/>
              <a:t>6</a:t>
            </a:r>
            <a:r>
              <a:rPr lang="ja-JP" altLang="en-US" sz="2400" dirty="0"/>
              <a:t>月発行</a:t>
            </a:r>
            <a:br>
              <a:rPr lang="en-US" altLang="ja-JP" sz="2400" dirty="0"/>
            </a:br>
            <a:r>
              <a:rPr lang="en-US" altLang="ja-JP" sz="2400" dirty="0"/>
              <a:t>5</a:t>
            </a:r>
            <a:r>
              <a:rPr lang="ja-JP" altLang="en-US" sz="2400" dirty="0"/>
              <a:t>万部突破</a:t>
            </a:r>
            <a:endParaRPr lang="en-US" altLang="ja-JP" sz="2400" dirty="0"/>
          </a:p>
          <a:p>
            <a:r>
              <a:rPr lang="ja-JP" altLang="en-US" sz="2400" dirty="0"/>
              <a:t>五木寛之氏，大絶賛</a:t>
            </a:r>
          </a:p>
        </p:txBody>
      </p:sp>
      <p:sp>
        <p:nvSpPr>
          <p:cNvPr id="7" name="テキスト ボックス 6"/>
          <p:cNvSpPr txBox="1"/>
          <p:nvPr/>
        </p:nvSpPr>
        <p:spPr>
          <a:xfrm>
            <a:off x="1979711" y="5184627"/>
            <a:ext cx="2892092" cy="830997"/>
          </a:xfrm>
          <a:prstGeom prst="rect">
            <a:avLst/>
          </a:prstGeom>
          <a:noFill/>
        </p:spPr>
        <p:txBody>
          <a:bodyPr wrap="square" rtlCol="0">
            <a:spAutoFit/>
          </a:bodyPr>
          <a:lstStyle/>
          <a:p>
            <a:r>
              <a:rPr lang="en-US" altLang="ja-JP" sz="2400" dirty="0"/>
              <a:t>2013</a:t>
            </a:r>
            <a:r>
              <a:rPr lang="ja-JP" altLang="en-US" sz="2400" dirty="0"/>
              <a:t>年</a:t>
            </a:r>
            <a:r>
              <a:rPr lang="en-US" altLang="ja-JP" sz="2400" dirty="0"/>
              <a:t>10</a:t>
            </a:r>
            <a:r>
              <a:rPr lang="ja-JP" altLang="en-US" sz="2400" dirty="0"/>
              <a:t>月発行</a:t>
            </a:r>
            <a:br>
              <a:rPr lang="en-US" altLang="ja-JP" sz="2400" dirty="0"/>
            </a:br>
            <a:r>
              <a:rPr lang="en-US" altLang="ja-JP" sz="2400" dirty="0"/>
              <a:t>20</a:t>
            </a:r>
            <a:r>
              <a:rPr lang="ja-JP" altLang="en-US" sz="2400" dirty="0"/>
              <a:t>万部突破</a:t>
            </a:r>
            <a:endParaRPr lang="en-US" altLang="ja-JP" sz="2400" dirty="0"/>
          </a:p>
        </p:txBody>
      </p:sp>
    </p:spTree>
    <p:extLst>
      <p:ext uri="{BB962C8B-B14F-4D97-AF65-F5344CB8AC3E}">
        <p14:creationId xmlns:p14="http://schemas.microsoft.com/office/powerpoint/2010/main" val="2528479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94825" y="727513"/>
            <a:ext cx="6542270" cy="577081"/>
          </a:xfrm>
        </p:spPr>
        <p:txBody>
          <a:bodyPr>
            <a:normAutofit fontScale="90000"/>
          </a:bodyPr>
          <a:lstStyle/>
          <a:p>
            <a:r>
              <a:rPr kumimoji="1" lang="ja-JP" altLang="en-US" dirty="0"/>
              <a:t>スライドファイルは</a:t>
            </a:r>
            <a:br>
              <a:rPr kumimoji="1" lang="en-US" altLang="ja-JP" dirty="0"/>
            </a:br>
            <a:r>
              <a:rPr kumimoji="1" lang="ja-JP" altLang="en-US" dirty="0"/>
              <a:t>ダウンロードできます</a:t>
            </a:r>
          </a:p>
        </p:txBody>
      </p:sp>
      <p:sp>
        <p:nvSpPr>
          <p:cNvPr id="3" name="テキスト ボックス 2"/>
          <p:cNvSpPr txBox="1"/>
          <p:nvPr/>
        </p:nvSpPr>
        <p:spPr>
          <a:xfrm>
            <a:off x="989352" y="2336969"/>
            <a:ext cx="7405140" cy="1338828"/>
          </a:xfrm>
          <a:prstGeom prst="rect">
            <a:avLst/>
          </a:prstGeom>
          <a:noFill/>
        </p:spPr>
        <p:txBody>
          <a:bodyPr wrap="square" rtlCol="0">
            <a:spAutoFit/>
          </a:bodyPr>
          <a:lstStyle/>
          <a:p>
            <a:pPr algn="ctr"/>
            <a:r>
              <a:rPr lang="ja-JP" altLang="en-US" sz="2700" dirty="0"/>
              <a:t>本講演で使用したスライドファイルは</a:t>
            </a:r>
            <a:br>
              <a:rPr lang="en-US" altLang="ja-JP" sz="2700" dirty="0"/>
            </a:br>
            <a:r>
              <a:rPr lang="en-US" altLang="ja-JP" sz="2700" dirty="0">
                <a:solidFill>
                  <a:srgbClr val="FF0000"/>
                </a:solidFill>
                <a:latin typeface="+mj-ea"/>
                <a:ea typeface="+mj-ea"/>
              </a:rPr>
              <a:t>http</a:t>
            </a:r>
            <a:r>
              <a:rPr lang="en-US" altLang="ja-JP" sz="2700">
                <a:solidFill>
                  <a:srgbClr val="FF0000"/>
                </a:solidFill>
                <a:latin typeface="+mj-ea"/>
                <a:ea typeface="+mj-ea"/>
              </a:rPr>
              <a:t>://www.wound-treatment.jp/slide</a:t>
            </a:r>
            <a:br>
              <a:rPr lang="en-US" altLang="ja-JP" sz="2700" dirty="0">
                <a:latin typeface="+mj-ea"/>
                <a:ea typeface="+mj-ea"/>
              </a:rPr>
            </a:br>
            <a:r>
              <a:rPr lang="ja-JP" altLang="en-US" sz="2700" dirty="0">
                <a:latin typeface="+mj-ea"/>
                <a:ea typeface="+mj-ea"/>
              </a:rPr>
              <a:t>からダウンロードできます</a:t>
            </a:r>
          </a:p>
        </p:txBody>
      </p:sp>
      <p:sp>
        <p:nvSpPr>
          <p:cNvPr id="4" name="テキスト ボックス 3"/>
          <p:cNvSpPr txBox="1"/>
          <p:nvPr/>
        </p:nvSpPr>
        <p:spPr>
          <a:xfrm>
            <a:off x="1266670" y="4138573"/>
            <a:ext cx="7240248" cy="1754326"/>
          </a:xfrm>
          <a:prstGeom prst="rect">
            <a:avLst/>
          </a:prstGeom>
          <a:noFill/>
        </p:spPr>
        <p:txBody>
          <a:bodyPr wrap="square" rtlCol="0">
            <a:spAutoFit/>
          </a:bodyPr>
          <a:lstStyle/>
          <a:p>
            <a:pPr algn="ctr"/>
            <a:r>
              <a:rPr lang="ja-JP" altLang="en-US" sz="2700" dirty="0"/>
              <a:t>無断改変・無断コピー・無断配布</a:t>
            </a:r>
            <a:br>
              <a:rPr lang="en-US" altLang="ja-JP" sz="2700" dirty="0"/>
            </a:br>
            <a:r>
              <a:rPr lang="ja-JP" altLang="en-US" sz="2700" dirty="0"/>
              <a:t>どうぞ，ご自由に！</a:t>
            </a:r>
            <a:br>
              <a:rPr lang="en-US" altLang="ja-JP" sz="2700" dirty="0"/>
            </a:br>
            <a:br>
              <a:rPr lang="en-US" altLang="ja-JP" sz="2700" dirty="0"/>
            </a:br>
            <a:r>
              <a:rPr lang="ja-JP" altLang="en-US" sz="2700" b="1" dirty="0">
                <a:solidFill>
                  <a:srgbClr val="FF0000"/>
                </a:solidFill>
              </a:rPr>
              <a:t>科学／医学の情報に著作権は存在しない！</a:t>
            </a:r>
          </a:p>
        </p:txBody>
      </p:sp>
    </p:spTree>
    <p:extLst>
      <p:ext uri="{BB962C8B-B14F-4D97-AF65-F5344CB8AC3E}">
        <p14:creationId xmlns:p14="http://schemas.microsoft.com/office/powerpoint/2010/main" val="3873193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0841" y="624110"/>
            <a:ext cx="7013559" cy="693005"/>
          </a:xfrm>
        </p:spPr>
        <p:txBody>
          <a:bodyPr>
            <a:normAutofit fontScale="90000"/>
          </a:bodyPr>
          <a:lstStyle/>
          <a:p>
            <a:r>
              <a:rPr kumimoji="1" lang="ja-JP" altLang="en-US" dirty="0"/>
              <a:t>ヤケドもすぐに治り，痛くない！</a:t>
            </a:r>
          </a:p>
        </p:txBody>
      </p: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7800" y="1537383"/>
            <a:ext cx="1959109" cy="4340903"/>
          </a:xfrm>
          <a:prstGeom prst="rect">
            <a:avLst/>
          </a:prstGeom>
        </p:spPr>
      </p:pic>
      <p:sp>
        <p:nvSpPr>
          <p:cNvPr id="6" name="テキスト ボックス 5"/>
          <p:cNvSpPr txBox="1"/>
          <p:nvPr/>
        </p:nvSpPr>
        <p:spPr>
          <a:xfrm>
            <a:off x="1736333" y="5948737"/>
            <a:ext cx="1361325" cy="646331"/>
          </a:xfrm>
          <a:prstGeom prst="rect">
            <a:avLst/>
          </a:prstGeom>
          <a:noFill/>
        </p:spPr>
        <p:txBody>
          <a:bodyPr wrap="square" rtlCol="0">
            <a:spAutoFit/>
          </a:bodyPr>
          <a:lstStyle/>
          <a:p>
            <a:pPr algn="ctr"/>
            <a:r>
              <a:rPr kumimoji="1" lang="en-US" altLang="ja-JP" dirty="0"/>
              <a:t>1</a:t>
            </a:r>
            <a:r>
              <a:rPr kumimoji="1" lang="ja-JP" altLang="en-US" dirty="0"/>
              <a:t>歳</a:t>
            </a:r>
            <a:r>
              <a:rPr kumimoji="1" lang="en-US" altLang="ja-JP" dirty="0"/>
              <a:t>6</a:t>
            </a:r>
            <a:r>
              <a:rPr kumimoji="1" lang="ja-JP" altLang="en-US" dirty="0"/>
              <a:t>ヶ月女</a:t>
            </a:r>
            <a:endParaRPr kumimoji="1" lang="en-US" altLang="ja-JP" dirty="0"/>
          </a:p>
          <a:p>
            <a:r>
              <a:rPr kumimoji="1" lang="ja-JP" altLang="en-US" dirty="0"/>
              <a:t>受傷翌日</a:t>
            </a:r>
          </a:p>
        </p:txBody>
      </p:sp>
      <p:grpSp>
        <p:nvGrpSpPr>
          <p:cNvPr id="9" name="グループ化 8"/>
          <p:cNvGrpSpPr/>
          <p:nvPr/>
        </p:nvGrpSpPr>
        <p:grpSpPr>
          <a:xfrm>
            <a:off x="4113214" y="1532039"/>
            <a:ext cx="2004558" cy="4878498"/>
            <a:chOff x="4113214" y="1532039"/>
            <a:chExt cx="2004558" cy="4878498"/>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3214" y="1532039"/>
              <a:ext cx="2004558" cy="4346247"/>
            </a:xfrm>
            <a:prstGeom prst="rect">
              <a:avLst/>
            </a:prstGeom>
          </p:spPr>
        </p:pic>
        <p:sp>
          <p:nvSpPr>
            <p:cNvPr id="7" name="テキスト ボックス 6"/>
            <p:cNvSpPr txBox="1"/>
            <p:nvPr/>
          </p:nvSpPr>
          <p:spPr>
            <a:xfrm>
              <a:off x="4664468" y="6041205"/>
              <a:ext cx="1361325" cy="369332"/>
            </a:xfrm>
            <a:prstGeom prst="rect">
              <a:avLst/>
            </a:prstGeom>
            <a:noFill/>
          </p:spPr>
          <p:txBody>
            <a:bodyPr wrap="square" rtlCol="0">
              <a:spAutoFit/>
            </a:bodyPr>
            <a:lstStyle/>
            <a:p>
              <a:r>
                <a:rPr kumimoji="1" lang="en-US" altLang="ja-JP" dirty="0"/>
                <a:t>3</a:t>
              </a:r>
              <a:r>
                <a:rPr kumimoji="1" lang="ja-JP" altLang="en-US" dirty="0"/>
                <a:t>日後</a:t>
              </a:r>
            </a:p>
          </p:txBody>
        </p:sp>
      </p:grpSp>
      <p:grpSp>
        <p:nvGrpSpPr>
          <p:cNvPr id="10" name="グループ化 9"/>
          <p:cNvGrpSpPr/>
          <p:nvPr/>
        </p:nvGrpSpPr>
        <p:grpSpPr>
          <a:xfrm>
            <a:off x="6617183" y="1537382"/>
            <a:ext cx="1841734" cy="4873155"/>
            <a:chOff x="6617183" y="1537382"/>
            <a:chExt cx="1841734" cy="4873155"/>
          </a:xfrm>
        </p:grpSpPr>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17183" y="1537382"/>
              <a:ext cx="1841734" cy="4340904"/>
            </a:xfrm>
            <a:prstGeom prst="rect">
              <a:avLst/>
            </a:prstGeom>
          </p:spPr>
        </p:pic>
        <p:sp>
          <p:nvSpPr>
            <p:cNvPr id="8" name="テキスト ボックス 7"/>
            <p:cNvSpPr txBox="1"/>
            <p:nvPr/>
          </p:nvSpPr>
          <p:spPr>
            <a:xfrm>
              <a:off x="7097592" y="6041205"/>
              <a:ext cx="1361325" cy="369332"/>
            </a:xfrm>
            <a:prstGeom prst="rect">
              <a:avLst/>
            </a:prstGeom>
            <a:noFill/>
          </p:spPr>
          <p:txBody>
            <a:bodyPr wrap="square" rtlCol="0">
              <a:spAutoFit/>
            </a:bodyPr>
            <a:lstStyle/>
            <a:p>
              <a:r>
                <a:rPr kumimoji="1" lang="en-US" altLang="ja-JP" dirty="0"/>
                <a:t>16</a:t>
              </a:r>
              <a:r>
                <a:rPr kumimoji="1" lang="ja-JP" altLang="en-US" dirty="0"/>
                <a:t>日後</a:t>
              </a:r>
            </a:p>
          </p:txBody>
        </p:sp>
      </p:grpSp>
    </p:spTree>
    <p:extLst>
      <p:ext uri="{BB962C8B-B14F-4D97-AF65-F5344CB8AC3E}">
        <p14:creationId xmlns:p14="http://schemas.microsoft.com/office/powerpoint/2010/main" val="3440690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38253" y="704653"/>
            <a:ext cx="6589200" cy="1053080"/>
          </a:xfrm>
        </p:spPr>
        <p:txBody>
          <a:bodyPr>
            <a:normAutofit fontScale="90000"/>
          </a:bodyPr>
          <a:lstStyle/>
          <a:p>
            <a:pPr algn="ctr"/>
            <a:r>
              <a:rPr kumimoji="1" lang="ja-JP" altLang="en-US" sz="3200" dirty="0"/>
              <a:t>［ヤケドの痛み</a:t>
            </a:r>
            <a:r>
              <a:rPr lang="ja-JP" altLang="en-US" sz="3200" dirty="0"/>
              <a:t>］ </a:t>
            </a:r>
            <a:r>
              <a:rPr kumimoji="1" lang="ja-JP" altLang="en-US" sz="3200" dirty="0"/>
              <a:t>＝［創面の乾燥</a:t>
            </a:r>
            <a:r>
              <a:rPr lang="ja-JP" altLang="en-US" sz="3200" dirty="0"/>
              <a:t>］</a:t>
            </a:r>
            <a:br>
              <a:rPr kumimoji="1" lang="en-US" altLang="ja-JP" sz="3200" dirty="0"/>
            </a:br>
            <a:r>
              <a:rPr lang="ja-JP" altLang="en-US" sz="3200" dirty="0"/>
              <a:t>空気に晒すと傷は痛い</a:t>
            </a:r>
            <a:endParaRPr kumimoji="1" lang="ja-JP" altLang="en-US" sz="3200" dirty="0"/>
          </a:p>
        </p:txBody>
      </p:sp>
      <p:grpSp>
        <p:nvGrpSpPr>
          <p:cNvPr id="8" name="グループ化 7"/>
          <p:cNvGrpSpPr/>
          <p:nvPr/>
        </p:nvGrpSpPr>
        <p:grpSpPr>
          <a:xfrm>
            <a:off x="1327990" y="1757733"/>
            <a:ext cx="3378069" cy="4093395"/>
            <a:chOff x="1327990" y="1757733"/>
            <a:chExt cx="3378069" cy="4093395"/>
          </a:xfrm>
        </p:grpSpPr>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20195" y="1757733"/>
              <a:ext cx="1496182" cy="3315171"/>
            </a:xfrm>
            <a:prstGeom prst="rect">
              <a:avLst/>
            </a:prstGeom>
          </p:spPr>
        </p:pic>
        <p:sp>
          <p:nvSpPr>
            <p:cNvPr id="5" name="テキスト ボックス 4"/>
            <p:cNvSpPr txBox="1"/>
            <p:nvPr/>
          </p:nvSpPr>
          <p:spPr>
            <a:xfrm>
              <a:off x="1327990" y="5204797"/>
              <a:ext cx="3378069" cy="646331"/>
            </a:xfrm>
            <a:prstGeom prst="rect">
              <a:avLst/>
            </a:prstGeom>
            <a:noFill/>
            <a:ln>
              <a:solidFill>
                <a:schemeClr val="accent1"/>
              </a:solidFill>
            </a:ln>
          </p:spPr>
          <p:txBody>
            <a:bodyPr wrap="square" rtlCol="0">
              <a:spAutoFit/>
            </a:bodyPr>
            <a:lstStyle/>
            <a:p>
              <a:pPr marL="285750" indent="-285750">
                <a:buFont typeface="Wingdings" panose="05000000000000000000" pitchFamily="2" charset="2"/>
                <a:buChar char="l"/>
              </a:pPr>
              <a:r>
                <a:rPr kumimoji="1" lang="ja-JP" altLang="en-US" dirty="0"/>
                <a:t>空気に触れているから痛い</a:t>
              </a:r>
              <a:endParaRPr kumimoji="1" lang="en-US" altLang="ja-JP" dirty="0"/>
            </a:p>
            <a:p>
              <a:pPr marL="285750" indent="-285750">
                <a:buFont typeface="Wingdings" panose="05000000000000000000" pitchFamily="2" charset="2"/>
                <a:buChar char="l"/>
              </a:pPr>
              <a:r>
                <a:rPr lang="ja-JP" altLang="en-US" dirty="0"/>
                <a:t>空気を遮断すると痛くない</a:t>
              </a:r>
              <a:endParaRPr kumimoji="1" lang="ja-JP" altLang="en-US" dirty="0"/>
            </a:p>
          </p:txBody>
        </p:sp>
      </p:grpSp>
      <p:grpSp>
        <p:nvGrpSpPr>
          <p:cNvPr id="9" name="グループ化 8"/>
          <p:cNvGrpSpPr/>
          <p:nvPr/>
        </p:nvGrpSpPr>
        <p:grpSpPr>
          <a:xfrm>
            <a:off x="5095724" y="1682856"/>
            <a:ext cx="3846453" cy="4983682"/>
            <a:chOff x="5095724" y="1682856"/>
            <a:chExt cx="3846453" cy="4983682"/>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2409" y="1682856"/>
              <a:ext cx="1243483" cy="3390047"/>
            </a:xfrm>
            <a:prstGeom prst="rect">
              <a:avLst/>
            </a:prstGeom>
          </p:spPr>
        </p:pic>
        <p:sp>
          <p:nvSpPr>
            <p:cNvPr id="6" name="吹き出し: 四角形 5"/>
            <p:cNvSpPr/>
            <p:nvPr/>
          </p:nvSpPr>
          <p:spPr>
            <a:xfrm>
              <a:off x="6624205" y="1682857"/>
              <a:ext cx="2317972" cy="461665"/>
            </a:xfrm>
            <a:prstGeom prst="wedgeRectCallout">
              <a:avLst>
                <a:gd name="adj1" fmla="val -59264"/>
                <a:gd name="adj2" fmla="val 136861"/>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kumimoji="1" lang="ja-JP" altLang="en-US" sz="2400" dirty="0"/>
                <a:t>ラップで覆う</a:t>
              </a:r>
            </a:p>
          </p:txBody>
        </p:sp>
        <p:sp>
          <p:nvSpPr>
            <p:cNvPr id="7" name="テキスト ボックス 6"/>
            <p:cNvSpPr txBox="1"/>
            <p:nvPr/>
          </p:nvSpPr>
          <p:spPr>
            <a:xfrm>
              <a:off x="5095724" y="5189210"/>
              <a:ext cx="3378069" cy="1477328"/>
            </a:xfrm>
            <a:prstGeom prst="rect">
              <a:avLst/>
            </a:prstGeom>
            <a:noFill/>
            <a:ln>
              <a:solidFill>
                <a:schemeClr val="accent1"/>
              </a:solidFill>
            </a:ln>
          </p:spPr>
          <p:txBody>
            <a:bodyPr wrap="square" rtlCol="0">
              <a:spAutoFit/>
            </a:bodyPr>
            <a:lstStyle/>
            <a:p>
              <a:pPr marL="285750" indent="-285750">
                <a:buFont typeface="Wingdings" panose="05000000000000000000" pitchFamily="2" charset="2"/>
                <a:buChar char="l"/>
              </a:pPr>
              <a:r>
                <a:rPr kumimoji="1" lang="ja-JP" altLang="en-US" dirty="0"/>
                <a:t>ラップは通気性なし</a:t>
              </a:r>
              <a:endParaRPr kumimoji="1" lang="en-US" altLang="ja-JP" dirty="0"/>
            </a:p>
            <a:p>
              <a:pPr marL="285750" indent="-285750">
                <a:buFont typeface="Wingdings" panose="05000000000000000000" pitchFamily="2" charset="2"/>
                <a:buChar char="l"/>
              </a:pPr>
              <a:r>
                <a:rPr lang="ja-JP" altLang="en-US" dirty="0"/>
                <a:t>［ラップで覆う］⇒［空気を遮断］⇒［痛み消失］</a:t>
              </a:r>
              <a:endParaRPr lang="en-US" altLang="ja-JP" dirty="0"/>
            </a:p>
            <a:p>
              <a:pPr marL="285750" indent="-285750">
                <a:buFont typeface="Wingdings" panose="05000000000000000000" pitchFamily="2" charset="2"/>
                <a:buChar char="l"/>
              </a:pPr>
              <a:r>
                <a:rPr kumimoji="1" lang="ja-JP" altLang="en-US" dirty="0"/>
                <a:t>通気性がなければゴミ袋でも痛みがなくなる。</a:t>
              </a:r>
            </a:p>
          </p:txBody>
        </p:sp>
      </p:grpSp>
    </p:spTree>
    <p:extLst>
      <p:ext uri="{BB962C8B-B14F-4D97-AF65-F5344CB8AC3E}">
        <p14:creationId xmlns:p14="http://schemas.microsoft.com/office/powerpoint/2010/main" val="328673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この傷をガーゼで覆うと・・・</a:t>
            </a:r>
          </a:p>
        </p:txBody>
      </p:sp>
      <p:sp>
        <p:nvSpPr>
          <p:cNvPr id="3" name="コンテンツ プレースホルダー 2"/>
          <p:cNvSpPr>
            <a:spLocks noGrp="1"/>
          </p:cNvSpPr>
          <p:nvPr>
            <p:ph idx="1"/>
          </p:nvPr>
        </p:nvSpPr>
        <p:spPr>
          <a:xfrm>
            <a:off x="3729824" y="1566824"/>
            <a:ext cx="4731929" cy="3199428"/>
          </a:xfrm>
        </p:spPr>
        <p:txBody>
          <a:bodyPr>
            <a:normAutofit/>
          </a:bodyPr>
          <a:lstStyle/>
          <a:p>
            <a:r>
              <a:rPr kumimoji="1" lang="ja-JP" altLang="en-US" sz="2000" dirty="0"/>
              <a:t>ガーゼは空気を通す。</a:t>
            </a:r>
            <a:endParaRPr kumimoji="1" lang="en-US" altLang="ja-JP" sz="2000" dirty="0"/>
          </a:p>
          <a:p>
            <a:r>
              <a:rPr lang="ja-JP" altLang="en-US" sz="2000" dirty="0"/>
              <a:t>創面が乾燥する。</a:t>
            </a:r>
            <a:endParaRPr lang="en-US" altLang="ja-JP" sz="2000" dirty="0"/>
          </a:p>
          <a:p>
            <a:r>
              <a:rPr kumimoji="1" lang="ja-JP" altLang="en-US" sz="2000" dirty="0"/>
              <a:t>だから痛い！</a:t>
            </a:r>
            <a:endParaRPr kumimoji="1" lang="en-US" altLang="ja-JP" sz="2000" dirty="0"/>
          </a:p>
          <a:p>
            <a:r>
              <a:rPr lang="ja-JP" altLang="en-US" sz="2000" dirty="0"/>
              <a:t>乾いたガーゼは創面に固着。</a:t>
            </a:r>
            <a:endParaRPr lang="en-US" altLang="ja-JP" sz="2000" dirty="0"/>
          </a:p>
          <a:p>
            <a:r>
              <a:rPr kumimoji="1" lang="ja-JP" altLang="en-US" sz="2000" dirty="0"/>
              <a:t>固着したガーゼを剥がすと拷問級に痛い！</a:t>
            </a:r>
            <a:endParaRPr kumimoji="1" lang="en-US" altLang="ja-JP" sz="2000" dirty="0"/>
          </a:p>
          <a:p>
            <a:r>
              <a:rPr kumimoji="1" lang="ja-JP" altLang="en-US" sz="2000" dirty="0"/>
              <a:t>固着したガーゼを剥がすと出血し，キズは深くなる。</a:t>
            </a:r>
            <a:endParaRPr kumimoji="1" lang="en-US" altLang="ja-JP" sz="2000" dirty="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7800" y="1537383"/>
            <a:ext cx="1959109" cy="4340903"/>
          </a:xfrm>
          <a:prstGeom prst="rect">
            <a:avLst/>
          </a:prstGeom>
        </p:spPr>
      </p:pic>
      <p:sp>
        <p:nvSpPr>
          <p:cNvPr id="5" name="テキスト ボックス 4"/>
          <p:cNvSpPr txBox="1"/>
          <p:nvPr/>
        </p:nvSpPr>
        <p:spPr>
          <a:xfrm>
            <a:off x="3553691" y="5113242"/>
            <a:ext cx="5164282" cy="1077218"/>
          </a:xfrm>
          <a:prstGeom prst="rect">
            <a:avLst/>
          </a:prstGeom>
          <a:noFill/>
          <a:ln w="38100">
            <a:solidFill>
              <a:srgbClr val="FF0000"/>
            </a:solidFill>
          </a:ln>
        </p:spPr>
        <p:txBody>
          <a:bodyPr wrap="square" rtlCol="0">
            <a:spAutoFit/>
          </a:bodyPr>
          <a:lstStyle/>
          <a:p>
            <a:pPr algn="ctr"/>
            <a:r>
              <a:rPr lang="ja-JP" altLang="en-US" sz="3200" dirty="0">
                <a:solidFill>
                  <a:srgbClr val="FF0000"/>
                </a:solidFill>
              </a:rPr>
              <a:t>傷にガーゼを当てる医者は</a:t>
            </a:r>
            <a:br>
              <a:rPr lang="en-US" altLang="ja-JP" sz="3200" dirty="0">
                <a:solidFill>
                  <a:srgbClr val="FF0000"/>
                </a:solidFill>
              </a:rPr>
            </a:br>
            <a:r>
              <a:rPr lang="en-US" altLang="ja-JP" sz="3200" dirty="0">
                <a:solidFill>
                  <a:srgbClr val="FF0000"/>
                </a:solidFill>
              </a:rPr>
              <a:t>19</a:t>
            </a:r>
            <a:r>
              <a:rPr lang="ja-JP" altLang="en-US" sz="3200" dirty="0">
                <a:solidFill>
                  <a:srgbClr val="FF0000"/>
                </a:solidFill>
              </a:rPr>
              <a:t>世紀生まれの医者か？</a:t>
            </a:r>
          </a:p>
        </p:txBody>
      </p:sp>
    </p:spTree>
    <p:extLst>
      <p:ext uri="{BB962C8B-B14F-4D97-AF65-F5344CB8AC3E}">
        <p14:creationId xmlns:p14="http://schemas.microsoft.com/office/powerpoint/2010/main" val="253850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arn(inVertical)">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theme/theme1.xml><?xml version="1.0" encoding="utf-8"?>
<a:theme xmlns:a="http://schemas.openxmlformats.org/drawingml/2006/main" name="ウィスプ">
  <a:themeElements>
    <a:clrScheme name="ウィスプ">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ウィスプ">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ィスプ">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spDef>
      <a:spPr/>
      <a:bodyPr rtlCol="0" anchor="ctr">
        <a:normAutofit/>
      </a:bodyPr>
      <a:lstStyle>
        <a:defPPr algn="ctr">
          <a:defRPr kumimoji="1"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5937</TotalTime>
  <Words>2344</Words>
  <Application>Microsoft Office PowerPoint</Application>
  <PresentationFormat>画面に合わせる (4:3)</PresentationFormat>
  <Paragraphs>361</Paragraphs>
  <Slides>62</Slides>
  <Notes>6</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62</vt:i4>
      </vt:variant>
    </vt:vector>
  </HeadingPairs>
  <TitlesOfParts>
    <vt:vector size="71" baseType="lpstr">
      <vt:lpstr>ＭＳ Ｐゴシック</vt:lpstr>
      <vt:lpstr>メイリオ</vt:lpstr>
      <vt:lpstr>Arial</vt:lpstr>
      <vt:lpstr>Calibri</vt:lpstr>
      <vt:lpstr>Century Gothic</vt:lpstr>
      <vt:lpstr>Times New Roman</vt:lpstr>
      <vt:lpstr>Wingdings</vt:lpstr>
      <vt:lpstr>Wingdings 3</vt:lpstr>
      <vt:lpstr>ウィスプ</vt:lpstr>
      <vt:lpstr>外傷・熱傷の 湿潤治療</vt:lpstr>
      <vt:lpstr>PowerPoint プレゼンテーション</vt:lpstr>
      <vt:lpstr>なぜ，こんなに速く治るのか？</vt:lpstr>
      <vt:lpstr>皮膚の構造</vt:lpstr>
      <vt:lpstr>皮膚の傷の治り方</vt:lpstr>
      <vt:lpstr>毛孔から上皮化する証拠画像</vt:lpstr>
      <vt:lpstr>ヤケドもすぐに治り，痛くない！</vt:lpstr>
      <vt:lpstr>［ヤケドの痛み］ ＝［創面の乾燥］ 空気に晒すと傷は痛い</vt:lpstr>
      <vt:lpstr>この傷をガーゼで覆うと・・・</vt:lpstr>
      <vt:lpstr>この傷を消毒すると・・・</vt:lpstr>
      <vt:lpstr>この傷を石鹸で洗うと・・・</vt:lpstr>
      <vt:lpstr>湿潤（しつじゅん）治療とは</vt:lpstr>
      <vt:lpstr>治療材料（創傷被覆材）</vt:lpstr>
      <vt:lpstr>ハイドロコロイド被覆材</vt:lpstr>
      <vt:lpstr>アルギン酸塩被覆材</vt:lpstr>
      <vt:lpstr>プラスモイスト®</vt:lpstr>
      <vt:lpstr>褥瘡パッド（穴あきポリ袋＋紙オムツ）</vt:lpstr>
      <vt:lpstr>治療材料の選択</vt:lpstr>
      <vt:lpstr>治療の実際，治療例</vt:lpstr>
      <vt:lpstr>2歳0ヶ月男：公園で転倒</vt:lpstr>
      <vt:lpstr>4歳1ヶ月男：凍結した道路で転倒 </vt:lpstr>
      <vt:lpstr>10歳男：自転車転倒</vt:lpstr>
      <vt:lpstr>85歳男性：高齢者でも治る</vt:lpstr>
      <vt:lpstr>深い皮膚欠損（皮膚軟部組織欠損）</vt:lpstr>
      <vt:lpstr>1歳7ヶ月男：前額部創離開</vt:lpstr>
      <vt:lpstr>PowerPoint プレゼンテーション</vt:lpstr>
      <vt:lpstr>PowerPoint プレゼンテーション</vt:lpstr>
      <vt:lpstr>指外傷・指尖部損傷の治療</vt:lpstr>
      <vt:lpstr>56歳男：小指裂傷だが注射が苦手</vt:lpstr>
      <vt:lpstr>25歳男：バイク整備中に母指損傷</vt:lpstr>
      <vt:lpstr>PowerPoint プレゼンテーション</vt:lpstr>
      <vt:lpstr>顔面裂傷：小児はテーピングで</vt:lpstr>
      <vt:lpstr>PowerPoint プレゼンテーション</vt:lpstr>
      <vt:lpstr>3歳11ヶ月女：幼稚園で転倒</vt:lpstr>
      <vt:lpstr>熱傷治療の流れ</vt:lpstr>
      <vt:lpstr>1歳女：カップ麺で顔面・胸部熱傷 △△大学病院形成外科受診し，軟膏ガーゼ治療。痕が残ると説明され，治療に不信感をいだき，ネットで検索。</vt:lpstr>
      <vt:lpstr>36歳女：揚げ物油による上肢熱傷 180℃の油の入った業務用フライヤーに左腕が入った。直ちに当院ER受診。2日後に当科受診。</vt:lpstr>
      <vt:lpstr>アトピー性皮膚炎 主婦手湿疹 乳児湿疹</vt:lpstr>
      <vt:lpstr>乾燥肌(？）の治療</vt:lpstr>
      <vt:lpstr>PowerPoint プレゼンテーション</vt:lpstr>
      <vt:lpstr>主婦手湿疹</vt:lpstr>
      <vt:lpstr>PowerPoint プレゼンテーション</vt:lpstr>
      <vt:lpstr>乳児湿疹</vt:lpstr>
      <vt:lpstr>PowerPoint プレゼンテーション</vt:lpstr>
      <vt:lpstr>インチキ薬の華麗なる世界</vt:lpstr>
      <vt:lpstr>外傷治療薬，熱傷治療薬への疑惑</vt:lpstr>
      <vt:lpstr>痛い薬の痛さを知るには？</vt:lpstr>
      <vt:lpstr>意図的自傷行為と実験風景</vt:lpstr>
      <vt:lpstr>痛い薬剤・痛い軟膏</vt:lpstr>
      <vt:lpstr>合成界面活性剤の怖さ</vt:lpstr>
      <vt:lpstr>PowerPoint プレゼンテーション</vt:lpstr>
      <vt:lpstr>界面活性剤とは何か？</vt:lpstr>
      <vt:lpstr>どういう実験をしたらいいのか</vt:lpstr>
      <vt:lpstr>実験方法</vt:lpstr>
      <vt:lpstr>洗剤の洗浄力</vt:lpstr>
      <vt:lpstr>化粧品の洗浄力</vt:lpstr>
      <vt:lpstr>「油性マジック実験」の結果</vt:lpstr>
      <vt:lpstr>換気扇油汚れが落とせる医薬品</vt:lpstr>
      <vt:lpstr>PowerPoint プレゼンテーション</vt:lpstr>
      <vt:lpstr>PowerPoint プレゼンテーション</vt:lpstr>
      <vt:lpstr>PowerPoint プレゼンテーション</vt:lpstr>
      <vt:lpstr>スライドファイルは ダウンロードできます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外傷・熱傷の湿潤治療</dc:title>
  <dc:creator>makoto natsui</dc:creator>
  <cp:lastModifiedBy>makoto natsui</cp:lastModifiedBy>
  <cp:revision>715</cp:revision>
  <dcterms:created xsi:type="dcterms:W3CDTF">2014-04-25T12:21:10Z</dcterms:created>
  <dcterms:modified xsi:type="dcterms:W3CDTF">2018-03-05T00:54:00Z</dcterms:modified>
</cp:coreProperties>
</file>