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63"/>
  </p:notesMasterIdLst>
  <p:sldIdLst>
    <p:sldId id="293" r:id="rId2"/>
    <p:sldId id="550" r:id="rId3"/>
    <p:sldId id="551" r:id="rId4"/>
    <p:sldId id="400" r:id="rId5"/>
    <p:sldId id="401" r:id="rId6"/>
    <p:sldId id="303" r:id="rId7"/>
    <p:sldId id="304" r:id="rId8"/>
    <p:sldId id="305" r:id="rId9"/>
    <p:sldId id="509" r:id="rId10"/>
    <p:sldId id="307" r:id="rId11"/>
    <p:sldId id="308" r:id="rId12"/>
    <p:sldId id="309" r:id="rId13"/>
    <p:sldId id="502" r:id="rId14"/>
    <p:sldId id="488" r:id="rId15"/>
    <p:sldId id="489" r:id="rId16"/>
    <p:sldId id="490" r:id="rId17"/>
    <p:sldId id="491" r:id="rId18"/>
    <p:sldId id="512" r:id="rId19"/>
    <p:sldId id="513" r:id="rId20"/>
    <p:sldId id="514" r:id="rId21"/>
    <p:sldId id="515" r:id="rId22"/>
    <p:sldId id="516" r:id="rId23"/>
    <p:sldId id="517" r:id="rId24"/>
    <p:sldId id="518" r:id="rId25"/>
    <p:sldId id="520" r:id="rId26"/>
    <p:sldId id="420" r:id="rId27"/>
    <p:sldId id="524" r:id="rId28"/>
    <p:sldId id="525" r:id="rId29"/>
    <p:sldId id="526" r:id="rId30"/>
    <p:sldId id="527" r:id="rId31"/>
    <p:sldId id="528" r:id="rId32"/>
    <p:sldId id="529" r:id="rId33"/>
    <p:sldId id="532" r:id="rId34"/>
    <p:sldId id="533" r:id="rId35"/>
    <p:sldId id="534" r:id="rId36"/>
    <p:sldId id="535" r:id="rId37"/>
    <p:sldId id="370" r:id="rId38"/>
    <p:sldId id="371" r:id="rId39"/>
    <p:sldId id="530" r:id="rId40"/>
    <p:sldId id="452" r:id="rId41"/>
    <p:sldId id="453" r:id="rId42"/>
    <p:sldId id="454" r:id="rId43"/>
    <p:sldId id="455" r:id="rId44"/>
    <p:sldId id="456" r:id="rId45"/>
    <p:sldId id="531" r:id="rId46"/>
    <p:sldId id="499" r:id="rId47"/>
    <p:sldId id="504" r:id="rId48"/>
    <p:sldId id="505" r:id="rId49"/>
    <p:sldId id="506" r:id="rId50"/>
    <p:sldId id="507" r:id="rId51"/>
    <p:sldId id="536" r:id="rId52"/>
    <p:sldId id="537" r:id="rId53"/>
    <p:sldId id="539" r:id="rId54"/>
    <p:sldId id="540" r:id="rId55"/>
    <p:sldId id="541" r:id="rId56"/>
    <p:sldId id="542" r:id="rId57"/>
    <p:sldId id="543" r:id="rId58"/>
    <p:sldId id="544" r:id="rId59"/>
    <p:sldId id="546" r:id="rId60"/>
    <p:sldId id="545" r:id="rId61"/>
    <p:sldId id="549" r:id="rId6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D43"/>
    <a:srgbClr val="EAEA36"/>
    <a:srgbClr val="E1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09"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4FB6D-6453-464C-A0B7-80B6740761CB}" type="datetimeFigureOut">
              <a:rPr kumimoji="1" lang="ja-JP" altLang="en-US" smtClean="0"/>
              <a:t>2018/3/5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28184-2078-4DB2-A0A4-73F76938BEA8}" type="slidenum">
              <a:rPr kumimoji="1" lang="ja-JP" altLang="en-US" smtClean="0"/>
              <a:t>‹#›</a:t>
            </a:fld>
            <a:endParaRPr kumimoji="1" lang="ja-JP" altLang="en-US"/>
          </a:p>
        </p:txBody>
      </p:sp>
    </p:spTree>
    <p:extLst>
      <p:ext uri="{BB962C8B-B14F-4D97-AF65-F5344CB8AC3E}">
        <p14:creationId xmlns:p14="http://schemas.microsoft.com/office/powerpoint/2010/main" val="39576727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15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225BB2C-D036-4B10-9925-6E5506D58C2D}"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25365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Tree>
    <p:extLst>
      <p:ext uri="{BB962C8B-B14F-4D97-AF65-F5344CB8AC3E}">
        <p14:creationId xmlns:p14="http://schemas.microsoft.com/office/powerpoint/2010/main" val="314787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35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7E617399-DD16-463F-B9AF-E2D223340AF3}"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06018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76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3117EFE0-E0EA-4CF7-9F5A-198E3E75ABEA}" type="slidenum">
              <a:rPr lang="en-US" altLang="ja-JP" smtClean="0">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62533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New Roman" panose="02020603050405020304" pitchFamily="18" charset="0"/>
            </a:endParaRPr>
          </a:p>
        </p:txBody>
      </p:sp>
      <p:sp>
        <p:nvSpPr>
          <p:cNvPr id="29700"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224D2A05-765A-428F-BB75-2FFB092DF8B1}" type="slidenum">
              <a:rPr lang="en-US" altLang="ja-JP">
                <a:ea typeface="ＭＳ Ｐゴシック" panose="020B0600070205080204" pitchFamily="50" charset="-128"/>
              </a:rPr>
              <a:pPr algn="r" eaLnBrk="1" hangingPunct="1">
                <a:spcBef>
                  <a:spcPct val="0"/>
                </a:spcBef>
              </a:pPr>
              <a:t>11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13640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Tree>
    <p:extLst>
      <p:ext uri="{BB962C8B-B14F-4D97-AF65-F5344CB8AC3E}">
        <p14:creationId xmlns:p14="http://schemas.microsoft.com/office/powerpoint/2010/main" val="62082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Tree>
    <p:extLst>
      <p:ext uri="{BB962C8B-B14F-4D97-AF65-F5344CB8AC3E}">
        <p14:creationId xmlns:p14="http://schemas.microsoft.com/office/powerpoint/2010/main" val="206820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Tree>
    <p:extLst>
      <p:ext uri="{BB962C8B-B14F-4D97-AF65-F5344CB8AC3E}">
        <p14:creationId xmlns:p14="http://schemas.microsoft.com/office/powerpoint/2010/main" val="286534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Tree>
    <p:extLst>
      <p:ext uri="{BB962C8B-B14F-4D97-AF65-F5344CB8AC3E}">
        <p14:creationId xmlns:p14="http://schemas.microsoft.com/office/powerpoint/2010/main" val="108860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a:ln/>
        </p:spPr>
      </p:sp>
      <p:sp>
        <p:nvSpPr>
          <p:cNvPr id="1300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New Roman" panose="02020603050405020304" pitchFamily="18" charset="0"/>
            </a:endParaRPr>
          </a:p>
        </p:txBody>
      </p:sp>
      <p:sp>
        <p:nvSpPr>
          <p:cNvPr id="130052"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6836CC0A-075F-4BA4-AD4F-9129A3479D11}" type="slidenum">
              <a:rPr lang="en-US" altLang="ja-JP">
                <a:ea typeface="ＭＳ Ｐゴシック" panose="020B0600070205080204" pitchFamily="50" charset="-128"/>
              </a:rPr>
              <a:pPr algn="r" eaLnBrk="1" hangingPunct="1">
                <a:spcBef>
                  <a:spcPct val="0"/>
                </a:spcBef>
              </a:pPr>
              <a:t>38</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94372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369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417988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0509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72455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4694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79675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1529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69820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38809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03441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89923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98456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90190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62880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41595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61192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224572624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 Id="rId5" Type="http://schemas.openxmlformats.org/officeDocument/2006/relationships/image" Target="../media/image33.jp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jpg"/><Relationship Id="rId7" Type="http://schemas.openxmlformats.org/officeDocument/2006/relationships/image" Target="../media/image60.jpg"/><Relationship Id="rId12" Type="http://schemas.openxmlformats.org/officeDocument/2006/relationships/image" Target="../media/image65.jpg"/><Relationship Id="rId2" Type="http://schemas.openxmlformats.org/officeDocument/2006/relationships/image" Target="../media/image55.jpg"/><Relationship Id="rId1" Type="http://schemas.openxmlformats.org/officeDocument/2006/relationships/slideLayout" Target="../slideLayouts/slideLayout6.xml"/><Relationship Id="rId6" Type="http://schemas.openxmlformats.org/officeDocument/2006/relationships/image" Target="../media/image59.jpg"/><Relationship Id="rId11" Type="http://schemas.openxmlformats.org/officeDocument/2006/relationships/image" Target="../media/image64.jpg"/><Relationship Id="rId5" Type="http://schemas.openxmlformats.org/officeDocument/2006/relationships/image" Target="../media/image58.jpg"/><Relationship Id="rId10" Type="http://schemas.openxmlformats.org/officeDocument/2006/relationships/image" Target="../media/image63.jpg"/><Relationship Id="rId4" Type="http://schemas.openxmlformats.org/officeDocument/2006/relationships/image" Target="../media/image57.jpg"/><Relationship Id="rId9" Type="http://schemas.openxmlformats.org/officeDocument/2006/relationships/image" Target="../media/image62.jpg"/></Relationships>
</file>

<file path=ppt/slides/_rels/slide56.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g"/><Relationship Id="rId3" Type="http://schemas.openxmlformats.org/officeDocument/2006/relationships/image" Target="../media/image67.jpeg"/><Relationship Id="rId7" Type="http://schemas.openxmlformats.org/officeDocument/2006/relationships/image" Target="../media/image71.jpeg"/><Relationship Id="rId12" Type="http://schemas.openxmlformats.org/officeDocument/2006/relationships/image" Target="../media/image76.jpg"/><Relationship Id="rId2" Type="http://schemas.openxmlformats.org/officeDocument/2006/relationships/image" Target="../media/image66.jpeg"/><Relationship Id="rId1" Type="http://schemas.openxmlformats.org/officeDocument/2006/relationships/slideLayout" Target="../slideLayouts/slideLayout6.xml"/><Relationship Id="rId6" Type="http://schemas.openxmlformats.org/officeDocument/2006/relationships/image" Target="../media/image70.jpeg"/><Relationship Id="rId11" Type="http://schemas.openxmlformats.org/officeDocument/2006/relationships/image" Target="../media/image75.jp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57.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jpeg"/><Relationship Id="rId3" Type="http://schemas.openxmlformats.org/officeDocument/2006/relationships/image" Target="../media/image79.jpg"/><Relationship Id="rId7" Type="http://schemas.openxmlformats.org/officeDocument/2006/relationships/image" Target="../media/image83.jpeg"/><Relationship Id="rId12" Type="http://schemas.openxmlformats.org/officeDocument/2006/relationships/image" Target="../media/image88.jpeg"/><Relationship Id="rId2" Type="http://schemas.openxmlformats.org/officeDocument/2006/relationships/image" Target="../media/image78.jpg"/><Relationship Id="rId1" Type="http://schemas.openxmlformats.org/officeDocument/2006/relationships/slideLayout" Target="../slideLayouts/slideLayout6.xml"/><Relationship Id="rId6" Type="http://schemas.openxmlformats.org/officeDocument/2006/relationships/image" Target="../media/image82.jpeg"/><Relationship Id="rId11" Type="http://schemas.openxmlformats.org/officeDocument/2006/relationships/image" Target="../media/image87.jpe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jpg"/><Relationship Id="rId9" Type="http://schemas.openxmlformats.org/officeDocument/2006/relationships/image" Target="../media/image85.jpeg"/></Relationships>
</file>

<file path=ppt/slides/_rels/slide58.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jpg"/><Relationship Id="rId3" Type="http://schemas.openxmlformats.org/officeDocument/2006/relationships/image" Target="../media/image91.jpg"/><Relationship Id="rId7" Type="http://schemas.openxmlformats.org/officeDocument/2006/relationships/image" Target="../media/image95.jpeg"/><Relationship Id="rId12" Type="http://schemas.openxmlformats.org/officeDocument/2006/relationships/image" Target="../media/image100.jpg"/><Relationship Id="rId2" Type="http://schemas.openxmlformats.org/officeDocument/2006/relationships/image" Target="../media/image90.jpg"/><Relationship Id="rId1" Type="http://schemas.openxmlformats.org/officeDocument/2006/relationships/slideLayout" Target="../slideLayouts/slideLayout6.xml"/><Relationship Id="rId6" Type="http://schemas.openxmlformats.org/officeDocument/2006/relationships/image" Target="../media/image94.jpeg"/><Relationship Id="rId11" Type="http://schemas.openxmlformats.org/officeDocument/2006/relationships/image" Target="../media/image99.jpg"/><Relationship Id="rId5" Type="http://schemas.openxmlformats.org/officeDocument/2006/relationships/image" Target="../media/image93.jpeg"/><Relationship Id="rId10" Type="http://schemas.openxmlformats.org/officeDocument/2006/relationships/image" Target="../media/image98.jpeg"/><Relationship Id="rId4" Type="http://schemas.openxmlformats.org/officeDocument/2006/relationships/image" Target="../media/image92.jpg"/><Relationship Id="rId9" Type="http://schemas.openxmlformats.org/officeDocument/2006/relationships/image" Target="../media/image97.jpeg"/></Relationships>
</file>

<file path=ppt/slides/_rels/slide59.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57.jpg"/><Relationship Id="rId2" Type="http://schemas.openxmlformats.org/officeDocument/2006/relationships/image" Target="../media/image81.jpeg"/><Relationship Id="rId1" Type="http://schemas.openxmlformats.org/officeDocument/2006/relationships/slideLayout" Target="../slideLayouts/slideLayout6.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8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g"/><Relationship Id="rId3" Type="http://schemas.openxmlformats.org/officeDocument/2006/relationships/image" Target="../media/image103.jpg"/><Relationship Id="rId7" Type="http://schemas.openxmlformats.org/officeDocument/2006/relationships/image" Target="../media/image107.jpeg"/><Relationship Id="rId12" Type="http://schemas.openxmlformats.org/officeDocument/2006/relationships/image" Target="../media/image112.jpg"/><Relationship Id="rId2" Type="http://schemas.openxmlformats.org/officeDocument/2006/relationships/image" Target="../media/image102.jpg"/><Relationship Id="rId1" Type="http://schemas.openxmlformats.org/officeDocument/2006/relationships/slideLayout" Target="../slideLayouts/slideLayout6.xml"/><Relationship Id="rId6" Type="http://schemas.openxmlformats.org/officeDocument/2006/relationships/image" Target="../media/image106.jpeg"/><Relationship Id="rId11" Type="http://schemas.openxmlformats.org/officeDocument/2006/relationships/image" Target="../media/image111.jpg"/><Relationship Id="rId5" Type="http://schemas.openxmlformats.org/officeDocument/2006/relationships/image" Target="../media/image105.jpeg"/><Relationship Id="rId10" Type="http://schemas.openxmlformats.org/officeDocument/2006/relationships/image" Target="../media/image110.jpeg"/><Relationship Id="rId4" Type="http://schemas.openxmlformats.org/officeDocument/2006/relationships/image" Target="../media/image104.jpg"/><Relationship Id="rId9" Type="http://schemas.openxmlformats.org/officeDocument/2006/relationships/image" Target="../media/image10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844980" y="1180476"/>
            <a:ext cx="6600451" cy="1372720"/>
          </a:xfrm>
        </p:spPr>
        <p:txBody>
          <a:bodyPr>
            <a:normAutofit/>
          </a:bodyPr>
          <a:lstStyle/>
          <a:p>
            <a:pPr algn="ctr"/>
            <a:r>
              <a:rPr kumimoji="1" lang="ja-JP" altLang="en-US" dirty="0"/>
              <a:t>褥瘡・外傷の治療</a:t>
            </a:r>
          </a:p>
        </p:txBody>
      </p:sp>
      <p:sp>
        <p:nvSpPr>
          <p:cNvPr id="7" name="サブタイトル 6"/>
          <p:cNvSpPr>
            <a:spLocks noGrp="1"/>
          </p:cNvSpPr>
          <p:nvPr>
            <p:ph type="subTitle" idx="1"/>
          </p:nvPr>
        </p:nvSpPr>
        <p:spPr>
          <a:xfrm>
            <a:off x="1424067" y="4077326"/>
            <a:ext cx="7111306" cy="2083632"/>
          </a:xfrm>
        </p:spPr>
        <p:txBody>
          <a:bodyPr>
            <a:normAutofit fontScale="62500" lnSpcReduction="20000"/>
          </a:bodyPr>
          <a:lstStyle/>
          <a:p>
            <a:pPr algn="ctr"/>
            <a:r>
              <a:rPr lang="ja-JP" altLang="en-US" sz="5100" dirty="0"/>
              <a:t>なつい キズとやけどのクリニック</a:t>
            </a:r>
            <a:br>
              <a:rPr kumimoji="1" lang="en-US" altLang="ja-JP" sz="5100" dirty="0"/>
            </a:br>
            <a:br>
              <a:rPr kumimoji="1" lang="en-US" altLang="ja-JP" sz="5100" dirty="0"/>
            </a:br>
            <a:r>
              <a:rPr kumimoji="1" lang="ja-JP" altLang="en-US" sz="5100" dirty="0"/>
              <a:t>夏井 睦</a:t>
            </a:r>
            <a:br>
              <a:rPr kumimoji="1" lang="en-US" altLang="ja-JP" sz="4000" dirty="0"/>
            </a:br>
            <a:r>
              <a:rPr kumimoji="1" lang="ja-JP" altLang="en-US" sz="3800" dirty="0"/>
              <a:t>（なつい　まこと）</a:t>
            </a:r>
          </a:p>
        </p:txBody>
      </p:sp>
    </p:spTree>
    <p:extLst>
      <p:ext uri="{BB962C8B-B14F-4D97-AF65-F5344CB8AC3E}">
        <p14:creationId xmlns:p14="http://schemas.microsoft.com/office/powerpoint/2010/main" val="1455153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1620391" y="523982"/>
            <a:ext cx="7772400" cy="793504"/>
          </a:xfrm>
        </p:spPr>
        <p:txBody>
          <a:bodyPr>
            <a:normAutofit/>
          </a:bodyPr>
          <a:lstStyle/>
          <a:p>
            <a:r>
              <a:rPr lang="ja-JP" altLang="en-US" dirty="0"/>
              <a:t>傷を乾かすとどうなるか？</a:t>
            </a:r>
          </a:p>
        </p:txBody>
      </p:sp>
      <p:grpSp>
        <p:nvGrpSpPr>
          <p:cNvPr id="26627" name="グループ化 17"/>
          <p:cNvGrpSpPr>
            <a:grpSpLocks/>
          </p:cNvGrpSpPr>
          <p:nvPr/>
        </p:nvGrpSpPr>
        <p:grpSpPr bwMode="auto">
          <a:xfrm>
            <a:off x="395288" y="1844675"/>
            <a:ext cx="3889375" cy="4464050"/>
            <a:chOff x="395536" y="1268760"/>
            <a:chExt cx="3888432" cy="4464397"/>
          </a:xfrm>
        </p:grpSpPr>
        <p:grpSp>
          <p:nvGrpSpPr>
            <p:cNvPr id="26637" name="グループ化 2"/>
            <p:cNvGrpSpPr>
              <a:grpSpLocks/>
            </p:cNvGrpSpPr>
            <p:nvPr/>
          </p:nvGrpSpPr>
          <p:grpSpPr bwMode="auto">
            <a:xfrm>
              <a:off x="395536" y="1484784"/>
              <a:ext cx="3744913" cy="4248373"/>
              <a:chOff x="2051050" y="1196752"/>
              <a:chExt cx="3744913" cy="4248373"/>
            </a:xfrm>
          </p:grpSpPr>
          <p:grpSp>
            <p:nvGrpSpPr>
              <p:cNvPr id="26639" name="グループ化 5"/>
              <p:cNvGrpSpPr>
                <a:grpSpLocks/>
              </p:cNvGrpSpPr>
              <p:nvPr/>
            </p:nvGrpSpPr>
            <p:grpSpPr bwMode="auto">
              <a:xfrm>
                <a:off x="2051050" y="1989138"/>
                <a:ext cx="3744913" cy="3455987"/>
                <a:chOff x="2051050" y="1989138"/>
                <a:chExt cx="3744913" cy="3455987"/>
              </a:xfrm>
            </p:grpSpPr>
            <p:sp>
              <p:nvSpPr>
                <p:cNvPr id="26649" name="正方形/長方形 2"/>
                <p:cNvSpPr>
                  <a:spLocks noChangeArrowheads="1"/>
                </p:cNvSpPr>
                <p:nvPr/>
              </p:nvSpPr>
              <p:spPr bwMode="auto">
                <a:xfrm>
                  <a:off x="20510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50" name="正方形/長方形 3"/>
                <p:cNvSpPr>
                  <a:spLocks noChangeArrowheads="1"/>
                </p:cNvSpPr>
                <p:nvPr/>
              </p:nvSpPr>
              <p:spPr bwMode="auto">
                <a:xfrm>
                  <a:off x="2051050" y="1989138"/>
                  <a:ext cx="3744913" cy="287337"/>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6" name="正方形/長方形 4"/>
                <p:cNvSpPr/>
                <p:nvPr/>
              </p:nvSpPr>
              <p:spPr bwMode="auto">
                <a:xfrm>
                  <a:off x="2051050" y="3789235"/>
                  <a:ext cx="3745592" cy="165589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grpSp>
          <p:grpSp>
            <p:nvGrpSpPr>
              <p:cNvPr id="26640" name="グループ化 19"/>
              <p:cNvGrpSpPr>
                <a:grpSpLocks/>
              </p:cNvGrpSpPr>
              <p:nvPr/>
            </p:nvGrpSpPr>
            <p:grpSpPr bwMode="auto">
              <a:xfrm>
                <a:off x="3131840" y="1196752"/>
                <a:ext cx="504379" cy="2879725"/>
                <a:chOff x="971600" y="1124744"/>
                <a:chExt cx="504379" cy="2879725"/>
              </a:xfrm>
            </p:grpSpPr>
            <p:sp>
              <p:nvSpPr>
                <p:cNvPr id="26645" name="正方形/長方形 8"/>
                <p:cNvSpPr>
                  <a:spLocks noChangeArrowheads="1"/>
                </p:cNvSpPr>
                <p:nvPr/>
              </p:nvSpPr>
              <p:spPr bwMode="auto">
                <a:xfrm>
                  <a:off x="971600" y="2060848"/>
                  <a:ext cx="503238" cy="1728788"/>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6" name="円/楕円 10"/>
                <p:cNvSpPr>
                  <a:spLocks noChangeArrowheads="1"/>
                </p:cNvSpPr>
                <p:nvPr/>
              </p:nvSpPr>
              <p:spPr bwMode="auto">
                <a:xfrm>
                  <a:off x="972741" y="3572669"/>
                  <a:ext cx="503238" cy="4318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7" name="角丸四角形 24"/>
                <p:cNvSpPr>
                  <a:spLocks noChangeArrowheads="1"/>
                </p:cNvSpPr>
                <p:nvPr/>
              </p:nvSpPr>
              <p:spPr bwMode="auto">
                <a:xfrm>
                  <a:off x="1044179" y="1843882"/>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8" name="正方形/長方形 25"/>
                <p:cNvSpPr>
                  <a:spLocks noChangeArrowheads="1"/>
                </p:cNvSpPr>
                <p:nvPr/>
              </p:nvSpPr>
              <p:spPr bwMode="auto">
                <a:xfrm>
                  <a:off x="1115616" y="1124744"/>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26641" name="グループ化 18"/>
              <p:cNvGrpSpPr>
                <a:grpSpLocks/>
              </p:cNvGrpSpPr>
              <p:nvPr/>
            </p:nvGrpSpPr>
            <p:grpSpPr bwMode="auto">
              <a:xfrm>
                <a:off x="4716463" y="1916113"/>
                <a:ext cx="503237" cy="2160587"/>
                <a:chOff x="4716463" y="1916113"/>
                <a:chExt cx="503237" cy="2160587"/>
              </a:xfrm>
            </p:grpSpPr>
            <p:sp>
              <p:nvSpPr>
                <p:cNvPr id="26642" name="正方形/長方形 9"/>
                <p:cNvSpPr>
                  <a:spLocks noChangeArrowheads="1"/>
                </p:cNvSpPr>
                <p:nvPr/>
              </p:nvSpPr>
              <p:spPr bwMode="auto">
                <a:xfrm>
                  <a:off x="4716463" y="2133600"/>
                  <a:ext cx="503237" cy="172720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3" name="円/楕円 11"/>
                <p:cNvSpPr>
                  <a:spLocks noChangeArrowheads="1"/>
                </p:cNvSpPr>
                <p:nvPr/>
              </p:nvSpPr>
              <p:spPr bwMode="auto">
                <a:xfrm>
                  <a:off x="4716463" y="3644900"/>
                  <a:ext cx="503237" cy="4318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4" name="角丸四角形 12"/>
                <p:cNvSpPr>
                  <a:spLocks noChangeArrowheads="1"/>
                </p:cNvSpPr>
                <p:nvPr/>
              </p:nvSpPr>
              <p:spPr bwMode="auto">
                <a:xfrm>
                  <a:off x="4787900" y="1916113"/>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sp>
          <p:nvSpPr>
            <p:cNvPr id="26638" name="正方形/長方形 16"/>
            <p:cNvSpPr>
              <a:spLocks noChangeArrowheads="1"/>
            </p:cNvSpPr>
            <p:nvPr/>
          </p:nvSpPr>
          <p:spPr bwMode="auto">
            <a:xfrm>
              <a:off x="1043608" y="1268760"/>
              <a:ext cx="3240360" cy="2376264"/>
            </a:xfrm>
            <a:prstGeom prst="rect">
              <a:avLst/>
            </a:prstGeom>
            <a:solidFill>
              <a:schemeClr val="bg1">
                <a:lumMod val="95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19" name="テキスト ボックス 18"/>
          <p:cNvSpPr txBox="1">
            <a:spLocks noChangeArrowheads="1"/>
          </p:cNvSpPr>
          <p:nvPr/>
        </p:nvSpPr>
        <p:spPr bwMode="auto">
          <a:xfrm>
            <a:off x="539750" y="1196975"/>
            <a:ext cx="532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3600">
                <a:latin typeface="Times New Roman" panose="02020603050405020304" pitchFamily="18" charset="0"/>
              </a:rPr>
              <a:t>皮膚細胞は乾燥状態では遊走・増殖できない</a:t>
            </a:r>
          </a:p>
        </p:txBody>
      </p:sp>
      <p:cxnSp>
        <p:nvCxnSpPr>
          <p:cNvPr id="21" name="直線矢印コネクタ 20"/>
          <p:cNvCxnSpPr>
            <a:cxnSpLocks noChangeShapeType="1"/>
          </p:cNvCxnSpPr>
          <p:nvPr/>
        </p:nvCxnSpPr>
        <p:spPr bwMode="auto">
          <a:xfrm rot="5400000">
            <a:off x="1259682" y="3212306"/>
            <a:ext cx="1728788" cy="2889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テキスト ボックス 21"/>
          <p:cNvSpPr txBox="1">
            <a:spLocks noChangeArrowheads="1"/>
          </p:cNvSpPr>
          <p:nvPr/>
        </p:nvSpPr>
        <p:spPr bwMode="auto">
          <a:xfrm>
            <a:off x="4572000" y="2781300"/>
            <a:ext cx="4068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3600">
                <a:latin typeface="Times New Roman" panose="02020603050405020304" pitchFamily="18" charset="0"/>
              </a:rPr>
              <a:t>真皮・肉芽組織は</a:t>
            </a:r>
            <a:br>
              <a:rPr lang="en-US" altLang="ja-JP" sz="3600">
                <a:latin typeface="Times New Roman" panose="02020603050405020304" pitchFamily="18" charset="0"/>
              </a:rPr>
            </a:br>
            <a:r>
              <a:rPr lang="ja-JP" altLang="en-US" sz="3600">
                <a:latin typeface="Times New Roman" panose="02020603050405020304" pitchFamily="18" charset="0"/>
              </a:rPr>
              <a:t>乾燥すると壊死する</a:t>
            </a:r>
          </a:p>
        </p:txBody>
      </p:sp>
      <p:cxnSp>
        <p:nvCxnSpPr>
          <p:cNvPr id="24" name="直線矢印コネクタ 23"/>
          <p:cNvCxnSpPr>
            <a:cxnSpLocks noChangeShapeType="1"/>
          </p:cNvCxnSpPr>
          <p:nvPr/>
        </p:nvCxnSpPr>
        <p:spPr bwMode="auto">
          <a:xfrm rot="5400000">
            <a:off x="4140200" y="3933825"/>
            <a:ext cx="503238" cy="50323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下矢印 27"/>
          <p:cNvSpPr>
            <a:spLocks noChangeArrowheads="1"/>
          </p:cNvSpPr>
          <p:nvPr/>
        </p:nvSpPr>
        <p:spPr bwMode="auto">
          <a:xfrm>
            <a:off x="6084888" y="4149725"/>
            <a:ext cx="503237" cy="647700"/>
          </a:xfrm>
          <a:prstGeom prst="downArrow">
            <a:avLst>
              <a:gd name="adj1" fmla="val 50000"/>
              <a:gd name="adj2" fmla="val 500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9" name="テキスト ボックス 28"/>
          <p:cNvSpPr txBox="1">
            <a:spLocks noChangeArrowheads="1"/>
          </p:cNvSpPr>
          <p:nvPr/>
        </p:nvSpPr>
        <p:spPr bwMode="auto">
          <a:xfrm>
            <a:off x="4572000" y="4941888"/>
            <a:ext cx="4068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3600">
                <a:latin typeface="Times New Roman" panose="02020603050405020304" pitchFamily="18" charset="0"/>
              </a:rPr>
              <a:t>毛根まで壊死すると</a:t>
            </a:r>
            <a:br>
              <a:rPr lang="en-US" altLang="ja-JP" sz="3600">
                <a:latin typeface="Times New Roman" panose="02020603050405020304" pitchFamily="18" charset="0"/>
              </a:rPr>
            </a:br>
            <a:r>
              <a:rPr lang="ja-JP" altLang="en-US" sz="3600">
                <a:latin typeface="Times New Roman" panose="02020603050405020304" pitchFamily="18" charset="0"/>
              </a:rPr>
              <a:t>皮膚細胞がなくなる</a:t>
            </a:r>
          </a:p>
        </p:txBody>
      </p:sp>
      <p:grpSp>
        <p:nvGrpSpPr>
          <p:cNvPr id="7" name="グループ化 31"/>
          <p:cNvGrpSpPr>
            <a:grpSpLocks/>
          </p:cNvGrpSpPr>
          <p:nvPr/>
        </p:nvGrpSpPr>
        <p:grpSpPr bwMode="auto">
          <a:xfrm>
            <a:off x="827088" y="2852738"/>
            <a:ext cx="3313112" cy="2089150"/>
            <a:chOff x="827584" y="2852936"/>
            <a:chExt cx="3312368" cy="2088232"/>
          </a:xfrm>
        </p:grpSpPr>
        <p:sp>
          <p:nvSpPr>
            <p:cNvPr id="26635" name="正方形/長方形 29"/>
            <p:cNvSpPr>
              <a:spLocks noChangeArrowheads="1"/>
            </p:cNvSpPr>
            <p:nvPr/>
          </p:nvSpPr>
          <p:spPr bwMode="auto">
            <a:xfrm>
              <a:off x="827584" y="4221088"/>
              <a:ext cx="3312368" cy="72008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36" name="正方形/長方形 30"/>
            <p:cNvSpPr>
              <a:spLocks noChangeArrowheads="1"/>
            </p:cNvSpPr>
            <p:nvPr/>
          </p:nvSpPr>
          <p:spPr bwMode="auto">
            <a:xfrm>
              <a:off x="827584" y="2852936"/>
              <a:ext cx="216024" cy="144016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Tree>
    <p:extLst>
      <p:ext uri="{BB962C8B-B14F-4D97-AF65-F5344CB8AC3E}">
        <p14:creationId xmlns:p14="http://schemas.microsoft.com/office/powerpoint/2010/main" val="4251377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par>
                                <p:cTn id="16" presetID="9"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2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500"/>
                                        <p:tgtEl>
                                          <p:spTgt spid="2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ssolv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8"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055"/>
          <p:cNvSpPr txBox="1">
            <a:spLocks noChangeArrowheads="1"/>
          </p:cNvSpPr>
          <p:nvPr/>
        </p:nvSpPr>
        <p:spPr bwMode="auto">
          <a:xfrm>
            <a:off x="1481215" y="2177113"/>
            <a:ext cx="73580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sz="4800" dirty="0">
                <a:latin typeface="Times New Roman" panose="02020603050405020304" pitchFamily="18" charset="0"/>
              </a:rPr>
              <a:t>創面は乾かしてはいけない</a:t>
            </a:r>
          </a:p>
          <a:p>
            <a:pPr algn="ctr" eaLnBrk="1" hangingPunct="1">
              <a:spcBef>
                <a:spcPct val="50000"/>
              </a:spcBef>
              <a:buSzTx/>
              <a:buFontTx/>
              <a:buNone/>
            </a:pPr>
            <a:r>
              <a:rPr lang="ja-JP" altLang="en-US" sz="4800" dirty="0">
                <a:latin typeface="Times New Roman" panose="02020603050405020304" pitchFamily="18" charset="0"/>
              </a:rPr>
              <a:t>傷を乾かすと治らない！</a:t>
            </a:r>
          </a:p>
        </p:txBody>
      </p:sp>
    </p:spTree>
    <p:extLst>
      <p:ext uri="{BB962C8B-B14F-4D97-AF65-F5344CB8AC3E}">
        <p14:creationId xmlns:p14="http://schemas.microsoft.com/office/powerpoint/2010/main" val="22392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65288" y="737395"/>
            <a:ext cx="7772400" cy="762000"/>
          </a:xfrm>
        </p:spPr>
        <p:txBody>
          <a:bodyPr>
            <a:normAutofit/>
          </a:bodyPr>
          <a:lstStyle/>
          <a:p>
            <a:r>
              <a:rPr lang="ja-JP" altLang="en-US" dirty="0"/>
              <a:t>傷のジュクジュク</a:t>
            </a:r>
            <a:r>
              <a:rPr lang="ja-JP" altLang="en-US" sz="2800" dirty="0"/>
              <a:t>（浸出液）</a:t>
            </a:r>
            <a:r>
              <a:rPr lang="ja-JP" altLang="en-US" dirty="0"/>
              <a:t>は何か</a:t>
            </a:r>
          </a:p>
        </p:txBody>
      </p:sp>
      <p:sp>
        <p:nvSpPr>
          <p:cNvPr id="490500" name="Text Box 4"/>
          <p:cNvSpPr txBox="1">
            <a:spLocks noChangeArrowheads="1"/>
          </p:cNvSpPr>
          <p:nvPr/>
        </p:nvSpPr>
        <p:spPr bwMode="auto">
          <a:xfrm>
            <a:off x="662144" y="1719045"/>
            <a:ext cx="7777162" cy="584775"/>
          </a:xfrm>
          <a:prstGeom prst="rect">
            <a:avLst/>
          </a:prstGeom>
          <a:solidFill>
            <a:schemeClr val="accent5">
              <a:lumMod val="20000"/>
              <a:lumOff val="80000"/>
            </a:schemeClr>
          </a:solidFill>
          <a:ln w="9525">
            <a:solidFill>
              <a:schemeClr val="tx1"/>
            </a:solidFill>
            <a:miter lim="800000"/>
            <a:headEnd/>
            <a:tailEnd/>
          </a:ln>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dirty="0">
                <a:latin typeface="+mn-ea"/>
                <a:ea typeface="+mn-ea"/>
              </a:rPr>
              <a:t>細胞成長因子</a:t>
            </a:r>
            <a:r>
              <a:rPr lang="ja-JP" altLang="en-US" sz="2400" dirty="0">
                <a:latin typeface="+mn-ea"/>
                <a:ea typeface="+mn-ea"/>
              </a:rPr>
              <a:t>（</a:t>
            </a:r>
            <a:r>
              <a:rPr lang="en-US" altLang="ja-JP" sz="2400" dirty="0">
                <a:latin typeface="+mn-ea"/>
                <a:ea typeface="+mn-ea"/>
              </a:rPr>
              <a:t>Growth Factor, </a:t>
            </a:r>
            <a:r>
              <a:rPr lang="ja-JP" altLang="en-US" sz="2400" dirty="0">
                <a:latin typeface="+mn-ea"/>
                <a:ea typeface="+mn-ea"/>
              </a:rPr>
              <a:t>サイトカイン）</a:t>
            </a:r>
          </a:p>
        </p:txBody>
      </p:sp>
      <p:grpSp>
        <p:nvGrpSpPr>
          <p:cNvPr id="18" name="グループ化 17"/>
          <p:cNvGrpSpPr/>
          <p:nvPr/>
        </p:nvGrpSpPr>
        <p:grpSpPr>
          <a:xfrm>
            <a:off x="611188" y="2303820"/>
            <a:ext cx="3939538" cy="1985604"/>
            <a:chOff x="611188" y="2303820"/>
            <a:chExt cx="3939538" cy="1985604"/>
          </a:xfrm>
        </p:grpSpPr>
        <p:sp>
          <p:nvSpPr>
            <p:cNvPr id="30728" name="Text Box 5"/>
            <p:cNvSpPr txBox="1">
              <a:spLocks noChangeArrowheads="1"/>
            </p:cNvSpPr>
            <p:nvPr/>
          </p:nvSpPr>
          <p:spPr bwMode="auto">
            <a:xfrm>
              <a:off x="611188" y="3213099"/>
              <a:ext cx="3313112" cy="1076325"/>
            </a:xfrm>
            <a:prstGeom prst="rect">
              <a:avLst/>
            </a:prstGeom>
            <a:solidFill>
              <a:schemeClr val="accent5">
                <a:lumMod val="20000"/>
                <a:lumOff val="80000"/>
              </a:schemeClr>
            </a:solidFill>
            <a:ln w="9525">
              <a:solidFill>
                <a:schemeClr val="tx1"/>
              </a:solidFill>
              <a:miter lim="800000"/>
              <a:headEnd/>
              <a:tailEnd/>
            </a:ln>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dirty="0">
                  <a:latin typeface="+mn-ea"/>
                  <a:ea typeface="+mn-ea"/>
                </a:rPr>
                <a:t>さまざまな細胞が産生している</a:t>
              </a:r>
            </a:p>
          </p:txBody>
        </p:sp>
        <p:cxnSp>
          <p:nvCxnSpPr>
            <p:cNvPr id="5" name="カギ線コネクタ 4"/>
            <p:cNvCxnSpPr>
              <a:stCxn id="490500" idx="2"/>
              <a:endCxn id="30728" idx="0"/>
            </p:cNvCxnSpPr>
            <p:nvPr/>
          </p:nvCxnSpPr>
          <p:spPr>
            <a:xfrm rot="5400000">
              <a:off x="2954596" y="1616969"/>
              <a:ext cx="909279" cy="228298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3924300" y="2969417"/>
            <a:ext cx="4565962" cy="1563688"/>
            <a:chOff x="3924300" y="2969417"/>
            <a:chExt cx="4565962" cy="1563688"/>
          </a:xfrm>
        </p:grpSpPr>
        <p:sp>
          <p:nvSpPr>
            <p:cNvPr id="30729" name="Text Box 6"/>
            <p:cNvSpPr txBox="1">
              <a:spLocks noChangeArrowheads="1"/>
            </p:cNvSpPr>
            <p:nvPr/>
          </p:nvSpPr>
          <p:spPr bwMode="auto">
            <a:xfrm>
              <a:off x="5177150" y="2969417"/>
              <a:ext cx="3313112" cy="1563688"/>
            </a:xfrm>
            <a:prstGeom prst="rect">
              <a:avLst/>
            </a:prstGeom>
            <a:solidFill>
              <a:schemeClr val="accent5">
                <a:lumMod val="20000"/>
                <a:lumOff val="80000"/>
              </a:schemeClr>
            </a:solidFill>
            <a:ln w="9525">
              <a:solidFill>
                <a:schemeClr val="tx1"/>
              </a:solidFill>
              <a:miter lim="800000"/>
              <a:headEnd/>
              <a:tailEnd/>
            </a:ln>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dirty="0">
                  <a:latin typeface="+mn-ea"/>
                  <a:ea typeface="+mn-ea"/>
                </a:rPr>
                <a:t>種々の細胞の</a:t>
              </a:r>
              <a:br>
                <a:rPr lang="ja-JP" altLang="en-US" dirty="0">
                  <a:latin typeface="+mn-ea"/>
                  <a:ea typeface="+mn-ea"/>
                </a:rPr>
              </a:br>
              <a:r>
                <a:rPr lang="ja-JP" altLang="en-US" dirty="0">
                  <a:latin typeface="+mn-ea"/>
                  <a:ea typeface="+mn-ea"/>
                </a:rPr>
                <a:t>分裂を促進し，</a:t>
              </a:r>
              <a:br>
                <a:rPr lang="ja-JP" altLang="en-US" dirty="0">
                  <a:latin typeface="+mn-ea"/>
                  <a:ea typeface="+mn-ea"/>
                </a:rPr>
              </a:br>
              <a:r>
                <a:rPr lang="ja-JP" altLang="en-US" dirty="0">
                  <a:latin typeface="+mn-ea"/>
                  <a:ea typeface="+mn-ea"/>
                </a:rPr>
                <a:t>活性化する</a:t>
              </a:r>
            </a:p>
          </p:txBody>
        </p:sp>
        <p:cxnSp>
          <p:nvCxnSpPr>
            <p:cNvPr id="8" name="直線矢印コネクタ 7"/>
            <p:cNvCxnSpPr>
              <a:stCxn id="30728" idx="3"/>
              <a:endCxn id="30729" idx="1"/>
            </p:cNvCxnSpPr>
            <p:nvPr/>
          </p:nvCxnSpPr>
          <p:spPr>
            <a:xfrm flipV="1">
              <a:off x="3924300" y="3751261"/>
              <a:ext cx="1252850"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1842577" y="4533105"/>
            <a:ext cx="5314384" cy="1912540"/>
            <a:chOff x="1833523" y="4533104"/>
            <a:chExt cx="5314384" cy="1912540"/>
          </a:xfrm>
        </p:grpSpPr>
        <p:sp>
          <p:nvSpPr>
            <p:cNvPr id="30726" name="Text Box 7"/>
            <p:cNvSpPr txBox="1">
              <a:spLocks noChangeArrowheads="1"/>
            </p:cNvSpPr>
            <p:nvPr/>
          </p:nvSpPr>
          <p:spPr bwMode="auto">
            <a:xfrm>
              <a:off x="1833523" y="5245315"/>
              <a:ext cx="5314384" cy="1200329"/>
            </a:xfrm>
            <a:prstGeom prst="rect">
              <a:avLst/>
            </a:prstGeom>
            <a:solidFill>
              <a:srgbClr val="FFFF00"/>
            </a:solidFill>
            <a:ln w="9525">
              <a:solidFill>
                <a:schemeClr val="tx1"/>
              </a:solidFill>
              <a:miter lim="800000"/>
              <a:headEnd/>
              <a:tailEnd/>
            </a:ln>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sz="3600" dirty="0">
                  <a:solidFill>
                    <a:srgbClr val="FF0000"/>
                  </a:solidFill>
                  <a:latin typeface="+mn-ea"/>
                  <a:ea typeface="+mn-ea"/>
                </a:rPr>
                <a:t>自前の細胞培養液！</a:t>
              </a:r>
              <a:br>
                <a:rPr lang="en-US" altLang="ja-JP" sz="3600" dirty="0">
                  <a:solidFill>
                    <a:srgbClr val="FF0000"/>
                  </a:solidFill>
                  <a:latin typeface="+mn-ea"/>
                  <a:ea typeface="+mn-ea"/>
                </a:rPr>
              </a:br>
              <a:r>
                <a:rPr lang="ja-JP" altLang="en-US" sz="3600" dirty="0">
                  <a:solidFill>
                    <a:srgbClr val="FF0000"/>
                  </a:solidFill>
                  <a:latin typeface="+mn-ea"/>
                  <a:ea typeface="+mn-ea"/>
                </a:rPr>
                <a:t>これを使わない手はない</a:t>
              </a:r>
            </a:p>
          </p:txBody>
        </p:sp>
        <p:cxnSp>
          <p:nvCxnSpPr>
            <p:cNvPr id="11" name="カギ線コネクタ 10"/>
            <p:cNvCxnSpPr>
              <a:stCxn id="30729" idx="2"/>
              <a:endCxn id="30726" idx="0"/>
            </p:cNvCxnSpPr>
            <p:nvPr/>
          </p:nvCxnSpPr>
          <p:spPr>
            <a:xfrm rot="5400000">
              <a:off x="5301579" y="3722241"/>
              <a:ext cx="712211" cy="233393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5399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Effect transition="in" filter="strips(downLeft)">
                                      <p:cBhvr>
                                        <p:cTn id="7" dur="500"/>
                                        <p:tgtEl>
                                          <p:spTgt spid="4905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湿潤治療の原理</a:t>
            </a:r>
          </a:p>
        </p:txBody>
      </p:sp>
      <p:sp>
        <p:nvSpPr>
          <p:cNvPr id="3" name="正方形/長方形 2"/>
          <p:cNvSpPr/>
          <p:nvPr/>
        </p:nvSpPr>
        <p:spPr>
          <a:xfrm>
            <a:off x="3032910" y="1629624"/>
            <a:ext cx="1801639" cy="1240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530851" y="2869950"/>
            <a:ext cx="1303698" cy="16115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032911" y="4481466"/>
            <a:ext cx="1801638" cy="796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40729" y="1703913"/>
            <a:ext cx="814812" cy="369332"/>
          </a:xfrm>
          <a:prstGeom prst="rect">
            <a:avLst/>
          </a:prstGeom>
          <a:noFill/>
        </p:spPr>
        <p:txBody>
          <a:bodyPr wrap="square" rtlCol="0">
            <a:spAutoFit/>
          </a:bodyPr>
          <a:lstStyle/>
          <a:p>
            <a:r>
              <a:rPr kumimoji="1" lang="ja-JP" altLang="en-US" dirty="0"/>
              <a:t>皮膚</a:t>
            </a:r>
          </a:p>
        </p:txBody>
      </p:sp>
      <p:sp>
        <p:nvSpPr>
          <p:cNvPr id="12" name="正方形/長方形 11"/>
          <p:cNvSpPr/>
          <p:nvPr/>
        </p:nvSpPr>
        <p:spPr>
          <a:xfrm>
            <a:off x="3032911" y="1629624"/>
            <a:ext cx="217283" cy="1240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032909" y="4481466"/>
            <a:ext cx="217285" cy="796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3440317" y="4481465"/>
            <a:ext cx="611109" cy="796706"/>
            <a:chOff x="3440317" y="4481465"/>
            <a:chExt cx="611109" cy="796706"/>
          </a:xfrm>
        </p:grpSpPr>
        <p:sp>
          <p:nvSpPr>
            <p:cNvPr id="7" name="テキスト ボックス 6"/>
            <p:cNvSpPr txBox="1"/>
            <p:nvPr/>
          </p:nvSpPr>
          <p:spPr>
            <a:xfrm>
              <a:off x="3644020" y="4908839"/>
              <a:ext cx="407406" cy="369332"/>
            </a:xfrm>
            <a:prstGeom prst="rect">
              <a:avLst/>
            </a:prstGeom>
            <a:noFill/>
          </p:spPr>
          <p:txBody>
            <a:bodyPr wrap="square" rtlCol="0">
              <a:spAutoFit/>
            </a:bodyPr>
            <a:lstStyle/>
            <a:p>
              <a:r>
                <a:rPr kumimoji="1" lang="ja-JP" altLang="en-US" dirty="0"/>
                <a:t>傷</a:t>
              </a:r>
            </a:p>
          </p:txBody>
        </p:sp>
        <p:cxnSp>
          <p:nvCxnSpPr>
            <p:cNvPr id="15" name="直線矢印コネクタ 14"/>
            <p:cNvCxnSpPr/>
            <p:nvPr/>
          </p:nvCxnSpPr>
          <p:spPr>
            <a:xfrm flipH="1" flipV="1">
              <a:off x="3440317" y="4481465"/>
              <a:ext cx="307818" cy="3983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3530849" y="2840929"/>
            <a:ext cx="1095472" cy="1640536"/>
            <a:chOff x="3530849" y="2840929"/>
            <a:chExt cx="1095472" cy="1640536"/>
          </a:xfrm>
        </p:grpSpPr>
        <p:sp>
          <p:nvSpPr>
            <p:cNvPr id="17" name="右矢印 16"/>
            <p:cNvSpPr/>
            <p:nvPr/>
          </p:nvSpPr>
          <p:spPr>
            <a:xfrm rot="10800000">
              <a:off x="3530849" y="3422210"/>
              <a:ext cx="653832" cy="40740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164656" y="2840929"/>
              <a:ext cx="461665" cy="1640536"/>
            </a:xfrm>
            <a:prstGeom prst="rect">
              <a:avLst/>
            </a:prstGeom>
            <a:noFill/>
          </p:spPr>
          <p:txBody>
            <a:bodyPr vert="eaVert" wrap="square" rtlCol="0">
              <a:spAutoFit/>
            </a:bodyPr>
            <a:lstStyle/>
            <a:p>
              <a:r>
                <a:rPr kumimoji="1" lang="ja-JP" altLang="en-US" dirty="0"/>
                <a:t>細胞成長因子</a:t>
              </a:r>
            </a:p>
          </p:txBody>
        </p:sp>
      </p:grpSp>
      <p:grpSp>
        <p:nvGrpSpPr>
          <p:cNvPr id="24" name="グループ化 23"/>
          <p:cNvGrpSpPr/>
          <p:nvPr/>
        </p:nvGrpSpPr>
        <p:grpSpPr>
          <a:xfrm>
            <a:off x="985179" y="3535380"/>
            <a:ext cx="2455140" cy="1742791"/>
            <a:chOff x="985179" y="3535380"/>
            <a:chExt cx="2455140" cy="1742791"/>
          </a:xfrm>
        </p:grpSpPr>
        <p:sp>
          <p:nvSpPr>
            <p:cNvPr id="19" name="曲折矢印 18"/>
            <p:cNvSpPr/>
            <p:nvPr/>
          </p:nvSpPr>
          <p:spPr>
            <a:xfrm rot="5400000" flipV="1">
              <a:off x="2338059" y="3777559"/>
              <a:ext cx="1344440" cy="860081"/>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四角形吹き出し 21"/>
            <p:cNvSpPr/>
            <p:nvPr/>
          </p:nvSpPr>
          <p:spPr>
            <a:xfrm>
              <a:off x="985179" y="4908839"/>
              <a:ext cx="1555277" cy="369332"/>
            </a:xfrm>
            <a:prstGeom prst="wedgeRectCallout">
              <a:avLst>
                <a:gd name="adj1" fmla="val 55424"/>
                <a:gd name="adj2" fmla="val -155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こぼれ落ちる</a:t>
              </a:r>
            </a:p>
          </p:txBody>
        </p:sp>
      </p:grpSp>
      <p:sp>
        <p:nvSpPr>
          <p:cNvPr id="23" name="四角形吹き出し 22"/>
          <p:cNvSpPr/>
          <p:nvPr/>
        </p:nvSpPr>
        <p:spPr>
          <a:xfrm>
            <a:off x="1207197" y="2533260"/>
            <a:ext cx="1186964" cy="373859"/>
          </a:xfrm>
          <a:prstGeom prst="wedgeRectCallout">
            <a:avLst>
              <a:gd name="adj1" fmla="val 139325"/>
              <a:gd name="adj2" fmla="val 144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乾燥する</a:t>
            </a:r>
          </a:p>
        </p:txBody>
      </p:sp>
      <p:grpSp>
        <p:nvGrpSpPr>
          <p:cNvPr id="37" name="グループ化 36"/>
          <p:cNvGrpSpPr/>
          <p:nvPr/>
        </p:nvGrpSpPr>
        <p:grpSpPr>
          <a:xfrm>
            <a:off x="4626321" y="1224446"/>
            <a:ext cx="1978723" cy="3744793"/>
            <a:chOff x="4626321" y="1224446"/>
            <a:chExt cx="1978723" cy="3744793"/>
          </a:xfrm>
          <a:solidFill>
            <a:schemeClr val="accent1">
              <a:lumMod val="60000"/>
              <a:lumOff val="40000"/>
            </a:schemeClr>
          </a:solidFill>
        </p:grpSpPr>
        <p:sp>
          <p:nvSpPr>
            <p:cNvPr id="32" name="正方形/長方形 31"/>
            <p:cNvSpPr/>
            <p:nvPr/>
          </p:nvSpPr>
          <p:spPr>
            <a:xfrm>
              <a:off x="6396816" y="2073245"/>
              <a:ext cx="208228" cy="28959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吹き出し 32"/>
            <p:cNvSpPr/>
            <p:nvPr/>
          </p:nvSpPr>
          <p:spPr>
            <a:xfrm>
              <a:off x="4626321" y="1224446"/>
              <a:ext cx="1637574" cy="646331"/>
            </a:xfrm>
            <a:prstGeom prst="wedgeRectCallout">
              <a:avLst>
                <a:gd name="adj1" fmla="val 56088"/>
                <a:gd name="adj2" fmla="val 11265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創傷被覆材で</a:t>
              </a:r>
              <a:br>
                <a:rPr kumimoji="1" lang="en-US" altLang="ja-JP" dirty="0"/>
              </a:br>
              <a:r>
                <a:rPr kumimoji="1" lang="ja-JP" altLang="en-US" dirty="0"/>
                <a:t>覆う</a:t>
              </a:r>
            </a:p>
          </p:txBody>
        </p:sp>
      </p:grpSp>
      <p:grpSp>
        <p:nvGrpSpPr>
          <p:cNvPr id="40" name="グループ化 39"/>
          <p:cNvGrpSpPr/>
          <p:nvPr/>
        </p:nvGrpSpPr>
        <p:grpSpPr>
          <a:xfrm>
            <a:off x="6614107" y="1629624"/>
            <a:ext cx="1801639" cy="3648547"/>
            <a:chOff x="6614107" y="1629624"/>
            <a:chExt cx="1801639" cy="3648547"/>
          </a:xfrm>
        </p:grpSpPr>
        <p:grpSp>
          <p:nvGrpSpPr>
            <p:cNvPr id="30" name="グループ化 29"/>
            <p:cNvGrpSpPr/>
            <p:nvPr/>
          </p:nvGrpSpPr>
          <p:grpSpPr>
            <a:xfrm>
              <a:off x="6614107" y="1629624"/>
              <a:ext cx="1801639" cy="3648547"/>
              <a:chOff x="6941021" y="1611519"/>
              <a:chExt cx="1801639" cy="3648547"/>
            </a:xfrm>
          </p:grpSpPr>
          <p:sp>
            <p:nvSpPr>
              <p:cNvPr id="25" name="正方形/長方形 24"/>
              <p:cNvSpPr/>
              <p:nvPr/>
            </p:nvSpPr>
            <p:spPr>
              <a:xfrm>
                <a:off x="6941021" y="1611519"/>
                <a:ext cx="1801639" cy="1240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438962" y="2851845"/>
                <a:ext cx="1303698" cy="16115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941022" y="4463361"/>
                <a:ext cx="1801638" cy="796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941023" y="1611519"/>
                <a:ext cx="217283" cy="1240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941021" y="4463361"/>
                <a:ext cx="217285" cy="796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7102983" y="2891146"/>
              <a:ext cx="1064327" cy="1640536"/>
              <a:chOff x="3340729" y="2840929"/>
              <a:chExt cx="1285592" cy="1640536"/>
            </a:xfrm>
          </p:grpSpPr>
          <p:sp>
            <p:nvSpPr>
              <p:cNvPr id="35" name="右矢印 34"/>
              <p:cNvSpPr/>
              <p:nvPr/>
            </p:nvSpPr>
            <p:spPr>
              <a:xfrm rot="10800000">
                <a:off x="3340729" y="3422210"/>
                <a:ext cx="710697" cy="40740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164656" y="2840929"/>
                <a:ext cx="461665" cy="1640536"/>
              </a:xfrm>
              <a:prstGeom prst="rect">
                <a:avLst/>
              </a:prstGeom>
              <a:noFill/>
            </p:spPr>
            <p:txBody>
              <a:bodyPr vert="eaVert" wrap="square" rtlCol="0">
                <a:spAutoFit/>
              </a:bodyPr>
              <a:lstStyle/>
              <a:p>
                <a:r>
                  <a:rPr kumimoji="1" lang="ja-JP" altLang="en-US" dirty="0"/>
                  <a:t>細胞成長因子</a:t>
                </a:r>
              </a:p>
            </p:txBody>
          </p:sp>
        </p:grpSp>
      </p:grpSp>
      <p:grpSp>
        <p:nvGrpSpPr>
          <p:cNvPr id="39" name="グループ化 38"/>
          <p:cNvGrpSpPr/>
          <p:nvPr/>
        </p:nvGrpSpPr>
        <p:grpSpPr>
          <a:xfrm>
            <a:off x="3644021" y="2869949"/>
            <a:ext cx="3468027" cy="3517271"/>
            <a:chOff x="3644021" y="2869949"/>
            <a:chExt cx="3468027" cy="3517271"/>
          </a:xfrm>
        </p:grpSpPr>
        <p:sp>
          <p:nvSpPr>
            <p:cNvPr id="31" name="正方形/長方形 30"/>
            <p:cNvSpPr/>
            <p:nvPr/>
          </p:nvSpPr>
          <p:spPr>
            <a:xfrm>
              <a:off x="6614107" y="2869949"/>
              <a:ext cx="497941" cy="16115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吹き出し 37"/>
            <p:cNvSpPr/>
            <p:nvPr/>
          </p:nvSpPr>
          <p:spPr>
            <a:xfrm>
              <a:off x="3644021" y="5472820"/>
              <a:ext cx="3124038" cy="914400"/>
            </a:xfrm>
            <a:prstGeom prst="wedgeRectCallout">
              <a:avLst>
                <a:gd name="adj1" fmla="val 50496"/>
                <a:gd name="adj2" fmla="val -205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創面は細胞培養液で覆われ</a:t>
              </a:r>
              <a:br>
                <a:rPr kumimoji="1" lang="en-US" altLang="ja-JP" dirty="0"/>
              </a:br>
              <a:r>
                <a:rPr lang="ja-JP" altLang="en-US" dirty="0"/>
                <a:t> </a:t>
              </a:r>
              <a:r>
                <a:rPr kumimoji="1" lang="ja-JP" altLang="en-US" dirty="0"/>
                <a:t>●湿潤に保たれ</a:t>
              </a:r>
              <a:br>
                <a:rPr kumimoji="1" lang="en-US" altLang="ja-JP" dirty="0"/>
              </a:br>
              <a:r>
                <a:rPr kumimoji="1" lang="ja-JP" altLang="en-US" dirty="0"/>
                <a:t> ●細胞増殖も活発化</a:t>
              </a:r>
            </a:p>
          </p:txBody>
        </p:sp>
      </p:grpSp>
    </p:spTree>
    <p:extLst>
      <p:ext uri="{BB962C8B-B14F-4D97-AF65-F5344CB8AC3E}">
        <p14:creationId xmlns:p14="http://schemas.microsoft.com/office/powerpoint/2010/main" val="393259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ガーゼの歴史</a:t>
            </a:r>
          </a:p>
        </p:txBody>
      </p:sp>
      <p:sp>
        <p:nvSpPr>
          <p:cNvPr id="3" name="フローチャート: 代替処理 2"/>
          <p:cNvSpPr/>
          <p:nvPr/>
        </p:nvSpPr>
        <p:spPr>
          <a:xfrm>
            <a:off x="1191718" y="1350222"/>
            <a:ext cx="6340840" cy="173664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3200" dirty="0">
                <a:solidFill>
                  <a:schemeClr val="tx1"/>
                </a:solidFill>
                <a:latin typeface="+mn-ea"/>
              </a:rPr>
              <a:t>1870</a:t>
            </a:r>
            <a:r>
              <a:rPr lang="ja-JP" altLang="en-US" sz="3200" dirty="0">
                <a:solidFill>
                  <a:schemeClr val="tx1"/>
                </a:solidFill>
                <a:latin typeface="+mn-ea"/>
              </a:rPr>
              <a:t>年頃，ロベルト・コッホが細菌は乾燥状態では増殖しないことを発見</a:t>
            </a:r>
          </a:p>
        </p:txBody>
      </p:sp>
      <p:sp>
        <p:nvSpPr>
          <p:cNvPr id="4" name="フローチャート: 代替処理 3"/>
          <p:cNvSpPr/>
          <p:nvPr/>
        </p:nvSpPr>
        <p:spPr>
          <a:xfrm>
            <a:off x="2373442" y="3281361"/>
            <a:ext cx="6340840" cy="228147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3200" dirty="0">
                <a:solidFill>
                  <a:schemeClr val="tx1"/>
                </a:solidFill>
                <a:latin typeface="+mn-ea"/>
              </a:rPr>
              <a:t>その論文を読んだ外科医が</a:t>
            </a:r>
            <a:r>
              <a:rPr lang="ja-JP" altLang="en-US" sz="3200" dirty="0">
                <a:solidFill>
                  <a:srgbClr val="FF0000"/>
                </a:solidFill>
                <a:latin typeface="+mn-ea"/>
              </a:rPr>
              <a:t>「傷を乾かせば細菌は増殖せず，感染も起きなくなるはず」</a:t>
            </a:r>
            <a:r>
              <a:rPr lang="ja-JP" altLang="en-US" sz="3200" dirty="0">
                <a:solidFill>
                  <a:schemeClr val="tx1"/>
                </a:solidFill>
                <a:latin typeface="+mn-ea"/>
              </a:rPr>
              <a:t>と考え，リント布で傷を覆った。</a:t>
            </a:r>
          </a:p>
        </p:txBody>
      </p:sp>
      <p:sp>
        <p:nvSpPr>
          <p:cNvPr id="5" name="フローチャート: 代替処理 4"/>
          <p:cNvSpPr/>
          <p:nvPr/>
        </p:nvSpPr>
        <p:spPr>
          <a:xfrm>
            <a:off x="1264170" y="5803406"/>
            <a:ext cx="6340840" cy="64698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3200" dirty="0">
                <a:solidFill>
                  <a:schemeClr val="tx1"/>
                </a:solidFill>
                <a:latin typeface="+mn-ea"/>
              </a:rPr>
              <a:t>その後，脱脂綿などが試された</a:t>
            </a:r>
          </a:p>
        </p:txBody>
      </p:sp>
    </p:spTree>
    <p:extLst>
      <p:ext uri="{BB962C8B-B14F-4D97-AF65-F5344CB8AC3E}">
        <p14:creationId xmlns:p14="http://schemas.microsoft.com/office/powerpoint/2010/main" val="89648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0387" y="624110"/>
            <a:ext cx="6589200" cy="1280890"/>
          </a:xfrm>
        </p:spPr>
        <p:txBody>
          <a:bodyPr/>
          <a:lstStyle/>
          <a:p>
            <a:r>
              <a:rPr kumimoji="1" lang="ja-JP" altLang="en-US" dirty="0"/>
              <a:t>ガーゼ：創面を乾燥させるもの</a:t>
            </a:r>
          </a:p>
        </p:txBody>
      </p:sp>
      <p:sp>
        <p:nvSpPr>
          <p:cNvPr id="3" name="フローチャート: 代替処理 2"/>
          <p:cNvSpPr/>
          <p:nvPr/>
        </p:nvSpPr>
        <p:spPr>
          <a:xfrm>
            <a:off x="1219200" y="1377196"/>
            <a:ext cx="3170420" cy="1055608"/>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創面が乾燥し</a:t>
            </a:r>
            <a:br>
              <a:rPr kumimoji="1" lang="en-US" altLang="ja-JP" sz="2800" dirty="0">
                <a:solidFill>
                  <a:schemeClr val="tx1"/>
                </a:solidFill>
              </a:rPr>
            </a:br>
            <a:r>
              <a:rPr kumimoji="1" lang="ja-JP" altLang="en-US" sz="2800" dirty="0">
                <a:solidFill>
                  <a:schemeClr val="tx1"/>
                </a:solidFill>
              </a:rPr>
              <a:t>創治癒が遅れる</a:t>
            </a:r>
          </a:p>
        </p:txBody>
      </p:sp>
      <p:sp>
        <p:nvSpPr>
          <p:cNvPr id="4" name="フローチャート: 代替処理 3"/>
          <p:cNvSpPr/>
          <p:nvPr/>
        </p:nvSpPr>
        <p:spPr>
          <a:xfrm>
            <a:off x="4626963" y="1377196"/>
            <a:ext cx="3170420" cy="1055608"/>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乾燥したガーゼは創面に固着</a:t>
            </a:r>
          </a:p>
        </p:txBody>
      </p:sp>
      <p:grpSp>
        <p:nvGrpSpPr>
          <p:cNvPr id="28" name="グループ化 27"/>
          <p:cNvGrpSpPr/>
          <p:nvPr/>
        </p:nvGrpSpPr>
        <p:grpSpPr>
          <a:xfrm>
            <a:off x="5154118" y="1905000"/>
            <a:ext cx="3170420" cy="1353574"/>
            <a:chOff x="5154118" y="1905000"/>
            <a:chExt cx="3170420" cy="1353574"/>
          </a:xfrm>
        </p:grpSpPr>
        <p:sp>
          <p:nvSpPr>
            <p:cNvPr id="5" name="フローチャート: 代替処理 4"/>
            <p:cNvSpPr/>
            <p:nvPr/>
          </p:nvSpPr>
          <p:spPr>
            <a:xfrm>
              <a:off x="5154118" y="2679692"/>
              <a:ext cx="3170420" cy="57888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剥がすと痛い！</a:t>
              </a:r>
            </a:p>
          </p:txBody>
        </p:sp>
        <p:cxnSp>
          <p:nvCxnSpPr>
            <p:cNvPr id="10" name="カギ線コネクタ 9"/>
            <p:cNvCxnSpPr>
              <a:stCxn id="4" idx="3"/>
              <a:endCxn id="5" idx="3"/>
            </p:cNvCxnSpPr>
            <p:nvPr/>
          </p:nvCxnSpPr>
          <p:spPr>
            <a:xfrm>
              <a:off x="7797383" y="1905000"/>
              <a:ext cx="527155" cy="1064133"/>
            </a:xfrm>
            <a:prstGeom prst="bentConnector3">
              <a:avLst>
                <a:gd name="adj1" fmla="val 18744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5154118" y="2968052"/>
            <a:ext cx="3637614" cy="1107868"/>
            <a:chOff x="5154118" y="2968052"/>
            <a:chExt cx="3637614" cy="1107868"/>
          </a:xfrm>
        </p:grpSpPr>
        <p:sp>
          <p:nvSpPr>
            <p:cNvPr id="6" name="フローチャート: 代替処理 5"/>
            <p:cNvSpPr/>
            <p:nvPr/>
          </p:nvSpPr>
          <p:spPr>
            <a:xfrm>
              <a:off x="5154118" y="3497038"/>
              <a:ext cx="3170420" cy="57888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剥がすと出血！</a:t>
              </a:r>
            </a:p>
          </p:txBody>
        </p:sp>
        <p:cxnSp>
          <p:nvCxnSpPr>
            <p:cNvPr id="13" name="カギ線コネクタ 12"/>
            <p:cNvCxnSpPr>
              <a:endCxn id="6" idx="3"/>
            </p:cNvCxnSpPr>
            <p:nvPr/>
          </p:nvCxnSpPr>
          <p:spPr>
            <a:xfrm rot="5400000">
              <a:off x="8148922" y="3143669"/>
              <a:ext cx="818427" cy="467193"/>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5154118" y="3792512"/>
            <a:ext cx="3652603" cy="1586073"/>
            <a:chOff x="5154118" y="3792512"/>
            <a:chExt cx="3652603" cy="1586073"/>
          </a:xfrm>
        </p:grpSpPr>
        <p:sp>
          <p:nvSpPr>
            <p:cNvPr id="7" name="フローチャート: 代替処理 6"/>
            <p:cNvSpPr/>
            <p:nvPr/>
          </p:nvSpPr>
          <p:spPr>
            <a:xfrm>
              <a:off x="5154118" y="4322977"/>
              <a:ext cx="3170420" cy="105560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ガーゼ交換で</a:t>
              </a:r>
              <a:br>
                <a:rPr kumimoji="1" lang="en-US" altLang="ja-JP" sz="2800" dirty="0">
                  <a:solidFill>
                    <a:schemeClr val="tx1"/>
                  </a:solidFill>
                </a:rPr>
              </a:br>
              <a:r>
                <a:rPr kumimoji="1" lang="ja-JP" altLang="en-US" sz="2800" dirty="0">
                  <a:solidFill>
                    <a:schemeClr val="tx1"/>
                  </a:solidFill>
                </a:rPr>
                <a:t>傷が深くなる</a:t>
              </a:r>
            </a:p>
          </p:txBody>
        </p:sp>
        <p:cxnSp>
          <p:nvCxnSpPr>
            <p:cNvPr id="15" name="カギ線コネクタ 14"/>
            <p:cNvCxnSpPr>
              <a:endCxn id="7" idx="3"/>
            </p:cNvCxnSpPr>
            <p:nvPr/>
          </p:nvCxnSpPr>
          <p:spPr>
            <a:xfrm rot="5400000">
              <a:off x="8036495" y="4080555"/>
              <a:ext cx="1058270" cy="482183"/>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1911246" y="2432803"/>
            <a:ext cx="4429593" cy="4143516"/>
            <a:chOff x="1911246" y="2432803"/>
            <a:chExt cx="4429593" cy="4143516"/>
          </a:xfrm>
        </p:grpSpPr>
        <p:sp>
          <p:nvSpPr>
            <p:cNvPr id="8" name="フローチャート: 代替処理 7"/>
            <p:cNvSpPr/>
            <p:nvPr/>
          </p:nvSpPr>
          <p:spPr>
            <a:xfrm>
              <a:off x="1911246" y="5520711"/>
              <a:ext cx="4429593" cy="105560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800" dirty="0">
                  <a:solidFill>
                    <a:srgbClr val="FF0000"/>
                  </a:solidFill>
                </a:rPr>
                <a:t>まともに考えれば</a:t>
              </a:r>
              <a:br>
                <a:rPr lang="en-US" altLang="ja-JP" sz="2800" dirty="0">
                  <a:solidFill>
                    <a:srgbClr val="FF0000"/>
                  </a:solidFill>
                </a:rPr>
              </a:br>
              <a:r>
                <a:rPr lang="ja-JP" altLang="en-US" sz="2800" dirty="0">
                  <a:solidFill>
                    <a:srgbClr val="FF0000"/>
                  </a:solidFill>
                </a:rPr>
                <a:t>治療材料でなく阻害材料</a:t>
              </a:r>
              <a:endParaRPr kumimoji="1" lang="ja-JP" altLang="en-US" sz="2800" dirty="0">
                <a:solidFill>
                  <a:srgbClr val="FF0000"/>
                </a:solidFill>
              </a:endParaRPr>
            </a:p>
          </p:txBody>
        </p:sp>
        <p:cxnSp>
          <p:nvCxnSpPr>
            <p:cNvPr id="17" name="カギ線コネクタ 16"/>
            <p:cNvCxnSpPr>
              <a:stCxn id="3" idx="2"/>
              <a:endCxn id="8" idx="0"/>
            </p:cNvCxnSpPr>
            <p:nvPr/>
          </p:nvCxnSpPr>
          <p:spPr>
            <a:xfrm rot="16200000" flipH="1">
              <a:off x="1921273" y="3315940"/>
              <a:ext cx="3087907" cy="1321633"/>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5" idx="1"/>
            </p:cNvCxnSpPr>
            <p:nvPr/>
          </p:nvCxnSpPr>
          <p:spPr>
            <a:xfrm rot="10800000" flipV="1">
              <a:off x="4279692" y="2969132"/>
              <a:ext cx="874426" cy="2551577"/>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6" idx="1"/>
            </p:cNvCxnSpPr>
            <p:nvPr/>
          </p:nvCxnSpPr>
          <p:spPr>
            <a:xfrm flipH="1">
              <a:off x="4287187" y="3786479"/>
              <a:ext cx="86693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7" idx="1"/>
            </p:cNvCxnSpPr>
            <p:nvPr/>
          </p:nvCxnSpPr>
          <p:spPr>
            <a:xfrm flipH="1">
              <a:off x="4279691" y="4850781"/>
              <a:ext cx="874427" cy="1"/>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58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1462" y="624110"/>
            <a:ext cx="7090348" cy="754985"/>
          </a:xfrm>
        </p:spPr>
        <p:txBody>
          <a:bodyPr>
            <a:normAutofit fontScale="90000"/>
          </a:bodyPr>
          <a:lstStyle/>
          <a:p>
            <a:r>
              <a:rPr kumimoji="1" lang="ja-JP" altLang="en-US" dirty="0"/>
              <a:t>なぜ</a:t>
            </a:r>
            <a:r>
              <a:rPr kumimoji="1" lang="en-US" altLang="ja-JP" dirty="0"/>
              <a:t>140</a:t>
            </a:r>
            <a:r>
              <a:rPr kumimoji="1" lang="ja-JP" altLang="en-US" dirty="0"/>
              <a:t>年間ガーゼを使っているのか</a:t>
            </a:r>
          </a:p>
        </p:txBody>
      </p:sp>
      <p:sp>
        <p:nvSpPr>
          <p:cNvPr id="3" name="フローチャート: 代替処理 2"/>
          <p:cNvSpPr/>
          <p:nvPr/>
        </p:nvSpPr>
        <p:spPr>
          <a:xfrm>
            <a:off x="1573967" y="1678018"/>
            <a:ext cx="2833141" cy="578882"/>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800" dirty="0">
                <a:solidFill>
                  <a:schemeClr val="tx1"/>
                </a:solidFill>
              </a:rPr>
              <a:t>自分の傷は痛い</a:t>
            </a:r>
            <a:endParaRPr kumimoji="1" lang="ja-JP" altLang="en-US" sz="2800" dirty="0">
              <a:solidFill>
                <a:schemeClr val="tx1"/>
              </a:solidFill>
            </a:endParaRPr>
          </a:p>
        </p:txBody>
      </p:sp>
      <p:sp>
        <p:nvSpPr>
          <p:cNvPr id="4" name="フローチャート: 代替処理 3"/>
          <p:cNvSpPr/>
          <p:nvPr/>
        </p:nvSpPr>
        <p:spPr>
          <a:xfrm>
            <a:off x="4849317" y="1678018"/>
            <a:ext cx="3545175" cy="578882"/>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他人の傷は痛くない</a:t>
            </a:r>
          </a:p>
        </p:txBody>
      </p:sp>
      <p:grpSp>
        <p:nvGrpSpPr>
          <p:cNvPr id="13" name="グループ化 12"/>
          <p:cNvGrpSpPr/>
          <p:nvPr/>
        </p:nvGrpSpPr>
        <p:grpSpPr>
          <a:xfrm>
            <a:off x="2664501" y="2256899"/>
            <a:ext cx="4924268" cy="1857302"/>
            <a:chOff x="2664501" y="2256899"/>
            <a:chExt cx="4924268" cy="1857302"/>
          </a:xfrm>
        </p:grpSpPr>
        <p:sp>
          <p:nvSpPr>
            <p:cNvPr id="5" name="フローチャート: 代替処理 4"/>
            <p:cNvSpPr/>
            <p:nvPr/>
          </p:nvSpPr>
          <p:spPr>
            <a:xfrm>
              <a:off x="2664501" y="3058593"/>
              <a:ext cx="4924268" cy="1055608"/>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患者のガーゼを剥がしても</a:t>
              </a:r>
              <a:br>
                <a:rPr kumimoji="1" lang="en-US" altLang="ja-JP" sz="2800" dirty="0">
                  <a:solidFill>
                    <a:schemeClr val="tx1"/>
                  </a:solidFill>
                </a:rPr>
              </a:br>
              <a:r>
                <a:rPr kumimoji="1" lang="ja-JP" altLang="en-US" sz="2800" dirty="0">
                  <a:solidFill>
                    <a:schemeClr val="tx1"/>
                  </a:solidFill>
                </a:rPr>
                <a:t>医者は痛くない</a:t>
              </a:r>
            </a:p>
          </p:txBody>
        </p:sp>
        <p:cxnSp>
          <p:nvCxnSpPr>
            <p:cNvPr id="8" name="カギ線コネクタ 7"/>
            <p:cNvCxnSpPr>
              <a:stCxn id="3" idx="2"/>
              <a:endCxn id="5" idx="0"/>
            </p:cNvCxnSpPr>
            <p:nvPr/>
          </p:nvCxnSpPr>
          <p:spPr>
            <a:xfrm rot="16200000" flipH="1">
              <a:off x="3657740" y="1589697"/>
              <a:ext cx="801693" cy="213609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カギ線コネクタ 9"/>
            <p:cNvCxnSpPr>
              <a:stCxn id="4" idx="2"/>
            </p:cNvCxnSpPr>
            <p:nvPr/>
          </p:nvCxnSpPr>
          <p:spPr>
            <a:xfrm rot="5400000">
              <a:off x="5668596" y="1714939"/>
              <a:ext cx="411349" cy="1495270"/>
            </a:xfrm>
            <a:prstGeom prst="bentConnector2">
              <a:avLst/>
            </a:prstGeom>
            <a:ln w="50800"/>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2199806" y="4114201"/>
            <a:ext cx="5853659" cy="1647439"/>
            <a:chOff x="2199806" y="4114201"/>
            <a:chExt cx="5853659" cy="1647439"/>
          </a:xfrm>
        </p:grpSpPr>
        <p:sp>
          <p:nvSpPr>
            <p:cNvPr id="6" name="フローチャート: 代替処理 5"/>
            <p:cNvSpPr/>
            <p:nvPr/>
          </p:nvSpPr>
          <p:spPr>
            <a:xfrm>
              <a:off x="2199806" y="4706032"/>
              <a:ext cx="5853659" cy="105560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FF0000"/>
                  </a:solidFill>
                </a:rPr>
                <a:t>ガーゼを貼って剥がす医者は</a:t>
              </a:r>
              <a:br>
                <a:rPr kumimoji="1" lang="en-US" altLang="ja-JP" sz="2800" dirty="0">
                  <a:solidFill>
                    <a:srgbClr val="FF0000"/>
                  </a:solidFill>
                </a:rPr>
              </a:br>
              <a:r>
                <a:rPr kumimoji="1" lang="en-US" altLang="ja-JP" sz="2800" dirty="0">
                  <a:solidFill>
                    <a:srgbClr val="FF0000"/>
                  </a:solidFill>
                </a:rPr>
                <a:t>19</a:t>
              </a:r>
              <a:r>
                <a:rPr kumimoji="1" lang="ja-JP" altLang="en-US" sz="2800" dirty="0">
                  <a:solidFill>
                    <a:srgbClr val="FF0000"/>
                  </a:solidFill>
                </a:rPr>
                <a:t>世紀生まれのサディスト医者？</a:t>
              </a:r>
            </a:p>
          </p:txBody>
        </p:sp>
        <p:cxnSp>
          <p:nvCxnSpPr>
            <p:cNvPr id="12" name="直線矢印コネクタ 11"/>
            <p:cNvCxnSpPr>
              <a:stCxn id="5" idx="2"/>
              <a:endCxn id="6" idx="0"/>
            </p:cNvCxnSpPr>
            <p:nvPr/>
          </p:nvCxnSpPr>
          <p:spPr>
            <a:xfrm>
              <a:off x="5126635" y="4114201"/>
              <a:ext cx="1" cy="59183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34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創傷被覆材について</a:t>
            </a:r>
            <a:endParaRPr kumimoji="1" lang="ja-JP" altLang="en-US" dirty="0"/>
          </a:p>
        </p:txBody>
      </p:sp>
      <p:sp>
        <p:nvSpPr>
          <p:cNvPr id="4" name="テキスト プレースホルダー 3"/>
          <p:cNvSpPr>
            <a:spLocks noGrp="1"/>
          </p:cNvSpPr>
          <p:nvPr>
            <p:ph type="body" idx="1"/>
          </p:nvPr>
        </p:nvSpPr>
        <p:spPr/>
        <p:txBody>
          <a:bodyPr/>
          <a:lstStyle/>
          <a:p>
            <a:r>
              <a:rPr kumimoji="1" lang="ja-JP" altLang="en-US" dirty="0"/>
              <a:t>「</a:t>
            </a:r>
            <a:r>
              <a:rPr kumimoji="1" lang="en-US" altLang="ja-JP" dirty="0"/>
              <a:t>19</a:t>
            </a:r>
            <a:r>
              <a:rPr kumimoji="1" lang="ja-JP" altLang="en-US" dirty="0"/>
              <a:t>世紀生まれのサディスト医者」と言われないために</a:t>
            </a:r>
          </a:p>
        </p:txBody>
      </p:sp>
    </p:spTree>
    <p:extLst>
      <p:ext uri="{BB962C8B-B14F-4D97-AF65-F5344CB8AC3E}">
        <p14:creationId xmlns:p14="http://schemas.microsoft.com/office/powerpoint/2010/main" val="1025331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0191" y="646595"/>
            <a:ext cx="6589199" cy="717510"/>
          </a:xfrm>
        </p:spPr>
        <p:txBody>
          <a:bodyPr/>
          <a:lstStyle/>
          <a:p>
            <a:r>
              <a:rPr kumimoji="1" lang="ja-JP" altLang="en-US" dirty="0"/>
              <a:t>治療材料</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73373489"/>
              </p:ext>
            </p:extLst>
          </p:nvPr>
        </p:nvGraphicFramePr>
        <p:xfrm>
          <a:off x="1266669" y="1281659"/>
          <a:ext cx="7562538" cy="4815840"/>
        </p:xfrm>
        <a:graphic>
          <a:graphicData uri="http://schemas.openxmlformats.org/drawingml/2006/table">
            <a:tbl>
              <a:tblPr firstRow="1" bandRow="1">
                <a:tableStyleId>{5C22544A-7EE6-4342-B048-85BDC9FD1C3A}</a:tableStyleId>
              </a:tblPr>
              <a:tblGrid>
                <a:gridCol w="2136098">
                  <a:extLst>
                    <a:ext uri="{9D8B030D-6E8A-4147-A177-3AD203B41FA5}">
                      <a16:colId xmlns:a16="http://schemas.microsoft.com/office/drawing/2014/main" val="20000"/>
                    </a:ext>
                  </a:extLst>
                </a:gridCol>
                <a:gridCol w="2451768">
                  <a:extLst>
                    <a:ext uri="{9D8B030D-6E8A-4147-A177-3AD203B41FA5}">
                      <a16:colId xmlns:a16="http://schemas.microsoft.com/office/drawing/2014/main" val="20001"/>
                    </a:ext>
                  </a:extLst>
                </a:gridCol>
                <a:gridCol w="2974672">
                  <a:extLst>
                    <a:ext uri="{9D8B030D-6E8A-4147-A177-3AD203B41FA5}">
                      <a16:colId xmlns:a16="http://schemas.microsoft.com/office/drawing/2014/main" val="20002"/>
                    </a:ext>
                  </a:extLst>
                </a:gridCol>
              </a:tblGrid>
              <a:tr h="281316">
                <a:tc>
                  <a:txBody>
                    <a:bodyPr/>
                    <a:lstStyle/>
                    <a:p>
                      <a:pPr algn="ctr"/>
                      <a:r>
                        <a:rPr kumimoji="1" lang="ja-JP" altLang="en-US" sz="2000" dirty="0"/>
                        <a:t>一般名</a:t>
                      </a:r>
                    </a:p>
                  </a:txBody>
                  <a:tcPr>
                    <a:solidFill>
                      <a:schemeClr val="accent2"/>
                    </a:solidFill>
                  </a:tcPr>
                </a:tc>
                <a:tc>
                  <a:txBody>
                    <a:bodyPr/>
                    <a:lstStyle/>
                    <a:p>
                      <a:pPr algn="ctr"/>
                      <a:r>
                        <a:rPr kumimoji="1" lang="ja-JP" altLang="en-US" sz="2000" dirty="0"/>
                        <a:t>特定保険医療材料</a:t>
                      </a:r>
                    </a:p>
                  </a:txBody>
                  <a:tcPr/>
                </a:tc>
                <a:tc>
                  <a:txBody>
                    <a:bodyPr/>
                    <a:lstStyle/>
                    <a:p>
                      <a:pPr algn="ctr"/>
                      <a:r>
                        <a:rPr kumimoji="1" lang="ja-JP" altLang="en-US" sz="2000" dirty="0"/>
                        <a:t>それ以外</a:t>
                      </a:r>
                    </a:p>
                  </a:txBody>
                  <a:tcPr/>
                </a:tc>
                <a:extLst>
                  <a:ext uri="{0D108BD9-81ED-4DB2-BD59-A6C34878D82A}">
                    <a16:rowId xmlns:a16="http://schemas.microsoft.com/office/drawing/2014/main" val="10000"/>
                  </a:ext>
                </a:extLst>
              </a:tr>
              <a:tr h="370840">
                <a:tc>
                  <a:txBody>
                    <a:bodyPr/>
                    <a:lstStyle/>
                    <a:p>
                      <a:pPr algn="l"/>
                      <a:r>
                        <a:rPr kumimoji="1" lang="ja-JP" altLang="en-US" sz="2000" dirty="0"/>
                        <a:t>ハイドロコロイド被覆材</a:t>
                      </a:r>
                    </a:p>
                  </a:txBody>
                  <a:tcPr anchor="ctr"/>
                </a:tc>
                <a:tc>
                  <a:txBody>
                    <a:bodyPr/>
                    <a:lstStyle/>
                    <a:p>
                      <a:pPr algn="l"/>
                      <a:r>
                        <a:rPr kumimoji="1" lang="ja-JP" altLang="en-US" sz="2000" dirty="0"/>
                        <a:t>デュオアクティブ</a:t>
                      </a:r>
                      <a:r>
                        <a:rPr kumimoji="1" lang="en-US" altLang="ja-JP" sz="2000" baseline="30000" dirty="0"/>
                        <a:t>®</a:t>
                      </a:r>
                      <a:endParaRPr kumimoji="1" lang="ja-JP" altLang="en-US" sz="2000" dirty="0"/>
                    </a:p>
                  </a:txBody>
                  <a:tcPr anchor="ctr"/>
                </a:tc>
                <a:tc>
                  <a:txBody>
                    <a:bodyPr/>
                    <a:lstStyle/>
                    <a:p>
                      <a:pPr algn="l"/>
                      <a:r>
                        <a:rPr kumimoji="1" lang="ja-JP" altLang="en-US" sz="2000" dirty="0"/>
                        <a:t>ハイドロコロイド包帯</a:t>
                      </a:r>
                      <a:r>
                        <a:rPr kumimoji="1" lang="en-US" altLang="ja-JP" sz="2000" baseline="30000" dirty="0"/>
                        <a:t>®</a:t>
                      </a:r>
                      <a:br>
                        <a:rPr kumimoji="1" lang="en-US" altLang="ja-JP" sz="2000" dirty="0"/>
                      </a:br>
                      <a:r>
                        <a:rPr kumimoji="1" lang="ja-JP" altLang="en-US" sz="2000" dirty="0"/>
                        <a:t>キズパワーパッド</a:t>
                      </a:r>
                      <a:r>
                        <a:rPr kumimoji="1" lang="en-US" altLang="ja-JP" sz="2000" baseline="30000" dirty="0"/>
                        <a:t>®</a:t>
                      </a:r>
                      <a:endParaRPr kumimoji="1" lang="ja-JP" altLang="en-US" sz="2000" dirty="0"/>
                    </a:p>
                  </a:txBody>
                  <a:tcPr anchor="ctr"/>
                </a:tc>
                <a:extLst>
                  <a:ext uri="{0D108BD9-81ED-4DB2-BD59-A6C34878D82A}">
                    <a16:rowId xmlns:a16="http://schemas.microsoft.com/office/drawing/2014/main" val="10001"/>
                  </a:ext>
                </a:extLst>
              </a:tr>
              <a:tr h="370840">
                <a:tc>
                  <a:txBody>
                    <a:bodyPr/>
                    <a:lstStyle/>
                    <a:p>
                      <a:pPr algn="l"/>
                      <a:r>
                        <a:rPr kumimoji="1" lang="ja-JP" altLang="en-US" sz="2000" dirty="0"/>
                        <a:t>アルギン酸塩被覆材</a:t>
                      </a:r>
                    </a:p>
                  </a:txBody>
                  <a:tcPr anchor="ctr"/>
                </a:tc>
                <a:tc>
                  <a:txBody>
                    <a:bodyPr/>
                    <a:lstStyle/>
                    <a:p>
                      <a:pPr algn="l"/>
                      <a:r>
                        <a:rPr kumimoji="1" lang="ja-JP" altLang="en-US" sz="2000" dirty="0"/>
                        <a:t>カルトスタット</a:t>
                      </a:r>
                      <a:r>
                        <a:rPr kumimoji="1" lang="en-US" altLang="ja-JP" sz="2000" baseline="30000" dirty="0"/>
                        <a:t>®</a:t>
                      </a:r>
                      <a:br>
                        <a:rPr kumimoji="1" lang="en-US" altLang="ja-JP" sz="2000" dirty="0"/>
                      </a:br>
                      <a:r>
                        <a:rPr kumimoji="1" lang="ja-JP" altLang="en-US" sz="2000" dirty="0"/>
                        <a:t>ソーブサン</a:t>
                      </a:r>
                      <a:r>
                        <a:rPr kumimoji="1" lang="en-US" altLang="ja-JP" sz="2000" baseline="30000" dirty="0"/>
                        <a:t>®</a:t>
                      </a:r>
                      <a:endParaRPr kumimoji="1" lang="ja-JP" altLang="en-US" sz="2000" dirty="0"/>
                    </a:p>
                  </a:txBody>
                  <a:tcPr anchor="ctr"/>
                </a:tc>
                <a:tc>
                  <a:txBody>
                    <a:bodyPr/>
                    <a:lstStyle/>
                    <a:p>
                      <a:pPr algn="l"/>
                      <a:r>
                        <a:rPr kumimoji="1" lang="ja-JP" altLang="en-US" sz="2000" dirty="0"/>
                        <a:t>ヘモスタパッド</a:t>
                      </a:r>
                      <a:r>
                        <a:rPr kumimoji="1" lang="en-US" altLang="ja-JP" sz="2000" baseline="30000" dirty="0"/>
                        <a:t>®</a:t>
                      </a:r>
                      <a:endParaRPr kumimoji="1" lang="ja-JP" altLang="en-US" sz="2000" dirty="0"/>
                    </a:p>
                  </a:txBody>
                  <a:tcPr anchor="ctr"/>
                </a:tc>
                <a:extLst>
                  <a:ext uri="{0D108BD9-81ED-4DB2-BD59-A6C34878D82A}">
                    <a16:rowId xmlns:a16="http://schemas.microsoft.com/office/drawing/2014/main" val="10002"/>
                  </a:ext>
                </a:extLst>
              </a:tr>
              <a:tr h="370840">
                <a:tc>
                  <a:txBody>
                    <a:bodyPr/>
                    <a:lstStyle/>
                    <a:p>
                      <a:pPr algn="l"/>
                      <a:r>
                        <a:rPr kumimoji="1" lang="ja-JP" altLang="en-US" sz="2000" dirty="0"/>
                        <a:t>ポリウレタンフォーム</a:t>
                      </a:r>
                    </a:p>
                  </a:txBody>
                  <a:tcPr anchor="ctr"/>
                </a:tc>
                <a:tc>
                  <a:txBody>
                    <a:bodyPr/>
                    <a:lstStyle/>
                    <a:p>
                      <a:pPr algn="l"/>
                      <a:r>
                        <a:rPr kumimoji="1" lang="ja-JP" altLang="en-US" sz="2000" dirty="0"/>
                        <a:t>ハイドロサイト</a:t>
                      </a:r>
                      <a:r>
                        <a:rPr kumimoji="1" lang="en-US" altLang="ja-JP" sz="2000" baseline="30000" dirty="0"/>
                        <a:t>®</a:t>
                      </a:r>
                      <a:endParaRPr kumimoji="1" lang="ja-JP" altLang="en-US" sz="2000" dirty="0"/>
                    </a:p>
                  </a:txBody>
                  <a:tcPr anchor="ctr"/>
                </a:tc>
                <a:tc>
                  <a:txBody>
                    <a:bodyPr/>
                    <a:lstStyle/>
                    <a:p>
                      <a:pPr algn="l"/>
                      <a:endParaRPr kumimoji="1" lang="ja-JP" altLang="en-US" sz="2000" dirty="0"/>
                    </a:p>
                  </a:txBody>
                  <a:tcPr anchor="ctr"/>
                </a:tc>
                <a:extLst>
                  <a:ext uri="{0D108BD9-81ED-4DB2-BD59-A6C34878D82A}">
                    <a16:rowId xmlns:a16="http://schemas.microsoft.com/office/drawing/2014/main" val="10003"/>
                  </a:ext>
                </a:extLst>
              </a:tr>
              <a:tr h="370840">
                <a:tc>
                  <a:txBody>
                    <a:bodyPr/>
                    <a:lstStyle/>
                    <a:p>
                      <a:pPr algn="l"/>
                      <a:r>
                        <a:rPr kumimoji="1" lang="ja-JP" altLang="en-US" sz="2000" dirty="0"/>
                        <a:t>ハイドロファイバー</a:t>
                      </a:r>
                    </a:p>
                  </a:txBody>
                  <a:tcPr anchor="ctr"/>
                </a:tc>
                <a:tc>
                  <a:txBody>
                    <a:bodyPr/>
                    <a:lstStyle/>
                    <a:p>
                      <a:pPr algn="l"/>
                      <a:r>
                        <a:rPr kumimoji="1" lang="ja-JP" altLang="en-US" sz="2000" dirty="0"/>
                        <a:t>アクアセル</a:t>
                      </a:r>
                      <a:r>
                        <a:rPr kumimoji="1" lang="en-US" altLang="ja-JP" sz="2000" baseline="30000" dirty="0"/>
                        <a:t>®</a:t>
                      </a:r>
                      <a:endParaRPr kumimoji="1" lang="ja-JP" altLang="en-US" sz="2000" baseline="30000" dirty="0"/>
                    </a:p>
                  </a:txBody>
                  <a:tcPr anchor="ctr"/>
                </a:tc>
                <a:tc>
                  <a:txBody>
                    <a:bodyPr/>
                    <a:lstStyle/>
                    <a:p>
                      <a:pPr algn="l"/>
                      <a:endParaRPr kumimoji="1" lang="ja-JP" altLang="en-US" sz="2000" dirty="0"/>
                    </a:p>
                  </a:txBody>
                  <a:tcPr anchor="ctr"/>
                </a:tc>
                <a:extLst>
                  <a:ext uri="{0D108BD9-81ED-4DB2-BD59-A6C34878D82A}">
                    <a16:rowId xmlns:a16="http://schemas.microsoft.com/office/drawing/2014/main" val="10004"/>
                  </a:ext>
                </a:extLst>
              </a:tr>
              <a:tr h="370840">
                <a:tc>
                  <a:txBody>
                    <a:bodyPr/>
                    <a:lstStyle/>
                    <a:p>
                      <a:pPr algn="l"/>
                      <a:r>
                        <a:rPr kumimoji="1" lang="ja-JP" altLang="en-US" sz="2000" dirty="0"/>
                        <a:t>その他</a:t>
                      </a:r>
                    </a:p>
                  </a:txBody>
                  <a:tcPr anchor="ctr"/>
                </a:tc>
                <a:tc>
                  <a:txBody>
                    <a:bodyPr/>
                    <a:lstStyle/>
                    <a:p>
                      <a:pPr algn="l"/>
                      <a:endParaRPr kumimoji="1" lang="ja-JP" altLang="en-US" sz="2000" dirty="0"/>
                    </a:p>
                  </a:txBody>
                  <a:tcPr anchor="ctr"/>
                </a:tc>
                <a:tc>
                  <a:txBody>
                    <a:bodyPr/>
                    <a:lstStyle/>
                    <a:p>
                      <a:pPr algn="l"/>
                      <a:r>
                        <a:rPr kumimoji="1" lang="ja-JP" altLang="en-US" sz="2000" dirty="0"/>
                        <a:t>プラスモイスト</a:t>
                      </a:r>
                      <a:r>
                        <a:rPr kumimoji="1" lang="en-US" altLang="ja-JP" sz="2000" baseline="30000" dirty="0"/>
                        <a:t>®</a:t>
                      </a:r>
                      <a:br>
                        <a:rPr kumimoji="1" lang="en-US" altLang="ja-JP" sz="2000" dirty="0"/>
                      </a:br>
                      <a:r>
                        <a:rPr kumimoji="1" lang="ja-JP" altLang="en-US" sz="2000" dirty="0"/>
                        <a:t>ズイコウパッド</a:t>
                      </a:r>
                      <a:r>
                        <a:rPr kumimoji="1" lang="en-US" altLang="ja-JP" sz="2000" baseline="30000" dirty="0"/>
                        <a:t>®</a:t>
                      </a:r>
                      <a:br>
                        <a:rPr kumimoji="1" lang="en-US" altLang="ja-JP" sz="2000" dirty="0"/>
                      </a:br>
                      <a:r>
                        <a:rPr kumimoji="1" lang="ja-JP" altLang="en-US" sz="2000" dirty="0"/>
                        <a:t>モイスキンパッド</a:t>
                      </a:r>
                      <a:r>
                        <a:rPr kumimoji="1" lang="en-US" altLang="ja-JP" sz="2000" baseline="30000" dirty="0"/>
                        <a:t>®</a:t>
                      </a:r>
                      <a:endParaRPr kumimoji="1" lang="en-US" altLang="ja-JP" sz="2000" dirty="0"/>
                    </a:p>
                    <a:p>
                      <a:pPr algn="l"/>
                      <a:r>
                        <a:rPr kumimoji="1" lang="ja-JP" altLang="en-US" sz="2000" dirty="0"/>
                        <a:t>褥瘡パッド（穴あきポリ袋）</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103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ハイドロコロイド被覆材</a:t>
            </a:r>
          </a:p>
        </p:txBody>
      </p:sp>
      <p:sp>
        <p:nvSpPr>
          <p:cNvPr id="7" name="コンテンツ プレースホルダー 6"/>
          <p:cNvSpPr>
            <a:spLocks noGrp="1"/>
          </p:cNvSpPr>
          <p:nvPr>
            <p:ph idx="1"/>
          </p:nvPr>
        </p:nvSpPr>
        <p:spPr>
          <a:xfrm>
            <a:off x="1508541" y="4808718"/>
            <a:ext cx="6696075" cy="1590675"/>
          </a:xfrm>
        </p:spPr>
        <p:txBody>
          <a:bodyPr>
            <a:normAutofit fontScale="92500"/>
          </a:bodyPr>
          <a:lstStyle/>
          <a:p>
            <a:r>
              <a:rPr lang="ja-JP" altLang="en-US" sz="2800" dirty="0"/>
              <a:t>浅い傷に最適</a:t>
            </a:r>
            <a:endParaRPr lang="en-US" altLang="ja-JP" sz="2800" dirty="0"/>
          </a:p>
          <a:p>
            <a:r>
              <a:rPr kumimoji="1" lang="ja-JP" altLang="en-US" sz="2800" dirty="0"/>
              <a:t>深い傷では</a:t>
            </a:r>
            <a:r>
              <a:rPr kumimoji="1" lang="en-US" altLang="ja-JP" sz="2800" dirty="0"/>
              <a:t>1</a:t>
            </a:r>
            <a:r>
              <a:rPr kumimoji="1" lang="ja-JP" altLang="en-US" sz="2800" dirty="0"/>
              <a:t>日数回張り替えが必要</a:t>
            </a:r>
            <a:endParaRPr kumimoji="1" lang="en-US" altLang="ja-JP" sz="2800" dirty="0"/>
          </a:p>
          <a:p>
            <a:r>
              <a:rPr lang="ja-JP" altLang="en-US" sz="2800" dirty="0"/>
              <a:t>目立たないので露出部の傷に使いやすい</a:t>
            </a:r>
            <a:endParaRPr kumimoji="1" lang="ja-JP" altLang="en-US" sz="2800" dirty="0"/>
          </a:p>
        </p:txBody>
      </p:sp>
      <p:pic>
        <p:nvPicPr>
          <p:cNvPr id="4" name="Picture 2" descr="C:\Users\nm\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695" y="1264554"/>
            <a:ext cx="1975246" cy="302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189" y="1264555"/>
            <a:ext cx="4030178" cy="3022633"/>
          </a:xfrm>
          <a:prstGeom prst="rect">
            <a:avLst/>
          </a:prstGeom>
        </p:spPr>
      </p:pic>
    </p:spTree>
    <p:extLst>
      <p:ext uri="{BB962C8B-B14F-4D97-AF65-F5344CB8AC3E}">
        <p14:creationId xmlns:p14="http://schemas.microsoft.com/office/powerpoint/2010/main" val="321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団長＠安田大サーカス</a:t>
            </a:r>
            <a:endParaRPr kumimoji="1" lang="ja-JP" altLang="en-US" dirty="0"/>
          </a:p>
        </p:txBody>
      </p:sp>
      <p:sp>
        <p:nvSpPr>
          <p:cNvPr id="3" name="コンテンツ プレースホルダー 2"/>
          <p:cNvSpPr>
            <a:spLocks noGrp="1"/>
          </p:cNvSpPr>
          <p:nvPr>
            <p:ph idx="1"/>
          </p:nvPr>
        </p:nvSpPr>
        <p:spPr>
          <a:xfrm>
            <a:off x="4999512" y="1705949"/>
            <a:ext cx="3534888" cy="4647350"/>
          </a:xfrm>
        </p:spPr>
        <p:txBody>
          <a:bodyPr>
            <a:normAutofit/>
          </a:bodyPr>
          <a:lstStyle/>
          <a:p>
            <a:r>
              <a:rPr kumimoji="1" lang="en-US" altLang="ja-JP" sz="2400" dirty="0"/>
              <a:t>2015</a:t>
            </a:r>
            <a:r>
              <a:rPr kumimoji="1" lang="ja-JP" altLang="en-US" sz="2400" dirty="0"/>
              <a:t>年</a:t>
            </a:r>
            <a:r>
              <a:rPr kumimoji="1" lang="en-US" altLang="ja-JP" sz="2400" dirty="0"/>
              <a:t>7</a:t>
            </a:r>
            <a:r>
              <a:rPr kumimoji="1" lang="ja-JP" altLang="en-US" sz="2400" dirty="0"/>
              <a:t>月</a:t>
            </a:r>
            <a:r>
              <a:rPr kumimoji="1" lang="en-US" altLang="ja-JP" sz="2400" dirty="0"/>
              <a:t>19</a:t>
            </a:r>
            <a:r>
              <a:rPr kumimoji="1" lang="ja-JP" altLang="en-US" sz="2400" dirty="0"/>
              <a:t>日，山形県でトライアスロンの自転車で転倒。</a:t>
            </a:r>
            <a:br>
              <a:rPr kumimoji="1" lang="en-US" altLang="ja-JP" sz="2400" dirty="0"/>
            </a:br>
            <a:r>
              <a:rPr kumimoji="1" lang="ja-JP" altLang="en-US" sz="2400" dirty="0"/>
              <a:t>顔面多発挫創受傷。</a:t>
            </a:r>
            <a:endParaRPr kumimoji="1" lang="en-US" altLang="ja-JP" sz="2400" dirty="0"/>
          </a:p>
          <a:p>
            <a:r>
              <a:rPr lang="ja-JP" altLang="en-US" sz="2400" dirty="0"/>
              <a:t>数日後，帰京し〇〇病院形成外科受診。顔の怪我が治るまで</a:t>
            </a:r>
            <a:r>
              <a:rPr lang="en-US" altLang="ja-JP" sz="2400" dirty="0"/>
              <a:t>1</a:t>
            </a:r>
            <a:r>
              <a:rPr lang="ja-JP" altLang="en-US" sz="2400" dirty="0"/>
              <a:t>ヶ月半かかると診断された。</a:t>
            </a:r>
            <a:endParaRPr lang="en-US" altLang="ja-JP" sz="2400" dirty="0"/>
          </a:p>
          <a:p>
            <a:r>
              <a:rPr kumimoji="1" lang="en-US" altLang="ja-JP" sz="2400" dirty="0"/>
              <a:t>7</a:t>
            </a:r>
            <a:r>
              <a:rPr kumimoji="1" lang="ja-JP" altLang="en-US" sz="2400" dirty="0"/>
              <a:t>月</a:t>
            </a:r>
            <a:r>
              <a:rPr kumimoji="1" lang="en-US" altLang="ja-JP" sz="2400" dirty="0"/>
              <a:t>24</a:t>
            </a:r>
            <a:r>
              <a:rPr kumimoji="1" lang="ja-JP" altLang="en-US" sz="2400" dirty="0"/>
              <a:t>日，知人のすすめで当科を受診。</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613" y="1667493"/>
            <a:ext cx="3304764" cy="4190191"/>
          </a:xfrm>
          <a:prstGeom prst="rect">
            <a:avLst/>
          </a:prstGeom>
        </p:spPr>
      </p:pic>
    </p:spTree>
    <p:extLst>
      <p:ext uri="{BB962C8B-B14F-4D97-AF65-F5344CB8AC3E}">
        <p14:creationId xmlns:p14="http://schemas.microsoft.com/office/powerpoint/2010/main" val="298416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376" y="509810"/>
            <a:ext cx="6589199" cy="1280890"/>
          </a:xfrm>
        </p:spPr>
        <p:txBody>
          <a:bodyPr/>
          <a:lstStyle/>
          <a:p>
            <a:r>
              <a:rPr kumimoji="1" lang="ja-JP" altLang="en-US" dirty="0"/>
              <a:t>アルギン酸塩被覆材</a:t>
            </a:r>
          </a:p>
        </p:txBody>
      </p:sp>
      <p:sp>
        <p:nvSpPr>
          <p:cNvPr id="3" name="コンテンツ プレースホルダー 2"/>
          <p:cNvSpPr>
            <a:spLocks noGrp="1"/>
          </p:cNvSpPr>
          <p:nvPr>
            <p:ph idx="1"/>
          </p:nvPr>
        </p:nvSpPr>
        <p:spPr>
          <a:xfrm>
            <a:off x="1440376" y="4864925"/>
            <a:ext cx="7179749" cy="1393371"/>
          </a:xfrm>
        </p:spPr>
        <p:txBody>
          <a:bodyPr>
            <a:normAutofit fontScale="92500" lnSpcReduction="20000"/>
          </a:bodyPr>
          <a:lstStyle/>
          <a:p>
            <a:r>
              <a:rPr lang="ja-JP" altLang="en-US" sz="2800" dirty="0"/>
              <a:t>カルトスタット</a:t>
            </a:r>
            <a:r>
              <a:rPr lang="en-US" altLang="ja-JP" sz="2800" baseline="30000" dirty="0"/>
              <a:t>®</a:t>
            </a:r>
            <a:r>
              <a:rPr lang="ja-JP" altLang="en-US" sz="2800" baseline="30000" dirty="0" err="1"/>
              <a:t>，</a:t>
            </a:r>
            <a:r>
              <a:rPr lang="ja-JP" altLang="en-US" sz="2800" dirty="0"/>
              <a:t>ソーブサン</a:t>
            </a:r>
            <a:r>
              <a:rPr lang="en-US" altLang="ja-JP" sz="2800" baseline="30000" dirty="0"/>
              <a:t>®</a:t>
            </a:r>
            <a:r>
              <a:rPr lang="ja-JP" altLang="en-US" sz="2800" dirty="0"/>
              <a:t>など</a:t>
            </a:r>
            <a:endParaRPr lang="en-US" altLang="ja-JP" sz="2800" dirty="0"/>
          </a:p>
          <a:p>
            <a:r>
              <a:rPr kumimoji="1" lang="ja-JP" altLang="en-US" sz="2800" dirty="0"/>
              <a:t>強力な止血作用あり</a:t>
            </a:r>
            <a:endParaRPr kumimoji="1" lang="en-US" altLang="ja-JP" sz="2800" dirty="0"/>
          </a:p>
          <a:p>
            <a:r>
              <a:rPr lang="ja-JP" altLang="en-US" sz="2800" dirty="0"/>
              <a:t>フィルム材で密封する</a:t>
            </a:r>
            <a:endParaRPr kumimoji="1" lang="ja-JP" altLang="en-US" sz="2400" dirty="0"/>
          </a:p>
        </p:txBody>
      </p:sp>
      <p:pic>
        <p:nvPicPr>
          <p:cNvPr id="4" name="Picture 3" descr="C:\Users\nm\Desktop\無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043" y="1435213"/>
            <a:ext cx="2298755" cy="291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700" y="1435213"/>
            <a:ext cx="2911155" cy="2911155"/>
          </a:xfrm>
          <a:prstGeom prst="rect">
            <a:avLst/>
          </a:prstGeom>
        </p:spPr>
      </p:pic>
    </p:spTree>
    <p:extLst>
      <p:ext uri="{BB962C8B-B14F-4D97-AF65-F5344CB8AC3E}">
        <p14:creationId xmlns:p14="http://schemas.microsoft.com/office/powerpoint/2010/main" val="15658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プラスモイスト</a:t>
            </a:r>
            <a:r>
              <a:rPr lang="en-US" altLang="ja-JP" baseline="30000" dirty="0"/>
              <a:t>®</a:t>
            </a:r>
            <a:endParaRPr kumimoji="1" lang="ja-JP" altLang="en-US" dirty="0"/>
          </a:p>
        </p:txBody>
      </p:sp>
      <p:sp>
        <p:nvSpPr>
          <p:cNvPr id="3" name="コンテンツ プレースホルダー 2"/>
          <p:cNvSpPr>
            <a:spLocks noGrp="1"/>
          </p:cNvSpPr>
          <p:nvPr>
            <p:ph idx="1"/>
          </p:nvPr>
        </p:nvSpPr>
        <p:spPr>
          <a:xfrm>
            <a:off x="5130140" y="1767179"/>
            <a:ext cx="3404260" cy="4251664"/>
          </a:xfrm>
        </p:spPr>
        <p:txBody>
          <a:bodyPr>
            <a:noAutofit/>
          </a:bodyPr>
          <a:lstStyle/>
          <a:p>
            <a:r>
              <a:rPr lang="ja-JP" altLang="en-US" sz="2800" dirty="0"/>
              <a:t>私が開発</a:t>
            </a:r>
            <a:endParaRPr lang="en-US" altLang="ja-JP" sz="2800" dirty="0"/>
          </a:p>
          <a:p>
            <a:r>
              <a:rPr lang="ja-JP" altLang="en-US" sz="2800" dirty="0"/>
              <a:t>薄くて柔軟，吸収力あり，自由に切って使える</a:t>
            </a:r>
            <a:endParaRPr lang="en-US" altLang="ja-JP" sz="2800" dirty="0"/>
          </a:p>
          <a:p>
            <a:r>
              <a:rPr kumimoji="1" lang="ja-JP" altLang="en-US" sz="2800" dirty="0"/>
              <a:t>浸出液が多い場合は，プラスモイストの上を紙おむつで覆う</a:t>
            </a:r>
          </a:p>
        </p:txBody>
      </p:sp>
      <p:pic>
        <p:nvPicPr>
          <p:cNvPr id="4" name="Picture 2" descr="C:\Users\nm\Desktop\無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09" y="1570507"/>
            <a:ext cx="2943024" cy="41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0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5200" y="624110"/>
            <a:ext cx="6589200" cy="824680"/>
          </a:xfrm>
        </p:spPr>
        <p:txBody>
          <a:bodyPr/>
          <a:lstStyle/>
          <a:p>
            <a:r>
              <a:rPr kumimoji="1" lang="ja-JP" altLang="en-US" dirty="0"/>
              <a:t>褥瘡パッド</a:t>
            </a:r>
            <a:endParaRPr kumimoji="1"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167" y="1330038"/>
            <a:ext cx="3317774" cy="2483048"/>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264" y="2637845"/>
            <a:ext cx="3327444" cy="2492467"/>
          </a:xfrm>
          <a:prstGeom prst="rect">
            <a:avLst/>
          </a:prstGeom>
        </p:spPr>
      </p:pic>
      <p:sp>
        <p:nvSpPr>
          <p:cNvPr id="7" name="四角形吹き出し 6"/>
          <p:cNvSpPr/>
          <p:nvPr/>
        </p:nvSpPr>
        <p:spPr>
          <a:xfrm>
            <a:off x="5118264" y="1045721"/>
            <a:ext cx="1923803" cy="558139"/>
          </a:xfrm>
          <a:prstGeom prst="wedgeRectCallout">
            <a:avLst>
              <a:gd name="adj1" fmla="val -180092"/>
              <a:gd name="adj2" fmla="val 195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穴あきポリ袋</a:t>
            </a:r>
            <a:endParaRPr kumimoji="1" lang="ja-JP" altLang="en-US" dirty="0"/>
          </a:p>
        </p:txBody>
      </p:sp>
      <p:sp>
        <p:nvSpPr>
          <p:cNvPr id="8" name="四角形吹き出し 7"/>
          <p:cNvSpPr/>
          <p:nvPr/>
        </p:nvSpPr>
        <p:spPr>
          <a:xfrm>
            <a:off x="6282047" y="1865810"/>
            <a:ext cx="1923803" cy="510085"/>
          </a:xfrm>
          <a:prstGeom prst="wedgeRectCallout">
            <a:avLst>
              <a:gd name="adj1" fmla="val -175772"/>
              <a:gd name="adj2" fmla="val 99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切った紙オムツ</a:t>
            </a:r>
          </a:p>
        </p:txBody>
      </p:sp>
      <p:sp>
        <p:nvSpPr>
          <p:cNvPr id="9" name="テキスト ボックス 8"/>
          <p:cNvSpPr txBox="1"/>
          <p:nvPr/>
        </p:nvSpPr>
        <p:spPr>
          <a:xfrm>
            <a:off x="1815240" y="4180114"/>
            <a:ext cx="2790701" cy="1631216"/>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2000" dirty="0"/>
              <a:t>創面は乾燥しない</a:t>
            </a:r>
            <a:endParaRPr kumimoji="1" lang="en-US" altLang="ja-JP" sz="2000" dirty="0"/>
          </a:p>
          <a:p>
            <a:pPr marL="285750" indent="-285750">
              <a:buFont typeface="Wingdings" panose="05000000000000000000" pitchFamily="2" charset="2"/>
              <a:buChar char="l"/>
            </a:pPr>
            <a:r>
              <a:rPr lang="ja-JP" altLang="en-US" sz="2000" dirty="0"/>
              <a:t>固着しない</a:t>
            </a:r>
            <a:endParaRPr lang="en-US" altLang="ja-JP" sz="2000" dirty="0"/>
          </a:p>
          <a:p>
            <a:pPr marL="285750" indent="-285750">
              <a:buFont typeface="Wingdings" panose="05000000000000000000" pitchFamily="2" charset="2"/>
              <a:buChar char="l"/>
            </a:pPr>
            <a:r>
              <a:rPr kumimoji="1" lang="ja-JP" altLang="en-US" sz="2000" dirty="0"/>
              <a:t>吸収力が高く，大量の膿も吸収する</a:t>
            </a:r>
            <a:endParaRPr kumimoji="1" lang="en-US" altLang="ja-JP" sz="2000" dirty="0"/>
          </a:p>
          <a:p>
            <a:pPr marL="285750" indent="-285750">
              <a:buFont typeface="Wingdings" panose="05000000000000000000" pitchFamily="2" charset="2"/>
              <a:buChar char="l"/>
            </a:pPr>
            <a:r>
              <a:rPr lang="ja-JP" altLang="en-US" sz="2000" dirty="0"/>
              <a:t>極めて安価</a:t>
            </a:r>
            <a:endParaRPr kumimoji="1" lang="ja-JP" altLang="en-US" sz="2000" dirty="0"/>
          </a:p>
        </p:txBody>
      </p:sp>
    </p:spTree>
    <p:extLst>
      <p:ext uri="{BB962C8B-B14F-4D97-AF65-F5344CB8AC3E}">
        <p14:creationId xmlns:p14="http://schemas.microsoft.com/office/powerpoint/2010/main" val="387379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833987"/>
          </a:xfrm>
        </p:spPr>
        <p:txBody>
          <a:bodyPr/>
          <a:lstStyle/>
          <a:p>
            <a:r>
              <a:rPr kumimoji="1" lang="en-US" altLang="ja-JP" dirty="0"/>
              <a:t>10</a:t>
            </a:r>
            <a:r>
              <a:rPr kumimoji="1" lang="ja-JP" altLang="en-US" dirty="0"/>
              <a:t>歳男：自転車転倒</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404" y="1202303"/>
            <a:ext cx="2377167" cy="3155533"/>
          </a:xfrm>
          <a:prstGeom prst="rect">
            <a:avLst/>
          </a:prstGeom>
        </p:spPr>
      </p:pic>
      <p:sp>
        <p:nvSpPr>
          <p:cNvPr id="6" name="テキスト ボックス 5"/>
          <p:cNvSpPr txBox="1"/>
          <p:nvPr/>
        </p:nvSpPr>
        <p:spPr>
          <a:xfrm>
            <a:off x="1639404" y="4609070"/>
            <a:ext cx="2377167" cy="923330"/>
          </a:xfrm>
          <a:prstGeom prst="rect">
            <a:avLst/>
          </a:prstGeom>
          <a:noFill/>
        </p:spPr>
        <p:txBody>
          <a:bodyPr wrap="square" rtlCol="0">
            <a:spAutoFit/>
          </a:bodyPr>
          <a:lstStyle/>
          <a:p>
            <a:r>
              <a:rPr kumimoji="1" lang="ja-JP" altLang="en-US" dirty="0"/>
              <a:t>初診時の状態</a:t>
            </a:r>
            <a:endParaRPr kumimoji="1" lang="en-US" altLang="ja-JP" dirty="0"/>
          </a:p>
          <a:p>
            <a:r>
              <a:rPr lang="ja-JP" altLang="en-US" dirty="0"/>
              <a:t>ハイドロコロイドを貼付</a:t>
            </a:r>
            <a:endParaRPr kumimoji="1" lang="ja-JP" altLang="en-US" dirty="0"/>
          </a:p>
        </p:txBody>
      </p:sp>
      <p:grpSp>
        <p:nvGrpSpPr>
          <p:cNvPr id="9" name="グループ化 8"/>
          <p:cNvGrpSpPr/>
          <p:nvPr/>
        </p:nvGrpSpPr>
        <p:grpSpPr>
          <a:xfrm>
            <a:off x="4137692" y="2054919"/>
            <a:ext cx="2030059" cy="3752355"/>
            <a:chOff x="4137692" y="2054919"/>
            <a:chExt cx="2030059" cy="3752355"/>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7692" y="2054919"/>
              <a:ext cx="2030059" cy="3155533"/>
            </a:xfrm>
            <a:prstGeom prst="rect">
              <a:avLst/>
            </a:prstGeom>
          </p:spPr>
        </p:pic>
        <p:sp>
          <p:nvSpPr>
            <p:cNvPr id="7" name="テキスト ボックス 6"/>
            <p:cNvSpPr txBox="1"/>
            <p:nvPr/>
          </p:nvSpPr>
          <p:spPr>
            <a:xfrm>
              <a:off x="4663159" y="5437942"/>
              <a:ext cx="979124" cy="369332"/>
            </a:xfrm>
            <a:prstGeom prst="rect">
              <a:avLst/>
            </a:prstGeom>
            <a:noFill/>
          </p:spPr>
          <p:txBody>
            <a:bodyPr wrap="square" rtlCol="0">
              <a:spAutoFit/>
            </a:bodyPr>
            <a:lstStyle/>
            <a:p>
              <a:r>
                <a:rPr kumimoji="1" lang="en-US" altLang="ja-JP" dirty="0"/>
                <a:t>2</a:t>
              </a:r>
              <a:r>
                <a:rPr kumimoji="1" lang="ja-JP" altLang="en-US" dirty="0"/>
                <a:t>日後</a:t>
              </a:r>
            </a:p>
          </p:txBody>
        </p:sp>
      </p:grpSp>
      <p:grpSp>
        <p:nvGrpSpPr>
          <p:cNvPr id="10" name="グループ化 9"/>
          <p:cNvGrpSpPr/>
          <p:nvPr/>
        </p:nvGrpSpPr>
        <p:grpSpPr>
          <a:xfrm>
            <a:off x="6288872" y="2843425"/>
            <a:ext cx="2366649" cy="3524865"/>
            <a:chOff x="6288872" y="2843425"/>
            <a:chExt cx="2366649" cy="3524865"/>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872" y="3212757"/>
              <a:ext cx="2366649" cy="3155533"/>
            </a:xfrm>
            <a:prstGeom prst="rect">
              <a:avLst/>
            </a:prstGeom>
          </p:spPr>
        </p:pic>
        <p:sp>
          <p:nvSpPr>
            <p:cNvPr id="8" name="テキスト ボックス 7"/>
            <p:cNvSpPr txBox="1"/>
            <p:nvPr/>
          </p:nvSpPr>
          <p:spPr>
            <a:xfrm>
              <a:off x="7072727" y="2843425"/>
              <a:ext cx="979124" cy="369332"/>
            </a:xfrm>
            <a:prstGeom prst="rect">
              <a:avLst/>
            </a:prstGeom>
            <a:noFill/>
          </p:spPr>
          <p:txBody>
            <a:bodyPr wrap="square" rtlCol="0">
              <a:spAutoFit/>
            </a:bodyPr>
            <a:lstStyle/>
            <a:p>
              <a:r>
                <a:rPr kumimoji="1" lang="en-US" altLang="ja-JP" dirty="0"/>
                <a:t>6</a:t>
              </a:r>
              <a:r>
                <a:rPr kumimoji="1" lang="ja-JP" altLang="en-US" dirty="0"/>
                <a:t>日後</a:t>
              </a:r>
            </a:p>
          </p:txBody>
        </p:sp>
      </p:grpSp>
    </p:spTree>
    <p:extLst>
      <p:ext uri="{BB962C8B-B14F-4D97-AF65-F5344CB8AC3E}">
        <p14:creationId xmlns:p14="http://schemas.microsoft.com/office/powerpoint/2010/main" val="42938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16</a:t>
            </a:r>
            <a:r>
              <a:rPr kumimoji="1" lang="ja-JP" altLang="en-US" dirty="0"/>
              <a:t>歳女：体育祭の練習で転倒</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91" y="1445989"/>
            <a:ext cx="2903930" cy="2139228"/>
          </a:xfrm>
          <a:prstGeom prst="rect">
            <a:avLst/>
          </a:prstGeom>
        </p:spPr>
      </p:pic>
      <p:sp>
        <p:nvSpPr>
          <p:cNvPr id="9" name="テキスト ボックス 8"/>
          <p:cNvSpPr txBox="1"/>
          <p:nvPr/>
        </p:nvSpPr>
        <p:spPr>
          <a:xfrm>
            <a:off x="3987859" y="1667175"/>
            <a:ext cx="2377167" cy="923330"/>
          </a:xfrm>
          <a:prstGeom prst="rect">
            <a:avLst/>
          </a:prstGeom>
          <a:noFill/>
        </p:spPr>
        <p:txBody>
          <a:bodyPr wrap="square" rtlCol="0">
            <a:spAutoFit/>
          </a:bodyPr>
          <a:lstStyle/>
          <a:p>
            <a:r>
              <a:rPr kumimoji="1" lang="ja-JP" altLang="en-US" dirty="0"/>
              <a:t>初診時の状態</a:t>
            </a:r>
            <a:endParaRPr kumimoji="1" lang="en-US" altLang="ja-JP" dirty="0"/>
          </a:p>
          <a:p>
            <a:r>
              <a:rPr lang="ja-JP" altLang="en-US" dirty="0"/>
              <a:t>ハイドロコロイドを貼付</a:t>
            </a:r>
            <a:endParaRPr kumimoji="1" lang="ja-JP" altLang="en-US" dirty="0"/>
          </a:p>
        </p:txBody>
      </p:sp>
      <p:grpSp>
        <p:nvGrpSpPr>
          <p:cNvPr id="13" name="グループ化 12"/>
          <p:cNvGrpSpPr/>
          <p:nvPr/>
        </p:nvGrpSpPr>
        <p:grpSpPr>
          <a:xfrm>
            <a:off x="2094595" y="3688616"/>
            <a:ext cx="2584497" cy="2611959"/>
            <a:chOff x="2094595" y="3688616"/>
            <a:chExt cx="2584497" cy="2611959"/>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595" y="3688616"/>
              <a:ext cx="2584497" cy="2139228"/>
            </a:xfrm>
            <a:prstGeom prst="rect">
              <a:avLst/>
            </a:prstGeom>
          </p:spPr>
        </p:pic>
        <p:sp>
          <p:nvSpPr>
            <p:cNvPr id="10" name="テキスト ボックス 9"/>
            <p:cNvSpPr txBox="1"/>
            <p:nvPr/>
          </p:nvSpPr>
          <p:spPr>
            <a:xfrm>
              <a:off x="2937534" y="5931243"/>
              <a:ext cx="1050325" cy="369332"/>
            </a:xfrm>
            <a:prstGeom prst="rect">
              <a:avLst/>
            </a:prstGeom>
            <a:noFill/>
          </p:spPr>
          <p:txBody>
            <a:bodyPr wrap="square" rtlCol="0">
              <a:spAutoFit/>
            </a:bodyPr>
            <a:lstStyle/>
            <a:p>
              <a:r>
                <a:rPr kumimoji="1" lang="en-US" altLang="ja-JP" dirty="0"/>
                <a:t>3</a:t>
              </a:r>
              <a:r>
                <a:rPr kumimoji="1" lang="ja-JP" altLang="en-US" dirty="0"/>
                <a:t>日後</a:t>
              </a:r>
            </a:p>
          </p:txBody>
        </p:sp>
      </p:grpSp>
      <p:grpSp>
        <p:nvGrpSpPr>
          <p:cNvPr id="14" name="グループ化 13"/>
          <p:cNvGrpSpPr/>
          <p:nvPr/>
        </p:nvGrpSpPr>
        <p:grpSpPr>
          <a:xfrm>
            <a:off x="4912595" y="3949606"/>
            <a:ext cx="2236026" cy="2596718"/>
            <a:chOff x="4912595" y="3949606"/>
            <a:chExt cx="2236026" cy="2596718"/>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595" y="4407096"/>
              <a:ext cx="2236026" cy="2139228"/>
            </a:xfrm>
            <a:prstGeom prst="rect">
              <a:avLst/>
            </a:prstGeom>
          </p:spPr>
        </p:pic>
        <p:sp>
          <p:nvSpPr>
            <p:cNvPr id="11" name="テキスト ボックス 10"/>
            <p:cNvSpPr txBox="1"/>
            <p:nvPr/>
          </p:nvSpPr>
          <p:spPr>
            <a:xfrm>
              <a:off x="5505445" y="3949606"/>
              <a:ext cx="1050325" cy="369332"/>
            </a:xfrm>
            <a:prstGeom prst="rect">
              <a:avLst/>
            </a:prstGeom>
            <a:noFill/>
          </p:spPr>
          <p:txBody>
            <a:bodyPr wrap="square" rtlCol="0">
              <a:spAutoFit/>
            </a:bodyPr>
            <a:lstStyle/>
            <a:p>
              <a:r>
                <a:rPr kumimoji="1" lang="en-US" altLang="ja-JP" dirty="0"/>
                <a:t>11</a:t>
              </a:r>
              <a:r>
                <a:rPr kumimoji="1" lang="ja-JP" altLang="en-US" dirty="0"/>
                <a:t>日後</a:t>
              </a:r>
            </a:p>
          </p:txBody>
        </p:sp>
      </p:grpSp>
      <p:grpSp>
        <p:nvGrpSpPr>
          <p:cNvPr id="15" name="グループ化 14"/>
          <p:cNvGrpSpPr/>
          <p:nvPr/>
        </p:nvGrpSpPr>
        <p:grpSpPr>
          <a:xfrm>
            <a:off x="6444299" y="1445989"/>
            <a:ext cx="2313464" cy="2611959"/>
            <a:chOff x="6444299" y="1445989"/>
            <a:chExt cx="2313464" cy="2611959"/>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99" y="1445989"/>
              <a:ext cx="2313464" cy="2139228"/>
            </a:xfrm>
            <a:prstGeom prst="rect">
              <a:avLst/>
            </a:prstGeom>
          </p:spPr>
        </p:pic>
        <p:sp>
          <p:nvSpPr>
            <p:cNvPr id="12" name="テキスト ボックス 11"/>
            <p:cNvSpPr txBox="1"/>
            <p:nvPr/>
          </p:nvSpPr>
          <p:spPr>
            <a:xfrm>
              <a:off x="7272461" y="3688616"/>
              <a:ext cx="1050325" cy="369332"/>
            </a:xfrm>
            <a:prstGeom prst="rect">
              <a:avLst/>
            </a:prstGeom>
            <a:noFill/>
          </p:spPr>
          <p:txBody>
            <a:bodyPr wrap="square" rtlCol="0">
              <a:spAutoFit/>
            </a:bodyPr>
            <a:lstStyle/>
            <a:p>
              <a:r>
                <a:rPr lang="en-US" altLang="ja-JP" dirty="0"/>
                <a:t>391</a:t>
              </a:r>
              <a:r>
                <a:rPr kumimoji="1" lang="ja-JP" altLang="en-US" dirty="0"/>
                <a:t>日後</a:t>
              </a:r>
            </a:p>
          </p:txBody>
        </p:sp>
      </p:grpSp>
    </p:spTree>
    <p:extLst>
      <p:ext uri="{BB962C8B-B14F-4D97-AF65-F5344CB8AC3E}">
        <p14:creationId xmlns:p14="http://schemas.microsoft.com/office/powerpoint/2010/main" val="30521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nm\Desktop\あらい：新井亮太（母指指尖部損傷）\2012-10-01-08h49m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31" y="1476461"/>
            <a:ext cx="2105483" cy="413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テキスト ボックス 3"/>
          <p:cNvSpPr txBox="1">
            <a:spLocks noChangeArrowheads="1"/>
          </p:cNvSpPr>
          <p:nvPr/>
        </p:nvSpPr>
        <p:spPr bwMode="auto">
          <a:xfrm>
            <a:off x="982343" y="5687466"/>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800" dirty="0">
                <a:latin typeface="+mn-ea"/>
                <a:ea typeface="+mn-ea"/>
              </a:rPr>
              <a:t>初診時</a:t>
            </a:r>
          </a:p>
        </p:txBody>
      </p:sp>
      <p:grpSp>
        <p:nvGrpSpPr>
          <p:cNvPr id="6" name="グループ化 5"/>
          <p:cNvGrpSpPr/>
          <p:nvPr/>
        </p:nvGrpSpPr>
        <p:grpSpPr>
          <a:xfrm>
            <a:off x="2940592" y="1476826"/>
            <a:ext cx="1729635" cy="4733860"/>
            <a:chOff x="2940592" y="1476826"/>
            <a:chExt cx="1729635" cy="4733860"/>
          </a:xfrm>
        </p:grpSpPr>
        <p:pic>
          <p:nvPicPr>
            <p:cNvPr id="79883" name="Picture 3" descr="C:\Users\nm\Desktop\あらい：新井亮太（母指指尖部損傷）\2012-10-04-09h01m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592" y="1476826"/>
              <a:ext cx="1729635" cy="413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4" name="テキスト ボックス 8"/>
            <p:cNvSpPr txBox="1">
              <a:spLocks noChangeArrowheads="1"/>
            </p:cNvSpPr>
            <p:nvPr/>
          </p:nvSpPr>
          <p:spPr bwMode="auto">
            <a:xfrm>
              <a:off x="3077916" y="5687466"/>
              <a:ext cx="1422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15</a:t>
              </a:r>
              <a:r>
                <a:rPr lang="ja-JP" altLang="en-US" sz="2800" dirty="0">
                  <a:latin typeface="+mn-ea"/>
                  <a:ea typeface="+mn-ea"/>
                </a:rPr>
                <a:t>日後</a:t>
              </a:r>
            </a:p>
          </p:txBody>
        </p:sp>
      </p:grpSp>
      <p:grpSp>
        <p:nvGrpSpPr>
          <p:cNvPr id="7" name="グループ化 6"/>
          <p:cNvGrpSpPr/>
          <p:nvPr/>
        </p:nvGrpSpPr>
        <p:grpSpPr>
          <a:xfrm>
            <a:off x="4894878" y="1476461"/>
            <a:ext cx="1614841" cy="4777298"/>
            <a:chOff x="4894878" y="1476461"/>
            <a:chExt cx="1614841" cy="4777298"/>
          </a:xfrm>
        </p:grpSpPr>
        <p:pic>
          <p:nvPicPr>
            <p:cNvPr id="79881" name="Picture 4" descr="C:\Users\nm\Desktop\あらい：新井亮太（母指指尖部損傷）\2012-10-16-09h04m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878" y="1476461"/>
              <a:ext cx="1614841" cy="41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テキスト ボックス 9"/>
            <p:cNvSpPr txBox="1">
              <a:spLocks noChangeArrowheads="1"/>
            </p:cNvSpPr>
            <p:nvPr/>
          </p:nvSpPr>
          <p:spPr bwMode="auto">
            <a:xfrm>
              <a:off x="5011992" y="5730539"/>
              <a:ext cx="1458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36</a:t>
              </a:r>
              <a:r>
                <a:rPr lang="ja-JP" altLang="en-US" sz="2800" dirty="0">
                  <a:latin typeface="+mn-ea"/>
                  <a:ea typeface="+mn-ea"/>
                </a:rPr>
                <a:t>日後</a:t>
              </a:r>
            </a:p>
          </p:txBody>
        </p:sp>
      </p:grpSp>
      <p:grpSp>
        <p:nvGrpSpPr>
          <p:cNvPr id="8" name="グループ化 7"/>
          <p:cNvGrpSpPr/>
          <p:nvPr/>
        </p:nvGrpSpPr>
        <p:grpSpPr>
          <a:xfrm>
            <a:off x="6708016" y="1476461"/>
            <a:ext cx="1628087" cy="4777298"/>
            <a:chOff x="6708016" y="1476461"/>
            <a:chExt cx="1628087" cy="4777298"/>
          </a:xfrm>
        </p:grpSpPr>
        <p:pic>
          <p:nvPicPr>
            <p:cNvPr id="79879" name="Picture 5" descr="C:\Users\nm\Desktop\あらい：新井亮太（母指指尖部損傷）\2012-11-30-09h26m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8016" y="1476461"/>
              <a:ext cx="1628087" cy="416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テキスト ボックス 10"/>
            <p:cNvSpPr txBox="1">
              <a:spLocks noChangeArrowheads="1"/>
            </p:cNvSpPr>
            <p:nvPr/>
          </p:nvSpPr>
          <p:spPr bwMode="auto">
            <a:xfrm>
              <a:off x="6777995" y="5730539"/>
              <a:ext cx="14881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60</a:t>
              </a:r>
              <a:r>
                <a:rPr lang="ja-JP" altLang="en-US" sz="2800" dirty="0">
                  <a:latin typeface="+mn-ea"/>
                  <a:ea typeface="+mn-ea"/>
                </a:rPr>
                <a:t>日後</a:t>
              </a:r>
            </a:p>
          </p:txBody>
        </p:sp>
      </p:grpSp>
      <p:sp>
        <p:nvSpPr>
          <p:cNvPr id="5" name="タイトル 4"/>
          <p:cNvSpPr>
            <a:spLocks noGrp="1"/>
          </p:cNvSpPr>
          <p:nvPr>
            <p:ph type="title"/>
          </p:nvPr>
        </p:nvSpPr>
        <p:spPr/>
        <p:txBody>
          <a:bodyPr>
            <a:normAutofit/>
          </a:bodyPr>
          <a:lstStyle/>
          <a:p>
            <a:r>
              <a:rPr kumimoji="1" lang="en-US" altLang="ja-JP" sz="3200" dirty="0"/>
              <a:t>25</a:t>
            </a:r>
            <a:r>
              <a:rPr kumimoji="1" lang="ja-JP" altLang="en-US" sz="3200" dirty="0"/>
              <a:t>歳男：バイク整備中に母指損傷</a:t>
            </a:r>
          </a:p>
        </p:txBody>
      </p:sp>
    </p:spTree>
    <p:extLst>
      <p:ext uri="{BB962C8B-B14F-4D97-AF65-F5344CB8AC3E}">
        <p14:creationId xmlns:p14="http://schemas.microsoft.com/office/powerpoint/2010/main" val="380406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nm\Desktop\あらい：新井亮太（母指指尖部損傷）\2012-10-01-08h49m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33375"/>
            <a:ext cx="286702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descr="C:\Users\nm\Desktop\あらい：新井亮太（母指指尖部損傷）\2013-03-03-22h06m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19088"/>
            <a:ext cx="281622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テキスト ボックス 1"/>
          <p:cNvSpPr txBox="1">
            <a:spLocks noChangeArrowheads="1"/>
          </p:cNvSpPr>
          <p:nvPr/>
        </p:nvSpPr>
        <p:spPr bwMode="auto">
          <a:xfrm>
            <a:off x="2051050" y="6005513"/>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dirty="0">
                <a:latin typeface="+mn-ea"/>
                <a:ea typeface="+mn-ea"/>
              </a:rPr>
              <a:t>初診時</a:t>
            </a:r>
          </a:p>
        </p:txBody>
      </p:sp>
      <p:sp>
        <p:nvSpPr>
          <p:cNvPr id="80901" name="テキスト ボックス 4"/>
          <p:cNvSpPr txBox="1">
            <a:spLocks noChangeArrowheads="1"/>
          </p:cNvSpPr>
          <p:nvPr/>
        </p:nvSpPr>
        <p:spPr bwMode="auto">
          <a:xfrm>
            <a:off x="5367337" y="6005513"/>
            <a:ext cx="1938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dirty="0">
                <a:latin typeface="+mn-ea"/>
                <a:ea typeface="+mn-ea"/>
              </a:rPr>
              <a:t>155</a:t>
            </a:r>
            <a:r>
              <a:rPr lang="ja-JP" altLang="en-US" dirty="0">
                <a:latin typeface="+mn-ea"/>
                <a:ea typeface="+mn-ea"/>
              </a:rPr>
              <a:t>日後</a:t>
            </a:r>
          </a:p>
        </p:txBody>
      </p:sp>
    </p:spTree>
    <p:extLst>
      <p:ext uri="{BB962C8B-B14F-4D97-AF65-F5344CB8AC3E}">
        <p14:creationId xmlns:p14="http://schemas.microsoft.com/office/powerpoint/2010/main" val="2327348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166" y="472540"/>
            <a:ext cx="7362702" cy="1280890"/>
          </a:xfrm>
        </p:spPr>
        <p:txBody>
          <a:bodyPr>
            <a:normAutofit fontScale="90000"/>
          </a:bodyPr>
          <a:lstStyle/>
          <a:p>
            <a:r>
              <a:rPr kumimoji="1" lang="en-US" altLang="ja-JP" dirty="0"/>
              <a:t>1</a:t>
            </a:r>
            <a:r>
              <a:rPr kumimoji="1" lang="ja-JP" altLang="en-US" dirty="0"/>
              <a:t>歳女：カップ麺で顔面・胸部熱傷</a:t>
            </a:r>
            <a:br>
              <a:rPr kumimoji="1" lang="en-US" altLang="ja-JP" dirty="0"/>
            </a:br>
            <a:r>
              <a:rPr kumimoji="1" lang="ja-JP" altLang="en-US" sz="2400" dirty="0"/>
              <a:t>△△</a:t>
            </a:r>
            <a:r>
              <a:rPr lang="ja-JP" altLang="en-US" sz="2400" dirty="0"/>
              <a:t>大学病院形成外科受診し，軟膏ガーゼ治療。痕が残ると説明され，治療に不信感をいだき，ネットで検索。</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75" y="1767445"/>
            <a:ext cx="2290282" cy="2839192"/>
          </a:xfrm>
          <a:prstGeom prst="rect">
            <a:avLst/>
          </a:prstGeom>
        </p:spPr>
      </p:pic>
      <p:sp>
        <p:nvSpPr>
          <p:cNvPr id="7" name="テキスト ボックス 6"/>
          <p:cNvSpPr txBox="1"/>
          <p:nvPr/>
        </p:nvSpPr>
        <p:spPr>
          <a:xfrm>
            <a:off x="1997469" y="4645599"/>
            <a:ext cx="1033154" cy="369332"/>
          </a:xfrm>
          <a:prstGeom prst="rect">
            <a:avLst/>
          </a:prstGeom>
          <a:noFill/>
        </p:spPr>
        <p:txBody>
          <a:bodyPr wrap="square" rtlCol="0">
            <a:spAutoFit/>
          </a:bodyPr>
          <a:lstStyle/>
          <a:p>
            <a:r>
              <a:rPr kumimoji="1" lang="ja-JP" altLang="en-US" dirty="0"/>
              <a:t>初診時</a:t>
            </a:r>
          </a:p>
        </p:txBody>
      </p:sp>
      <p:grpSp>
        <p:nvGrpSpPr>
          <p:cNvPr id="11" name="グループ化 10"/>
          <p:cNvGrpSpPr/>
          <p:nvPr/>
        </p:nvGrpSpPr>
        <p:grpSpPr>
          <a:xfrm>
            <a:off x="3203782" y="3434076"/>
            <a:ext cx="2375457" cy="3222539"/>
            <a:chOff x="3203782" y="3434076"/>
            <a:chExt cx="2375457" cy="3222539"/>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2" y="3817423"/>
              <a:ext cx="2375457" cy="2839192"/>
            </a:xfrm>
            <a:prstGeom prst="rect">
              <a:avLst/>
            </a:prstGeom>
          </p:spPr>
        </p:pic>
        <p:sp>
          <p:nvSpPr>
            <p:cNvPr id="8" name="テキスト ボックス 7"/>
            <p:cNvSpPr txBox="1"/>
            <p:nvPr/>
          </p:nvSpPr>
          <p:spPr>
            <a:xfrm>
              <a:off x="3874933" y="3434076"/>
              <a:ext cx="1033154" cy="369332"/>
            </a:xfrm>
            <a:prstGeom prst="rect">
              <a:avLst/>
            </a:prstGeom>
            <a:noFill/>
          </p:spPr>
          <p:txBody>
            <a:bodyPr wrap="square" rtlCol="0">
              <a:spAutoFit/>
            </a:bodyPr>
            <a:lstStyle/>
            <a:p>
              <a:r>
                <a:rPr kumimoji="1" lang="en-US" altLang="ja-JP" dirty="0"/>
                <a:t>1</a:t>
              </a:r>
              <a:r>
                <a:rPr kumimoji="1" lang="ja-JP" altLang="en-US" dirty="0"/>
                <a:t>日後</a:t>
              </a:r>
            </a:p>
          </p:txBody>
        </p:sp>
      </p:grpSp>
      <p:grpSp>
        <p:nvGrpSpPr>
          <p:cNvPr id="12" name="グループ化 11"/>
          <p:cNvGrpSpPr/>
          <p:nvPr/>
        </p:nvGrpSpPr>
        <p:grpSpPr>
          <a:xfrm>
            <a:off x="5772398" y="3817423"/>
            <a:ext cx="3190940" cy="2839192"/>
            <a:chOff x="5772398" y="3817423"/>
            <a:chExt cx="3190940" cy="2839192"/>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398" y="3817423"/>
              <a:ext cx="2157786" cy="2839192"/>
            </a:xfrm>
            <a:prstGeom prst="rect">
              <a:avLst/>
            </a:prstGeom>
          </p:spPr>
        </p:pic>
        <p:sp>
          <p:nvSpPr>
            <p:cNvPr id="10" name="テキスト ボックス 9"/>
            <p:cNvSpPr txBox="1"/>
            <p:nvPr/>
          </p:nvSpPr>
          <p:spPr>
            <a:xfrm>
              <a:off x="7930184" y="5526294"/>
              <a:ext cx="1033154" cy="369332"/>
            </a:xfrm>
            <a:prstGeom prst="rect">
              <a:avLst/>
            </a:prstGeom>
            <a:noFill/>
          </p:spPr>
          <p:txBody>
            <a:bodyPr wrap="square" rtlCol="0">
              <a:spAutoFit/>
            </a:bodyPr>
            <a:lstStyle/>
            <a:p>
              <a:r>
                <a:rPr lang="en-US" altLang="ja-JP" dirty="0"/>
                <a:t>14</a:t>
              </a:r>
              <a:r>
                <a:rPr kumimoji="1" lang="ja-JP" altLang="en-US" dirty="0"/>
                <a:t>日後</a:t>
              </a:r>
            </a:p>
          </p:txBody>
        </p:sp>
      </p:grpSp>
      <p:grpSp>
        <p:nvGrpSpPr>
          <p:cNvPr id="13" name="グループ化 12"/>
          <p:cNvGrpSpPr/>
          <p:nvPr/>
        </p:nvGrpSpPr>
        <p:grpSpPr>
          <a:xfrm>
            <a:off x="5189517" y="1753430"/>
            <a:ext cx="2933826" cy="2839192"/>
            <a:chOff x="5189517" y="1753430"/>
            <a:chExt cx="2933826" cy="2839192"/>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1269" y="1753430"/>
              <a:ext cx="2082074" cy="2839192"/>
            </a:xfrm>
            <a:prstGeom prst="rect">
              <a:avLst/>
            </a:prstGeom>
          </p:spPr>
        </p:pic>
        <p:sp>
          <p:nvSpPr>
            <p:cNvPr id="9" name="テキスト ボックス 8"/>
            <p:cNvSpPr txBox="1"/>
            <p:nvPr/>
          </p:nvSpPr>
          <p:spPr>
            <a:xfrm>
              <a:off x="5189517" y="2099099"/>
              <a:ext cx="1033154" cy="369332"/>
            </a:xfrm>
            <a:prstGeom prst="rect">
              <a:avLst/>
            </a:prstGeom>
            <a:noFill/>
          </p:spPr>
          <p:txBody>
            <a:bodyPr wrap="square" rtlCol="0">
              <a:spAutoFit/>
            </a:bodyPr>
            <a:lstStyle/>
            <a:p>
              <a:r>
                <a:rPr lang="en-US" altLang="ja-JP" dirty="0"/>
                <a:t>41</a:t>
              </a:r>
              <a:r>
                <a:rPr kumimoji="1" lang="ja-JP" altLang="en-US" dirty="0"/>
                <a:t>日後</a:t>
              </a:r>
            </a:p>
          </p:txBody>
        </p:sp>
      </p:grpSp>
    </p:spTree>
    <p:extLst>
      <p:ext uri="{BB962C8B-B14F-4D97-AF65-F5344CB8AC3E}">
        <p14:creationId xmlns:p14="http://schemas.microsoft.com/office/powerpoint/2010/main" val="256838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13</a:t>
            </a:r>
            <a:r>
              <a:rPr kumimoji="1" lang="ja-JP" altLang="en-US" dirty="0"/>
              <a:t>歳男：熱した油で手背熱傷</a:t>
            </a:r>
            <a:br>
              <a:rPr kumimoji="1" lang="en-US" altLang="ja-JP" dirty="0"/>
            </a:br>
            <a:r>
              <a:rPr lang="ja-JP" altLang="en-US" sz="2400" dirty="0"/>
              <a:t>□□大学病院を受診し，直ちに入院して手術しないといけない，と説明された。</a:t>
            </a:r>
            <a:r>
              <a:rPr lang="en-US" altLang="ja-JP" sz="2400" dirty="0"/>
              <a:t>2</a:t>
            </a:r>
            <a:r>
              <a:rPr lang="ja-JP" altLang="en-US" sz="2400" dirty="0"/>
              <a:t>日後に当科受診。</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539" y="1905000"/>
            <a:ext cx="1889760" cy="3048000"/>
          </a:xfrm>
          <a:prstGeom prst="rect">
            <a:avLst/>
          </a:prstGeom>
        </p:spPr>
      </p:pic>
      <p:sp>
        <p:nvSpPr>
          <p:cNvPr id="7" name="テキスト ボックス 6"/>
          <p:cNvSpPr txBox="1"/>
          <p:nvPr/>
        </p:nvSpPr>
        <p:spPr>
          <a:xfrm>
            <a:off x="3580774" y="2339439"/>
            <a:ext cx="2499392" cy="646331"/>
          </a:xfrm>
          <a:prstGeom prst="rect">
            <a:avLst/>
          </a:prstGeom>
          <a:noFill/>
        </p:spPr>
        <p:txBody>
          <a:bodyPr wrap="square" rtlCol="0">
            <a:spAutoFit/>
          </a:bodyPr>
          <a:lstStyle/>
          <a:p>
            <a:r>
              <a:rPr kumimoji="1" lang="ja-JP" altLang="en-US" dirty="0"/>
              <a:t>初診時の状態</a:t>
            </a:r>
            <a:endParaRPr kumimoji="1" lang="en-US" altLang="ja-JP" dirty="0"/>
          </a:p>
          <a:p>
            <a:r>
              <a:rPr lang="ja-JP" altLang="en-US" dirty="0"/>
              <a:t>プラスモイストで治療</a:t>
            </a:r>
            <a:endParaRPr kumimoji="1" lang="ja-JP" altLang="en-US" dirty="0"/>
          </a:p>
        </p:txBody>
      </p:sp>
      <p:grpSp>
        <p:nvGrpSpPr>
          <p:cNvPr id="13" name="グループ化 12"/>
          <p:cNvGrpSpPr/>
          <p:nvPr/>
        </p:nvGrpSpPr>
        <p:grpSpPr>
          <a:xfrm>
            <a:off x="2518419" y="3721924"/>
            <a:ext cx="2515235" cy="3048000"/>
            <a:chOff x="2518419" y="3721924"/>
            <a:chExt cx="2515235" cy="304800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774" y="3721924"/>
              <a:ext cx="1452880" cy="3048000"/>
            </a:xfrm>
            <a:prstGeom prst="rect">
              <a:avLst/>
            </a:prstGeom>
          </p:spPr>
        </p:pic>
        <p:sp>
          <p:nvSpPr>
            <p:cNvPr id="10" name="テキスト ボックス 9"/>
            <p:cNvSpPr txBox="1"/>
            <p:nvPr/>
          </p:nvSpPr>
          <p:spPr>
            <a:xfrm>
              <a:off x="2518419" y="6282047"/>
              <a:ext cx="944880" cy="369332"/>
            </a:xfrm>
            <a:prstGeom prst="rect">
              <a:avLst/>
            </a:prstGeom>
            <a:noFill/>
          </p:spPr>
          <p:txBody>
            <a:bodyPr wrap="square" rtlCol="0">
              <a:spAutoFit/>
            </a:bodyPr>
            <a:lstStyle/>
            <a:p>
              <a:r>
                <a:rPr kumimoji="1" lang="en-US" altLang="ja-JP" dirty="0"/>
                <a:t>5</a:t>
              </a:r>
              <a:r>
                <a:rPr kumimoji="1" lang="ja-JP" altLang="en-US" dirty="0"/>
                <a:t>日後</a:t>
              </a:r>
            </a:p>
          </p:txBody>
        </p:sp>
      </p:grpSp>
      <p:grpSp>
        <p:nvGrpSpPr>
          <p:cNvPr id="14" name="グループ化 13"/>
          <p:cNvGrpSpPr/>
          <p:nvPr/>
        </p:nvGrpSpPr>
        <p:grpSpPr>
          <a:xfrm>
            <a:off x="5151129" y="3244334"/>
            <a:ext cx="2245360" cy="3525590"/>
            <a:chOff x="5151129" y="3244334"/>
            <a:chExt cx="2245360" cy="3525590"/>
          </a:xfrm>
        </p:grpSpPr>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129" y="3721924"/>
              <a:ext cx="2245360" cy="3048000"/>
            </a:xfrm>
            <a:prstGeom prst="rect">
              <a:avLst/>
            </a:prstGeom>
          </p:spPr>
        </p:pic>
        <p:sp>
          <p:nvSpPr>
            <p:cNvPr id="11" name="テキスト ボックス 10"/>
            <p:cNvSpPr txBox="1"/>
            <p:nvPr/>
          </p:nvSpPr>
          <p:spPr>
            <a:xfrm>
              <a:off x="5328929" y="3244334"/>
              <a:ext cx="944880" cy="369332"/>
            </a:xfrm>
            <a:prstGeom prst="rect">
              <a:avLst/>
            </a:prstGeom>
            <a:noFill/>
          </p:spPr>
          <p:txBody>
            <a:bodyPr wrap="square" rtlCol="0">
              <a:spAutoFit/>
            </a:bodyPr>
            <a:lstStyle/>
            <a:p>
              <a:r>
                <a:rPr kumimoji="1" lang="en-US" altLang="ja-JP" dirty="0"/>
                <a:t>22</a:t>
              </a:r>
              <a:r>
                <a:rPr kumimoji="1" lang="ja-JP" altLang="en-US" dirty="0"/>
                <a:t>日後</a:t>
              </a:r>
            </a:p>
          </p:txBody>
        </p:sp>
      </p:grpSp>
      <p:grpSp>
        <p:nvGrpSpPr>
          <p:cNvPr id="15" name="グループ化 14"/>
          <p:cNvGrpSpPr/>
          <p:nvPr/>
        </p:nvGrpSpPr>
        <p:grpSpPr>
          <a:xfrm>
            <a:off x="6431067" y="1905000"/>
            <a:ext cx="2326640" cy="3525590"/>
            <a:chOff x="6431067" y="1905000"/>
            <a:chExt cx="2326640" cy="3525590"/>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1067" y="1905000"/>
              <a:ext cx="2326640" cy="3048000"/>
            </a:xfrm>
            <a:prstGeom prst="rect">
              <a:avLst/>
            </a:prstGeom>
          </p:spPr>
        </p:pic>
        <p:sp>
          <p:nvSpPr>
            <p:cNvPr id="12" name="テキスト ボックス 11"/>
            <p:cNvSpPr txBox="1"/>
            <p:nvPr/>
          </p:nvSpPr>
          <p:spPr>
            <a:xfrm>
              <a:off x="7812827" y="5061258"/>
              <a:ext cx="944880" cy="369332"/>
            </a:xfrm>
            <a:prstGeom prst="rect">
              <a:avLst/>
            </a:prstGeom>
            <a:noFill/>
          </p:spPr>
          <p:txBody>
            <a:bodyPr wrap="square" rtlCol="0">
              <a:spAutoFit/>
            </a:bodyPr>
            <a:lstStyle/>
            <a:p>
              <a:r>
                <a:rPr lang="en-US" altLang="ja-JP" dirty="0"/>
                <a:t>42</a:t>
              </a:r>
              <a:r>
                <a:rPr kumimoji="1" lang="ja-JP" altLang="en-US" dirty="0"/>
                <a:t>日後</a:t>
              </a:r>
            </a:p>
          </p:txBody>
        </p:sp>
      </p:grpSp>
    </p:spTree>
    <p:extLst>
      <p:ext uri="{BB962C8B-B14F-4D97-AF65-F5344CB8AC3E}">
        <p14:creationId xmlns:p14="http://schemas.microsoft.com/office/powerpoint/2010/main" val="153170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6024" y="556029"/>
            <a:ext cx="6589200" cy="890522"/>
          </a:xfrm>
        </p:spPr>
        <p:txBody>
          <a:bodyPr>
            <a:normAutofit/>
          </a:bodyPr>
          <a:lstStyle/>
          <a:p>
            <a:r>
              <a:rPr kumimoji="1" lang="ja-JP" altLang="en-US" dirty="0"/>
              <a:t>熱傷治療：ダメ医者・ダメ病院</a:t>
            </a:r>
          </a:p>
        </p:txBody>
      </p:sp>
      <p:sp>
        <p:nvSpPr>
          <p:cNvPr id="4" name="フローチャート: 代替処理 3"/>
          <p:cNvSpPr/>
          <p:nvPr/>
        </p:nvSpPr>
        <p:spPr>
          <a:xfrm>
            <a:off x="882084" y="1953654"/>
            <a:ext cx="4118540" cy="4052173"/>
          </a:xfrm>
          <a:prstGeom prst="flowChartAlternateProcess">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2400" dirty="0">
                <a:solidFill>
                  <a:schemeClr val="tx1"/>
                </a:solidFill>
              </a:rPr>
              <a:t>フィブラスト・スプレー</a:t>
            </a:r>
            <a:r>
              <a:rPr kumimoji="1" lang="en-US" altLang="ja-JP" sz="2400" baseline="30000" dirty="0">
                <a:solidFill>
                  <a:schemeClr val="tx1"/>
                </a:solidFill>
              </a:rPr>
              <a:t>®</a:t>
            </a:r>
            <a:br>
              <a:rPr kumimoji="1" lang="en-US" altLang="ja-JP" sz="2400" dirty="0">
                <a:solidFill>
                  <a:schemeClr val="tx1"/>
                </a:solidFill>
              </a:rPr>
            </a:br>
            <a:r>
              <a:rPr kumimoji="1" lang="ja-JP" altLang="en-US" sz="2400" dirty="0">
                <a:solidFill>
                  <a:schemeClr val="tx1"/>
                </a:solidFill>
              </a:rPr>
              <a:t>アクトシン軟膏</a:t>
            </a:r>
            <a:r>
              <a:rPr lang="en-US" altLang="ja-JP" sz="2400" baseline="30000" dirty="0">
                <a:solidFill>
                  <a:schemeClr val="tx1"/>
                </a:solidFill>
              </a:rPr>
              <a:t>®</a:t>
            </a:r>
            <a:endParaRPr kumimoji="1" lang="en-US" altLang="ja-JP" sz="2400" dirty="0">
              <a:solidFill>
                <a:schemeClr val="tx1"/>
              </a:solidFill>
            </a:endParaRPr>
          </a:p>
          <a:p>
            <a:r>
              <a:rPr lang="ja-JP" altLang="en-US" sz="2400" dirty="0">
                <a:solidFill>
                  <a:schemeClr val="tx1"/>
                </a:solidFill>
              </a:rPr>
              <a:t>ゲーベンクリーム</a:t>
            </a:r>
            <a:r>
              <a:rPr lang="en-US" altLang="ja-JP" sz="2400" baseline="30000" dirty="0">
                <a:solidFill>
                  <a:schemeClr val="tx1"/>
                </a:solidFill>
              </a:rPr>
              <a:t>®</a:t>
            </a:r>
            <a:br>
              <a:rPr lang="en-US" altLang="ja-JP" sz="2400" dirty="0">
                <a:solidFill>
                  <a:schemeClr val="tx1"/>
                </a:solidFill>
              </a:rPr>
            </a:br>
            <a:r>
              <a:rPr lang="ja-JP" altLang="en-US" sz="2400" dirty="0">
                <a:solidFill>
                  <a:schemeClr val="tx1"/>
                </a:solidFill>
              </a:rPr>
              <a:t>カデックス軟膏</a:t>
            </a:r>
            <a:r>
              <a:rPr lang="en-US" altLang="ja-JP" sz="2400" baseline="30000" dirty="0">
                <a:solidFill>
                  <a:schemeClr val="tx1"/>
                </a:solidFill>
              </a:rPr>
              <a:t>®</a:t>
            </a:r>
            <a:br>
              <a:rPr lang="en-US" altLang="ja-JP" sz="2400" dirty="0">
                <a:solidFill>
                  <a:schemeClr val="tx1"/>
                </a:solidFill>
              </a:rPr>
            </a:br>
            <a:r>
              <a:rPr lang="ja-JP" altLang="en-US" sz="2400" dirty="0">
                <a:solidFill>
                  <a:schemeClr val="tx1"/>
                </a:solidFill>
              </a:rPr>
              <a:t>ユーパスタ</a:t>
            </a:r>
            <a:r>
              <a:rPr lang="en-US" altLang="ja-JP" sz="2400" baseline="30000" dirty="0">
                <a:solidFill>
                  <a:schemeClr val="tx1"/>
                </a:solidFill>
              </a:rPr>
              <a:t>®</a:t>
            </a:r>
            <a:br>
              <a:rPr lang="en-US" altLang="ja-JP" sz="2400" dirty="0">
                <a:solidFill>
                  <a:schemeClr val="tx1"/>
                </a:solidFill>
              </a:rPr>
            </a:br>
            <a:r>
              <a:rPr lang="ja-JP" altLang="en-US" sz="2400" dirty="0">
                <a:solidFill>
                  <a:schemeClr val="tx1"/>
                </a:solidFill>
              </a:rPr>
              <a:t>イソジンゲル</a:t>
            </a:r>
            <a:r>
              <a:rPr lang="en-US" altLang="ja-JP" sz="2400" baseline="30000" dirty="0">
                <a:solidFill>
                  <a:schemeClr val="tx1"/>
                </a:solidFill>
              </a:rPr>
              <a:t>®</a:t>
            </a:r>
            <a:br>
              <a:rPr lang="en-US" altLang="ja-JP" sz="2400" dirty="0">
                <a:solidFill>
                  <a:schemeClr val="tx1"/>
                </a:solidFill>
              </a:rPr>
            </a:br>
            <a:endParaRPr lang="en-US" altLang="ja-JP" sz="2400" baseline="30000" dirty="0">
              <a:solidFill>
                <a:schemeClr val="tx1"/>
              </a:solidFill>
            </a:endParaRPr>
          </a:p>
          <a:p>
            <a:r>
              <a:rPr lang="ja-JP" altLang="en-US" sz="2400" dirty="0">
                <a:solidFill>
                  <a:schemeClr val="tx1"/>
                </a:solidFill>
              </a:rPr>
              <a:t>創を消毒</a:t>
            </a:r>
            <a:endParaRPr lang="en-US" altLang="ja-JP" sz="2400" dirty="0">
              <a:solidFill>
                <a:schemeClr val="tx1"/>
              </a:solidFill>
            </a:endParaRPr>
          </a:p>
          <a:p>
            <a:endParaRPr lang="en-US" altLang="ja-JP" sz="2400" dirty="0">
              <a:solidFill>
                <a:schemeClr val="tx1"/>
              </a:solidFill>
            </a:endParaRPr>
          </a:p>
          <a:p>
            <a:r>
              <a:rPr lang="ja-JP" altLang="en-US" sz="2400" dirty="0">
                <a:solidFill>
                  <a:schemeClr val="tx1"/>
                </a:solidFill>
              </a:rPr>
              <a:t>ボディーソープで創洗浄</a:t>
            </a:r>
            <a:endParaRPr lang="en-US" altLang="ja-JP" sz="2400" dirty="0">
              <a:solidFill>
                <a:schemeClr val="tx1"/>
              </a:solidFill>
            </a:endParaRPr>
          </a:p>
        </p:txBody>
      </p:sp>
      <p:sp>
        <p:nvSpPr>
          <p:cNvPr id="7" name="フローチャート: 端子 6"/>
          <p:cNvSpPr/>
          <p:nvPr/>
        </p:nvSpPr>
        <p:spPr>
          <a:xfrm>
            <a:off x="5703756" y="1842089"/>
            <a:ext cx="2900597" cy="2034123"/>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FF0000"/>
                </a:solidFill>
              </a:rPr>
              <a:t>痛い！</a:t>
            </a:r>
            <a:br>
              <a:rPr kumimoji="1" lang="en-US" altLang="ja-JP" sz="3600" dirty="0">
                <a:solidFill>
                  <a:srgbClr val="FF0000"/>
                </a:solidFill>
              </a:rPr>
            </a:br>
            <a:r>
              <a:rPr kumimoji="1" lang="ja-JP" altLang="en-US" sz="2000" dirty="0">
                <a:solidFill>
                  <a:srgbClr val="FF0000"/>
                </a:solidFill>
              </a:rPr>
              <a:t>アクトシンと</a:t>
            </a:r>
            <a:br>
              <a:rPr kumimoji="1" lang="en-US" altLang="ja-JP" sz="2000" dirty="0">
                <a:solidFill>
                  <a:srgbClr val="FF0000"/>
                </a:solidFill>
              </a:rPr>
            </a:br>
            <a:r>
              <a:rPr kumimoji="1" lang="ja-JP" altLang="en-US" sz="2000" dirty="0">
                <a:solidFill>
                  <a:srgbClr val="FF0000"/>
                </a:solidFill>
              </a:rPr>
              <a:t>フィブラストは</a:t>
            </a:r>
            <a:br>
              <a:rPr kumimoji="1" lang="en-US" altLang="ja-JP" sz="2000" dirty="0">
                <a:solidFill>
                  <a:srgbClr val="FF0000"/>
                </a:solidFill>
              </a:rPr>
            </a:br>
            <a:r>
              <a:rPr kumimoji="1" lang="ja-JP" altLang="en-US" sz="2000" dirty="0">
                <a:solidFill>
                  <a:srgbClr val="FF0000"/>
                </a:solidFill>
              </a:rPr>
              <a:t>蜂刺症級に痛い！</a:t>
            </a:r>
          </a:p>
        </p:txBody>
      </p:sp>
      <p:sp>
        <p:nvSpPr>
          <p:cNvPr id="8" name="フローチャート: 端子 7"/>
          <p:cNvSpPr/>
          <p:nvPr/>
        </p:nvSpPr>
        <p:spPr>
          <a:xfrm>
            <a:off x="5703756" y="3961219"/>
            <a:ext cx="2833142" cy="194756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800" dirty="0">
                <a:solidFill>
                  <a:srgbClr val="FF0000"/>
                </a:solidFill>
              </a:rPr>
              <a:t>浅い傷でも</a:t>
            </a:r>
            <a:br>
              <a:rPr kumimoji="1" lang="en-US" altLang="ja-JP" sz="2800" dirty="0">
                <a:solidFill>
                  <a:srgbClr val="FF0000"/>
                </a:solidFill>
              </a:rPr>
            </a:br>
            <a:r>
              <a:rPr kumimoji="1" lang="en-US" altLang="ja-JP" sz="2800" dirty="0">
                <a:solidFill>
                  <a:srgbClr val="FF0000"/>
                </a:solidFill>
              </a:rPr>
              <a:t>3</a:t>
            </a:r>
            <a:r>
              <a:rPr kumimoji="1" lang="ja-JP" altLang="en-US" sz="2800" dirty="0">
                <a:solidFill>
                  <a:srgbClr val="FF0000"/>
                </a:solidFill>
              </a:rPr>
              <a:t>度熱傷にする魔法の治療！</a:t>
            </a:r>
          </a:p>
        </p:txBody>
      </p:sp>
      <p:sp>
        <p:nvSpPr>
          <p:cNvPr id="10" name="角丸四角形 9"/>
          <p:cNvSpPr/>
          <p:nvPr/>
        </p:nvSpPr>
        <p:spPr>
          <a:xfrm>
            <a:off x="5418944" y="1768839"/>
            <a:ext cx="3470223" cy="428718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489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9111" y="1489364"/>
            <a:ext cx="2509119" cy="3181373"/>
          </a:xfrm>
          <a:prstGeom prst="rect">
            <a:avLst/>
          </a:prstGeom>
        </p:spPr>
      </p:pic>
      <p:sp>
        <p:nvSpPr>
          <p:cNvPr id="5" name="タイトル 4"/>
          <p:cNvSpPr>
            <a:spLocks noGrp="1"/>
          </p:cNvSpPr>
          <p:nvPr>
            <p:ph type="title"/>
          </p:nvPr>
        </p:nvSpPr>
        <p:spPr/>
        <p:txBody>
          <a:bodyPr/>
          <a:lstStyle/>
          <a:p>
            <a:r>
              <a:rPr kumimoji="1" lang="ja-JP" altLang="en-US" dirty="0"/>
              <a:t>団長</a:t>
            </a:r>
            <a:r>
              <a:rPr lang="ja-JP" altLang="en-US" dirty="0"/>
              <a:t>＠安田大サーカス</a:t>
            </a:r>
            <a:endParaRPr kumimoji="1" lang="ja-JP" altLang="en-US" dirty="0"/>
          </a:p>
        </p:txBody>
      </p:sp>
      <p:sp>
        <p:nvSpPr>
          <p:cNvPr id="6" name="テキスト ボックス 5"/>
          <p:cNvSpPr txBox="1"/>
          <p:nvPr/>
        </p:nvSpPr>
        <p:spPr>
          <a:xfrm>
            <a:off x="1543792" y="4809506"/>
            <a:ext cx="2244438" cy="369332"/>
          </a:xfrm>
          <a:prstGeom prst="rect">
            <a:avLst/>
          </a:prstGeom>
          <a:noFill/>
        </p:spPr>
        <p:txBody>
          <a:bodyPr wrap="square" rtlCol="0">
            <a:spAutoFit/>
          </a:bodyPr>
          <a:lstStyle/>
          <a:p>
            <a:r>
              <a:rPr kumimoji="1" lang="en-US" altLang="ja-JP" dirty="0"/>
              <a:t>7</a:t>
            </a:r>
            <a:r>
              <a:rPr kumimoji="1" lang="ja-JP" altLang="en-US" dirty="0"/>
              <a:t>月</a:t>
            </a:r>
            <a:r>
              <a:rPr kumimoji="1" lang="en-US" altLang="ja-JP" dirty="0"/>
              <a:t>24</a:t>
            </a:r>
            <a:r>
              <a:rPr kumimoji="1" lang="ja-JP" altLang="en-US" dirty="0"/>
              <a:t>日：初診時</a:t>
            </a:r>
            <a:endParaRPr kumimoji="1" lang="en-US" altLang="ja-JP" dirty="0"/>
          </a:p>
        </p:txBody>
      </p:sp>
      <p:grpSp>
        <p:nvGrpSpPr>
          <p:cNvPr id="9" name="グループ化 8"/>
          <p:cNvGrpSpPr/>
          <p:nvPr/>
        </p:nvGrpSpPr>
        <p:grpSpPr>
          <a:xfrm>
            <a:off x="3978235" y="2463483"/>
            <a:ext cx="2315570" cy="4024654"/>
            <a:chOff x="3978235" y="2463483"/>
            <a:chExt cx="2315570" cy="4024654"/>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235" y="2463483"/>
              <a:ext cx="2315570" cy="3189172"/>
            </a:xfrm>
            <a:prstGeom prst="rect">
              <a:avLst/>
            </a:prstGeom>
          </p:spPr>
        </p:pic>
        <p:sp>
          <p:nvSpPr>
            <p:cNvPr id="7" name="テキスト ボックス 6"/>
            <p:cNvSpPr txBox="1"/>
            <p:nvPr/>
          </p:nvSpPr>
          <p:spPr>
            <a:xfrm>
              <a:off x="3978235" y="5841806"/>
              <a:ext cx="2315569" cy="646331"/>
            </a:xfrm>
            <a:prstGeom prst="rect">
              <a:avLst/>
            </a:prstGeom>
            <a:noFill/>
          </p:spPr>
          <p:txBody>
            <a:bodyPr wrap="square" rtlCol="0">
              <a:spAutoFit/>
            </a:bodyPr>
            <a:lstStyle/>
            <a:p>
              <a:r>
                <a:rPr kumimoji="1" lang="en-US" altLang="ja-JP" dirty="0"/>
                <a:t>7</a:t>
              </a:r>
              <a:r>
                <a:rPr kumimoji="1" lang="ja-JP" altLang="en-US" dirty="0"/>
                <a:t>月</a:t>
              </a:r>
              <a:r>
                <a:rPr kumimoji="1" lang="en-US" altLang="ja-JP" dirty="0"/>
                <a:t>27</a:t>
              </a:r>
              <a:r>
                <a:rPr kumimoji="1" lang="ja-JP" altLang="en-US" dirty="0"/>
                <a:t>日</a:t>
              </a:r>
              <a:br>
                <a:rPr kumimoji="1" lang="en-US" altLang="ja-JP" dirty="0"/>
              </a:br>
              <a:r>
                <a:rPr kumimoji="1" lang="ja-JP" altLang="en-US" dirty="0"/>
                <a:t>仕事に復帰（</a:t>
              </a:r>
              <a:r>
                <a:rPr kumimoji="1" lang="en-US" altLang="ja-JP" dirty="0"/>
                <a:t>29</a:t>
              </a:r>
              <a:r>
                <a:rPr kumimoji="1" lang="ja-JP" altLang="en-US" dirty="0"/>
                <a:t>日）</a:t>
              </a:r>
              <a:endParaRPr kumimoji="1" lang="en-US" altLang="ja-JP" dirty="0"/>
            </a:p>
          </p:txBody>
        </p:sp>
      </p:grpSp>
      <p:grpSp>
        <p:nvGrpSpPr>
          <p:cNvPr id="10" name="グループ化 9"/>
          <p:cNvGrpSpPr/>
          <p:nvPr/>
        </p:nvGrpSpPr>
        <p:grpSpPr>
          <a:xfrm>
            <a:off x="6394710" y="2710718"/>
            <a:ext cx="2377023" cy="3713832"/>
            <a:chOff x="6394710" y="2710718"/>
            <a:chExt cx="2377023" cy="3713832"/>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710" y="3235378"/>
              <a:ext cx="2377023" cy="3189172"/>
            </a:xfrm>
            <a:prstGeom prst="rect">
              <a:avLst/>
            </a:prstGeom>
          </p:spPr>
        </p:pic>
        <p:sp>
          <p:nvSpPr>
            <p:cNvPr id="8" name="テキスト ボックス 7"/>
            <p:cNvSpPr txBox="1"/>
            <p:nvPr/>
          </p:nvSpPr>
          <p:spPr>
            <a:xfrm>
              <a:off x="6990845" y="2710718"/>
              <a:ext cx="1184751" cy="369332"/>
            </a:xfrm>
            <a:prstGeom prst="rect">
              <a:avLst/>
            </a:prstGeom>
            <a:noFill/>
          </p:spPr>
          <p:txBody>
            <a:bodyPr wrap="square" rtlCol="0">
              <a:spAutoFit/>
            </a:bodyPr>
            <a:lstStyle/>
            <a:p>
              <a:r>
                <a:rPr kumimoji="1" lang="en-US" altLang="ja-JP" dirty="0"/>
                <a:t>7</a:t>
              </a:r>
              <a:r>
                <a:rPr kumimoji="1" lang="ja-JP" altLang="en-US" dirty="0"/>
                <a:t>月</a:t>
              </a:r>
              <a:r>
                <a:rPr kumimoji="1" lang="en-US" altLang="ja-JP" dirty="0"/>
                <a:t>31</a:t>
              </a:r>
              <a:r>
                <a:rPr kumimoji="1" lang="ja-JP" altLang="en-US" dirty="0"/>
                <a:t>日</a:t>
              </a:r>
            </a:p>
          </p:txBody>
        </p:sp>
      </p:grpSp>
    </p:spTree>
    <p:extLst>
      <p:ext uri="{BB962C8B-B14F-4D97-AF65-F5344CB8AC3E}">
        <p14:creationId xmlns:p14="http://schemas.microsoft.com/office/powerpoint/2010/main" val="38873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消毒薬の組織破壊力</a:t>
            </a:r>
          </a:p>
        </p:txBody>
      </p:sp>
      <p:pic>
        <p:nvPicPr>
          <p:cNvPr id="3" name="Picture 5" descr="3月7日　07：00　イソジンと正常部分の境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106" y="1264555"/>
            <a:ext cx="5214136" cy="39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p:nvPr/>
        </p:nvGrpSpPr>
        <p:grpSpPr>
          <a:xfrm>
            <a:off x="1791325" y="5059570"/>
            <a:ext cx="6743075" cy="1214203"/>
            <a:chOff x="1791325" y="5059570"/>
            <a:chExt cx="6743075" cy="1214203"/>
          </a:xfrm>
        </p:grpSpPr>
        <p:sp>
          <p:nvSpPr>
            <p:cNvPr id="5" name="四角形吹き出し 4"/>
            <p:cNvSpPr/>
            <p:nvPr/>
          </p:nvSpPr>
          <p:spPr>
            <a:xfrm>
              <a:off x="1791325" y="5059570"/>
              <a:ext cx="3035508" cy="1214203"/>
            </a:xfrm>
            <a:prstGeom prst="wedgeRectCallout">
              <a:avLst>
                <a:gd name="adj1" fmla="val 23807"/>
                <a:gd name="adj2" fmla="val -1603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人為的に傷を</a:t>
              </a:r>
              <a:r>
                <a:rPr lang="ja-JP" altLang="en-US" sz="2400" dirty="0"/>
                <a:t>作り，</a:t>
              </a:r>
              <a:r>
                <a:rPr lang="en-US" altLang="ja-JP" sz="2400" dirty="0"/>
                <a:t>1</a:t>
              </a:r>
              <a:r>
                <a:rPr lang="ja-JP" altLang="en-US" sz="2400" dirty="0"/>
                <a:t>日</a:t>
              </a:r>
              <a:r>
                <a:rPr lang="en-US" altLang="ja-JP" sz="2400" dirty="0"/>
                <a:t>3</a:t>
              </a:r>
              <a:r>
                <a:rPr lang="ja-JP" altLang="en-US" sz="2400" dirty="0"/>
                <a:t>回イソジン消毒</a:t>
              </a:r>
              <a:endParaRPr lang="en-US" altLang="ja-JP" sz="2400" dirty="0"/>
            </a:p>
            <a:p>
              <a:pPr algn="ctr"/>
              <a:r>
                <a:rPr lang="en-US" altLang="ja-JP" sz="2400" dirty="0"/>
                <a:t>72</a:t>
              </a:r>
              <a:r>
                <a:rPr lang="ja-JP" altLang="en-US" sz="2400" dirty="0"/>
                <a:t>時間後</a:t>
              </a:r>
              <a:r>
                <a:rPr kumimoji="1" lang="ja-JP" altLang="en-US" sz="2400" dirty="0"/>
                <a:t>の状態</a:t>
              </a:r>
            </a:p>
          </p:txBody>
        </p:sp>
        <p:sp>
          <p:nvSpPr>
            <p:cNvPr id="6" name="四角形吹き出し 5"/>
            <p:cNvSpPr/>
            <p:nvPr/>
          </p:nvSpPr>
          <p:spPr>
            <a:xfrm>
              <a:off x="5516381" y="5059570"/>
              <a:ext cx="3018019" cy="1214203"/>
            </a:xfrm>
            <a:prstGeom prst="wedgeRectCallout">
              <a:avLst>
                <a:gd name="adj1" fmla="val -16274"/>
                <a:gd name="adj2" fmla="val -98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消毒せずに</a:t>
              </a:r>
              <a:br>
                <a:rPr kumimoji="1" lang="en-US" altLang="ja-JP" sz="2400" dirty="0"/>
              </a:br>
              <a:r>
                <a:rPr kumimoji="1" lang="en-US" altLang="ja-JP" sz="2400" dirty="0"/>
                <a:t>1</a:t>
              </a:r>
              <a:r>
                <a:rPr kumimoji="1" lang="ja-JP" altLang="en-US" sz="2400" dirty="0"/>
                <a:t>日</a:t>
              </a:r>
              <a:r>
                <a:rPr kumimoji="1" lang="en-US" altLang="ja-JP" sz="2400" dirty="0"/>
                <a:t>3</a:t>
              </a:r>
              <a:r>
                <a:rPr kumimoji="1" lang="ja-JP" altLang="en-US" sz="2400" dirty="0"/>
                <a:t>回ワセリン塗布</a:t>
              </a:r>
              <a:endParaRPr kumimoji="1" lang="en-US" altLang="ja-JP" sz="2400" dirty="0"/>
            </a:p>
            <a:p>
              <a:pPr algn="ctr"/>
              <a:r>
                <a:rPr lang="en-US" altLang="ja-JP" sz="2400" dirty="0"/>
                <a:t>72</a:t>
              </a:r>
              <a:r>
                <a:rPr lang="ja-JP" altLang="en-US" sz="2400" dirty="0"/>
                <a:t>時間後後の状態</a:t>
              </a:r>
              <a:endParaRPr kumimoji="1" lang="ja-JP" altLang="en-US" sz="2400" dirty="0"/>
            </a:p>
          </p:txBody>
        </p:sp>
      </p:grpSp>
    </p:spTree>
    <p:extLst>
      <p:ext uri="{BB962C8B-B14F-4D97-AF65-F5344CB8AC3E}">
        <p14:creationId xmlns:p14="http://schemas.microsoft.com/office/powerpoint/2010/main" val="8715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アクトシン軟膏</a:t>
            </a:r>
            <a:r>
              <a:rPr lang="en-US" altLang="ja-JP" baseline="30000" dirty="0"/>
              <a:t>®</a:t>
            </a:r>
            <a:r>
              <a:rPr kumimoji="1" lang="ja-JP" altLang="en-US" dirty="0"/>
              <a:t>の破壊力</a:t>
            </a:r>
          </a:p>
        </p:txBody>
      </p:sp>
      <p:pic>
        <p:nvPicPr>
          <p:cNvPr id="3" name="Picture 2" descr="C:\Users\M\Documents\medicine\wound\Dino-Lite 60倍\3月10日　アクトシン\3月12日　アクトシン潰瘍を午前9時からプラスモイストで被覆。21時の状態。毛穴からの上皮化か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70387" y="739561"/>
            <a:ext cx="3966954" cy="528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グループ化 5"/>
          <p:cNvGrpSpPr/>
          <p:nvPr/>
        </p:nvGrpSpPr>
        <p:grpSpPr>
          <a:xfrm>
            <a:off x="1945201" y="5470295"/>
            <a:ext cx="6911487" cy="1200329"/>
            <a:chOff x="1945201" y="5470295"/>
            <a:chExt cx="6911487" cy="1200329"/>
          </a:xfrm>
        </p:grpSpPr>
        <p:sp>
          <p:nvSpPr>
            <p:cNvPr id="4" name="四角形吹き出し 3"/>
            <p:cNvSpPr/>
            <p:nvPr/>
          </p:nvSpPr>
          <p:spPr>
            <a:xfrm>
              <a:off x="1945201" y="5470295"/>
              <a:ext cx="3751062" cy="1200329"/>
            </a:xfrm>
            <a:prstGeom prst="wedgeRectCallout">
              <a:avLst>
                <a:gd name="adj1" fmla="val 31387"/>
                <a:gd name="adj2" fmla="val -176422"/>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2400" dirty="0"/>
                <a:t>人為的に傷を作り</a:t>
              </a:r>
              <a:br>
                <a:rPr lang="en-US" altLang="ja-JP" sz="2400" dirty="0"/>
              </a:br>
              <a:r>
                <a:rPr lang="en-US" altLang="ja-JP" sz="2400" dirty="0"/>
                <a:t>1</a:t>
              </a:r>
              <a:r>
                <a:rPr lang="ja-JP" altLang="en-US" sz="2400" dirty="0"/>
                <a:t>日</a:t>
              </a:r>
              <a:r>
                <a:rPr lang="en-US" altLang="ja-JP" sz="2400" dirty="0"/>
                <a:t>3</a:t>
              </a:r>
              <a:r>
                <a:rPr lang="ja-JP" altLang="en-US" sz="2400" dirty="0"/>
                <a:t>回アクトシンを塗布</a:t>
              </a:r>
              <a:endParaRPr lang="en-US" altLang="ja-JP" sz="2400" dirty="0"/>
            </a:p>
            <a:p>
              <a:pPr algn="ctr"/>
              <a:r>
                <a:rPr lang="en-US" altLang="ja-JP" sz="2400" dirty="0"/>
                <a:t>48</a:t>
              </a:r>
              <a:r>
                <a:rPr lang="ja-JP" altLang="en-US" sz="2400" dirty="0"/>
                <a:t>時間後の状態</a:t>
              </a:r>
              <a:endParaRPr kumimoji="1" lang="ja-JP" altLang="en-US" sz="2400" dirty="0"/>
            </a:p>
          </p:txBody>
        </p:sp>
        <p:sp>
          <p:nvSpPr>
            <p:cNvPr id="5" name="四角形吹き出し 4"/>
            <p:cNvSpPr/>
            <p:nvPr/>
          </p:nvSpPr>
          <p:spPr>
            <a:xfrm>
              <a:off x="5838669" y="5654960"/>
              <a:ext cx="3018019" cy="830997"/>
            </a:xfrm>
            <a:prstGeom prst="wedgeRectCallout">
              <a:avLst>
                <a:gd name="adj1" fmla="val -10065"/>
                <a:gd name="adj2" fmla="val -264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400" dirty="0"/>
                <a:t>1</a:t>
              </a:r>
              <a:r>
                <a:rPr kumimoji="1" lang="ja-JP" altLang="en-US" sz="2400" dirty="0"/>
                <a:t>日</a:t>
              </a:r>
              <a:r>
                <a:rPr kumimoji="1" lang="en-US" altLang="ja-JP" sz="2400" dirty="0"/>
                <a:t>3</a:t>
              </a:r>
              <a:r>
                <a:rPr kumimoji="1" lang="ja-JP" altLang="en-US" sz="2400" dirty="0"/>
                <a:t>回ワセリン塗布</a:t>
              </a:r>
              <a:endParaRPr kumimoji="1" lang="en-US" altLang="ja-JP" sz="2400" dirty="0"/>
            </a:p>
            <a:p>
              <a:pPr algn="ctr"/>
              <a:r>
                <a:rPr lang="en-US" altLang="ja-JP" sz="2400" dirty="0"/>
                <a:t>48</a:t>
              </a:r>
              <a:r>
                <a:rPr lang="ja-JP" altLang="en-US" sz="2400" dirty="0"/>
                <a:t>時間後の状態</a:t>
              </a:r>
            </a:p>
          </p:txBody>
        </p:sp>
      </p:grpSp>
    </p:spTree>
    <p:extLst>
      <p:ext uri="{BB962C8B-B14F-4D97-AF65-F5344CB8AC3E}">
        <p14:creationId xmlns:p14="http://schemas.microsoft.com/office/powerpoint/2010/main" val="24973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ゲーベンクリーム</a:t>
            </a:r>
            <a:r>
              <a:rPr lang="en-US" altLang="ja-JP" baseline="30000" dirty="0"/>
              <a:t>®</a:t>
            </a:r>
            <a:r>
              <a:rPr kumimoji="1" lang="ja-JP" altLang="en-US" dirty="0"/>
              <a:t>の破壊力</a:t>
            </a:r>
          </a:p>
        </p:txBody>
      </p:sp>
      <p:pic>
        <p:nvPicPr>
          <p:cNvPr id="6" name="Picture 2" descr="C:\Users\M\Documents\medicine\wound\Dino-Lite 60倍\2月28日　傷ついた皮膚とゲーベン\3月3日　07：30　ゲーベン　１.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200457" y="838945"/>
            <a:ext cx="3513137"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2"/>
          <p:cNvGrpSpPr/>
          <p:nvPr/>
        </p:nvGrpSpPr>
        <p:grpSpPr>
          <a:xfrm>
            <a:off x="2343428" y="4938664"/>
            <a:ext cx="6465758" cy="1200329"/>
            <a:chOff x="2343428" y="4938664"/>
            <a:chExt cx="6465758" cy="1200329"/>
          </a:xfrm>
        </p:grpSpPr>
        <p:sp>
          <p:nvSpPr>
            <p:cNvPr id="4" name="四角形吹き出し 3"/>
            <p:cNvSpPr/>
            <p:nvPr/>
          </p:nvSpPr>
          <p:spPr>
            <a:xfrm>
              <a:off x="2343428" y="4938664"/>
              <a:ext cx="3305331" cy="1200329"/>
            </a:xfrm>
            <a:prstGeom prst="wedgeRectCallout">
              <a:avLst>
                <a:gd name="adj1" fmla="val 30128"/>
                <a:gd name="adj2" fmla="val -215851"/>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2400" dirty="0"/>
                <a:t>人為的に傷を作り</a:t>
              </a:r>
              <a:br>
                <a:rPr lang="en-US" altLang="ja-JP" sz="2400" dirty="0"/>
              </a:br>
              <a:r>
                <a:rPr lang="en-US" altLang="ja-JP" sz="2400" dirty="0"/>
                <a:t>1</a:t>
              </a:r>
              <a:r>
                <a:rPr lang="ja-JP" altLang="en-US" sz="2400" dirty="0"/>
                <a:t>日</a:t>
              </a:r>
              <a:r>
                <a:rPr lang="en-US" altLang="ja-JP" sz="2400" dirty="0"/>
                <a:t>3</a:t>
              </a:r>
              <a:r>
                <a:rPr lang="ja-JP" altLang="en-US" sz="2400" dirty="0"/>
                <a:t>回ゲーベンを塗布</a:t>
              </a:r>
              <a:endParaRPr lang="en-US" altLang="ja-JP" sz="2400" dirty="0"/>
            </a:p>
            <a:p>
              <a:pPr algn="ctr"/>
              <a:r>
                <a:rPr kumimoji="1" lang="en-US" altLang="ja-JP" sz="2400" dirty="0"/>
                <a:t>72</a:t>
              </a:r>
              <a:r>
                <a:rPr kumimoji="1" lang="ja-JP" altLang="en-US" sz="2400" dirty="0"/>
                <a:t>時間後の状態</a:t>
              </a:r>
            </a:p>
          </p:txBody>
        </p:sp>
        <p:sp>
          <p:nvSpPr>
            <p:cNvPr id="5" name="四角形吹き出し 4"/>
            <p:cNvSpPr/>
            <p:nvPr/>
          </p:nvSpPr>
          <p:spPr>
            <a:xfrm>
              <a:off x="5791167" y="5123329"/>
              <a:ext cx="3018019" cy="830997"/>
            </a:xfrm>
            <a:prstGeom prst="wedgeRectCallout">
              <a:avLst>
                <a:gd name="adj1" fmla="val -11517"/>
                <a:gd name="adj2" fmla="val -170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400" dirty="0"/>
                <a:t>1</a:t>
              </a:r>
              <a:r>
                <a:rPr kumimoji="1" lang="ja-JP" altLang="en-US" sz="2400" dirty="0"/>
                <a:t>日</a:t>
              </a:r>
              <a:r>
                <a:rPr kumimoji="1" lang="en-US" altLang="ja-JP" sz="2400" dirty="0"/>
                <a:t>3</a:t>
              </a:r>
              <a:r>
                <a:rPr kumimoji="1" lang="ja-JP" altLang="en-US" sz="2400" dirty="0"/>
                <a:t>回ワセリン塗布</a:t>
              </a:r>
              <a:endParaRPr kumimoji="1" lang="en-US" altLang="ja-JP" sz="2400" dirty="0"/>
            </a:p>
            <a:p>
              <a:pPr algn="ctr"/>
              <a:r>
                <a:rPr lang="en-US" altLang="ja-JP" sz="2400" dirty="0"/>
                <a:t>72</a:t>
              </a:r>
              <a:r>
                <a:rPr lang="ja-JP" altLang="en-US" sz="2400" dirty="0"/>
                <a:t>時間後の状態</a:t>
              </a:r>
            </a:p>
          </p:txBody>
        </p:sp>
      </p:grpSp>
    </p:spTree>
    <p:extLst>
      <p:ext uri="{BB962C8B-B14F-4D97-AF65-F5344CB8AC3E}">
        <p14:creationId xmlns:p14="http://schemas.microsoft.com/office/powerpoint/2010/main" val="194437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消毒薬について</a:t>
            </a:r>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56712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消毒薬の薬理学</a:t>
            </a:r>
          </a:p>
        </p:txBody>
      </p:sp>
      <p:sp>
        <p:nvSpPr>
          <p:cNvPr id="6" name="コンテンツ プレースホルダー 5"/>
          <p:cNvSpPr>
            <a:spLocks noGrp="1"/>
          </p:cNvSpPr>
          <p:nvPr>
            <p:ph idx="1"/>
          </p:nvPr>
        </p:nvSpPr>
        <p:spPr>
          <a:xfrm>
            <a:off x="3800061" y="1864602"/>
            <a:ext cx="4509486" cy="4352431"/>
          </a:xfrm>
        </p:spPr>
        <p:txBody>
          <a:bodyPr>
            <a:normAutofit/>
          </a:bodyPr>
          <a:lstStyle/>
          <a:p>
            <a:r>
              <a:rPr lang="ja-JP" altLang="en-US" sz="2400" dirty="0"/>
              <a:t>酸化・還元反応などで</a:t>
            </a:r>
            <a:r>
              <a:rPr kumimoji="1" lang="ja-JP" altLang="en-US" sz="2400" dirty="0"/>
              <a:t>蛋白質を変性させる薬剤</a:t>
            </a:r>
            <a:endParaRPr lang="en-US" altLang="ja-JP" sz="2400" dirty="0"/>
          </a:p>
          <a:p>
            <a:r>
              <a:rPr kumimoji="1" lang="ja-JP" altLang="en-US" sz="2400" dirty="0"/>
              <a:t>細胞膜，細胞質，細胞核のタンパク質を変性させて細胞を破壊する</a:t>
            </a:r>
            <a:endParaRPr kumimoji="1" lang="en-US" altLang="ja-JP" sz="2400" dirty="0"/>
          </a:p>
          <a:p>
            <a:r>
              <a:rPr kumimoji="1" lang="ja-JP" altLang="en-US" sz="2400" dirty="0"/>
              <a:t>人間と細菌の細胞膜，細胞質の構造は基本的に同じなので，人体細胞にも細菌にも同様に作用する。</a:t>
            </a:r>
            <a:endParaRPr kumimoji="1" lang="en-US" altLang="ja-JP" sz="2400" dirty="0"/>
          </a:p>
          <a:p>
            <a:r>
              <a:rPr lang="ja-JP" altLang="en-US" sz="2400" dirty="0"/>
              <a:t>人体細胞も破壊する</a:t>
            </a:r>
            <a:endParaRPr kumimoji="1" lang="en-US" altLang="ja-JP" sz="24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008" y="2080710"/>
            <a:ext cx="2204907" cy="3805242"/>
          </a:xfrm>
          <a:prstGeom prst="rect">
            <a:avLst/>
          </a:prstGeom>
        </p:spPr>
      </p:pic>
    </p:spTree>
    <p:extLst>
      <p:ext uri="{BB962C8B-B14F-4D97-AF65-F5344CB8AC3E}">
        <p14:creationId xmlns:p14="http://schemas.microsoft.com/office/powerpoint/2010/main" val="13702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
          <p:cNvSpPr>
            <a:spLocks noGrp="1" noChangeArrowheads="1"/>
          </p:cNvSpPr>
          <p:nvPr>
            <p:ph type="title"/>
          </p:nvPr>
        </p:nvSpPr>
        <p:spPr>
          <a:xfrm>
            <a:off x="1549400" y="672851"/>
            <a:ext cx="6402882" cy="762000"/>
          </a:xfrm>
        </p:spPr>
        <p:txBody>
          <a:bodyPr>
            <a:normAutofit/>
          </a:bodyPr>
          <a:lstStyle/>
          <a:p>
            <a:pPr eaLnBrk="1" hangingPunct="1"/>
            <a:r>
              <a:rPr lang="ja-JP" altLang="en-US" dirty="0"/>
              <a:t>人体細胞と細菌の構造</a:t>
            </a:r>
          </a:p>
        </p:txBody>
      </p:sp>
      <p:sp>
        <p:nvSpPr>
          <p:cNvPr id="141315" name="Oval 5"/>
          <p:cNvSpPr>
            <a:spLocks noChangeArrowheads="1"/>
          </p:cNvSpPr>
          <p:nvPr/>
        </p:nvSpPr>
        <p:spPr bwMode="auto">
          <a:xfrm>
            <a:off x="468313" y="1555751"/>
            <a:ext cx="2881312" cy="3240088"/>
          </a:xfrm>
          <a:prstGeom prst="ellipse">
            <a:avLst/>
          </a:prstGeom>
          <a:solidFill>
            <a:srgbClr val="FFFF00"/>
          </a:solidFill>
          <a:ln w="101600">
            <a:solidFill>
              <a:schemeClr val="folHlink"/>
            </a:solidFill>
            <a:round/>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1316" name="Oval 6"/>
          <p:cNvSpPr>
            <a:spLocks noChangeArrowheads="1"/>
          </p:cNvSpPr>
          <p:nvPr/>
        </p:nvSpPr>
        <p:spPr bwMode="auto">
          <a:xfrm>
            <a:off x="1835150" y="2708276"/>
            <a:ext cx="792163" cy="1152525"/>
          </a:xfrm>
          <a:prstGeom prst="ellipse">
            <a:avLst/>
          </a:prstGeom>
          <a:solidFill>
            <a:schemeClr val="accent6"/>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1317" name="Oval 7"/>
          <p:cNvSpPr>
            <a:spLocks noChangeArrowheads="1"/>
          </p:cNvSpPr>
          <p:nvPr/>
        </p:nvSpPr>
        <p:spPr bwMode="auto">
          <a:xfrm>
            <a:off x="5647107" y="1530635"/>
            <a:ext cx="2881313" cy="3240088"/>
          </a:xfrm>
          <a:prstGeom prst="ellipse">
            <a:avLst/>
          </a:prstGeom>
          <a:solidFill>
            <a:srgbClr val="FFFF00"/>
          </a:solidFill>
          <a:ln w="101600">
            <a:solidFill>
              <a:schemeClr val="folHlink"/>
            </a:solidFill>
            <a:round/>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1318" name="Oval 8"/>
          <p:cNvSpPr>
            <a:spLocks noChangeArrowheads="1"/>
          </p:cNvSpPr>
          <p:nvPr/>
        </p:nvSpPr>
        <p:spPr bwMode="auto">
          <a:xfrm>
            <a:off x="6439270" y="2251360"/>
            <a:ext cx="719137" cy="1223963"/>
          </a:xfrm>
          <a:prstGeom prst="ellipse">
            <a:avLst/>
          </a:prstGeom>
          <a:solidFill>
            <a:schemeClr val="accent6">
              <a:lumMod val="75000"/>
            </a:schemeClr>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1319" name="Oval 9"/>
          <p:cNvSpPr>
            <a:spLocks noChangeArrowheads="1"/>
          </p:cNvSpPr>
          <p:nvPr/>
        </p:nvSpPr>
        <p:spPr bwMode="auto">
          <a:xfrm>
            <a:off x="5431207" y="1386173"/>
            <a:ext cx="3313113" cy="3600450"/>
          </a:xfrm>
          <a:prstGeom prst="ellipse">
            <a:avLst/>
          </a:prstGeom>
          <a:noFill/>
          <a:ln w="1016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2" name="Group 27"/>
          <p:cNvGrpSpPr>
            <a:grpSpLocks/>
          </p:cNvGrpSpPr>
          <p:nvPr/>
        </p:nvGrpSpPr>
        <p:grpSpPr bwMode="auto">
          <a:xfrm>
            <a:off x="2700338" y="1411289"/>
            <a:ext cx="3600450" cy="1081087"/>
            <a:chOff x="1701" y="1207"/>
            <a:chExt cx="2268" cy="681"/>
          </a:xfrm>
        </p:grpSpPr>
        <p:sp>
          <p:nvSpPr>
            <p:cNvPr id="141334" name="Text Box 11"/>
            <p:cNvSpPr txBox="1">
              <a:spLocks noChangeArrowheads="1"/>
            </p:cNvSpPr>
            <p:nvPr/>
          </p:nvSpPr>
          <p:spPr bwMode="auto">
            <a:xfrm>
              <a:off x="2381" y="1207"/>
              <a:ext cx="8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sz="2800" dirty="0">
                  <a:latin typeface="+mn-ea"/>
                  <a:ea typeface="+mn-ea"/>
                </a:rPr>
                <a:t>細胞質</a:t>
              </a:r>
            </a:p>
          </p:txBody>
        </p:sp>
        <p:sp>
          <p:nvSpPr>
            <p:cNvPr id="141335" name="Line 12"/>
            <p:cNvSpPr>
              <a:spLocks noChangeShapeType="1"/>
            </p:cNvSpPr>
            <p:nvPr/>
          </p:nvSpPr>
          <p:spPr bwMode="auto">
            <a:xfrm flipH="1">
              <a:off x="1701" y="1434"/>
              <a:ext cx="635" cy="45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1336" name="Line 13"/>
            <p:cNvSpPr>
              <a:spLocks noChangeShapeType="1"/>
            </p:cNvSpPr>
            <p:nvPr/>
          </p:nvSpPr>
          <p:spPr bwMode="auto">
            <a:xfrm>
              <a:off x="3107" y="1434"/>
              <a:ext cx="862" cy="40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3" name="グループ化 27"/>
          <p:cNvGrpSpPr>
            <a:grpSpLocks/>
          </p:cNvGrpSpPr>
          <p:nvPr/>
        </p:nvGrpSpPr>
        <p:grpSpPr bwMode="auto">
          <a:xfrm>
            <a:off x="2411413" y="2203451"/>
            <a:ext cx="4176712" cy="865188"/>
            <a:chOff x="2411412" y="2708275"/>
            <a:chExt cx="4176713" cy="865187"/>
          </a:xfrm>
        </p:grpSpPr>
        <p:sp>
          <p:nvSpPr>
            <p:cNvPr id="141331" name="Text Box 14"/>
            <p:cNvSpPr txBox="1">
              <a:spLocks noChangeArrowheads="1"/>
            </p:cNvSpPr>
            <p:nvPr/>
          </p:nvSpPr>
          <p:spPr bwMode="auto">
            <a:xfrm>
              <a:off x="3995936" y="2708275"/>
              <a:ext cx="10081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en-US" altLang="ja-JP" sz="2800" dirty="0">
                  <a:latin typeface="+mn-ea"/>
                  <a:ea typeface="+mn-ea"/>
                </a:rPr>
                <a:t>DNA</a:t>
              </a:r>
              <a:endParaRPr lang="ja-JP" altLang="en-US" sz="2800" dirty="0">
                <a:latin typeface="+mn-ea"/>
                <a:ea typeface="+mn-ea"/>
              </a:endParaRPr>
            </a:p>
          </p:txBody>
        </p:sp>
        <p:sp>
          <p:nvSpPr>
            <p:cNvPr id="141332" name="Line 15"/>
            <p:cNvSpPr>
              <a:spLocks noChangeShapeType="1"/>
            </p:cNvSpPr>
            <p:nvPr/>
          </p:nvSpPr>
          <p:spPr bwMode="auto">
            <a:xfrm>
              <a:off x="5004048" y="2996952"/>
              <a:ext cx="1584077" cy="36061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1333" name="Line 16"/>
            <p:cNvSpPr>
              <a:spLocks noChangeShapeType="1"/>
            </p:cNvSpPr>
            <p:nvPr/>
          </p:nvSpPr>
          <p:spPr bwMode="auto">
            <a:xfrm flipH="1">
              <a:off x="2411412" y="2996951"/>
              <a:ext cx="1512515" cy="57651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4" name="Group 28"/>
          <p:cNvGrpSpPr>
            <a:grpSpLocks/>
          </p:cNvGrpSpPr>
          <p:nvPr/>
        </p:nvGrpSpPr>
        <p:grpSpPr bwMode="auto">
          <a:xfrm>
            <a:off x="3348038" y="2924176"/>
            <a:ext cx="2303462" cy="519113"/>
            <a:chOff x="2109" y="2160"/>
            <a:chExt cx="1451" cy="327"/>
          </a:xfrm>
        </p:grpSpPr>
        <p:sp>
          <p:nvSpPr>
            <p:cNvPr id="141328" name="Text Box 17"/>
            <p:cNvSpPr txBox="1">
              <a:spLocks noChangeArrowheads="1"/>
            </p:cNvSpPr>
            <p:nvPr/>
          </p:nvSpPr>
          <p:spPr bwMode="auto">
            <a:xfrm>
              <a:off x="2381" y="2160"/>
              <a:ext cx="8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sz="2800" dirty="0">
                  <a:latin typeface="+mn-ea"/>
                  <a:ea typeface="+mn-ea"/>
                </a:rPr>
                <a:t>細胞</a:t>
              </a:r>
              <a:r>
                <a:rPr lang="ja-JP" altLang="en-US" sz="2800" dirty="0">
                  <a:latin typeface="Times New Roman" panose="02020603050405020304" pitchFamily="18" charset="0"/>
                </a:rPr>
                <a:t>膜</a:t>
              </a:r>
            </a:p>
          </p:txBody>
        </p:sp>
        <p:sp>
          <p:nvSpPr>
            <p:cNvPr id="141329" name="Line 18"/>
            <p:cNvSpPr>
              <a:spLocks noChangeShapeType="1"/>
            </p:cNvSpPr>
            <p:nvPr/>
          </p:nvSpPr>
          <p:spPr bwMode="auto">
            <a:xfrm>
              <a:off x="3107" y="2341"/>
              <a:ext cx="453" cy="1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1330" name="Line 19"/>
            <p:cNvSpPr>
              <a:spLocks noChangeShapeType="1"/>
            </p:cNvSpPr>
            <p:nvPr/>
          </p:nvSpPr>
          <p:spPr bwMode="auto">
            <a:xfrm flipH="1">
              <a:off x="2109" y="2341"/>
              <a:ext cx="317" cy="1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5" name="グループ化 27"/>
          <p:cNvGrpSpPr>
            <a:grpSpLocks/>
          </p:cNvGrpSpPr>
          <p:nvPr/>
        </p:nvGrpSpPr>
        <p:grpSpPr bwMode="auto">
          <a:xfrm>
            <a:off x="3708400" y="4003676"/>
            <a:ext cx="1943100" cy="592138"/>
            <a:chOff x="3708400" y="4508500"/>
            <a:chExt cx="1943100" cy="592138"/>
          </a:xfrm>
        </p:grpSpPr>
        <p:sp>
          <p:nvSpPr>
            <p:cNvPr id="141326" name="Text Box 20"/>
            <p:cNvSpPr txBox="1">
              <a:spLocks noChangeArrowheads="1"/>
            </p:cNvSpPr>
            <p:nvPr/>
          </p:nvSpPr>
          <p:spPr bwMode="auto">
            <a:xfrm>
              <a:off x="3708400" y="4581525"/>
              <a:ext cx="1368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sz="2800" dirty="0">
                  <a:latin typeface="+mn-ea"/>
                  <a:ea typeface="+mn-ea"/>
                </a:rPr>
                <a:t>細胞壁</a:t>
              </a:r>
            </a:p>
          </p:txBody>
        </p:sp>
        <p:sp>
          <p:nvSpPr>
            <p:cNvPr id="141327" name="Line 22"/>
            <p:cNvSpPr>
              <a:spLocks noChangeShapeType="1"/>
            </p:cNvSpPr>
            <p:nvPr/>
          </p:nvSpPr>
          <p:spPr bwMode="auto">
            <a:xfrm flipV="1">
              <a:off x="5003800" y="4508500"/>
              <a:ext cx="64770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141324" name="Text Box 24"/>
          <p:cNvSpPr txBox="1">
            <a:spLocks noChangeArrowheads="1"/>
          </p:cNvSpPr>
          <p:nvPr/>
        </p:nvSpPr>
        <p:spPr bwMode="auto">
          <a:xfrm>
            <a:off x="1061095" y="5080001"/>
            <a:ext cx="187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dirty="0">
                <a:latin typeface="+mn-ea"/>
                <a:ea typeface="+mn-ea"/>
              </a:rPr>
              <a:t>人体細胞</a:t>
            </a:r>
          </a:p>
        </p:txBody>
      </p:sp>
      <p:sp>
        <p:nvSpPr>
          <p:cNvPr id="141325" name="Text Box 25"/>
          <p:cNvSpPr txBox="1">
            <a:spLocks noChangeArrowheads="1"/>
          </p:cNvSpPr>
          <p:nvPr/>
        </p:nvSpPr>
        <p:spPr bwMode="auto">
          <a:xfrm>
            <a:off x="6367832" y="5227391"/>
            <a:ext cx="1439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dirty="0">
                <a:latin typeface="+mn-ea"/>
                <a:ea typeface="+mn-ea"/>
              </a:rPr>
              <a:t>細菌</a:t>
            </a:r>
          </a:p>
        </p:txBody>
      </p:sp>
      <p:sp>
        <p:nvSpPr>
          <p:cNvPr id="6" name="四角形吹き出し 5"/>
          <p:cNvSpPr/>
          <p:nvPr/>
        </p:nvSpPr>
        <p:spPr>
          <a:xfrm>
            <a:off x="2109457" y="5853115"/>
            <a:ext cx="3964608" cy="707886"/>
          </a:xfrm>
          <a:prstGeom prst="wedgeRectCallout">
            <a:avLst>
              <a:gd name="adj1" fmla="val 6620"/>
              <a:gd name="adj2" fmla="val -231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t>ペプチドグリカンなどからなる</a:t>
            </a:r>
            <a:br>
              <a:rPr kumimoji="1" lang="en-US" altLang="ja-JP" sz="2000" dirty="0"/>
            </a:br>
            <a:r>
              <a:rPr kumimoji="1" lang="ja-JP" altLang="en-US" sz="2000" dirty="0"/>
              <a:t>強固な高分子構造体</a:t>
            </a:r>
          </a:p>
        </p:txBody>
      </p:sp>
    </p:spTree>
    <p:extLst>
      <p:ext uri="{BB962C8B-B14F-4D97-AF65-F5344CB8AC3E}">
        <p14:creationId xmlns:p14="http://schemas.microsoft.com/office/powerpoint/2010/main" val="1828413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a:xfrm>
            <a:off x="1547813" y="627062"/>
            <a:ext cx="5111750" cy="769938"/>
          </a:xfrm>
        </p:spPr>
        <p:txBody>
          <a:bodyPr/>
          <a:lstStyle/>
          <a:p>
            <a:pPr eaLnBrk="1" hangingPunct="1"/>
            <a:r>
              <a:rPr lang="ja-JP" altLang="en-US" dirty="0"/>
              <a:t>消毒薬は細胞膜を破壊</a:t>
            </a:r>
          </a:p>
        </p:txBody>
      </p:sp>
      <p:sp>
        <p:nvSpPr>
          <p:cNvPr id="143363" name="Oval 5"/>
          <p:cNvSpPr>
            <a:spLocks noChangeArrowheads="1"/>
          </p:cNvSpPr>
          <p:nvPr/>
        </p:nvSpPr>
        <p:spPr bwMode="auto">
          <a:xfrm>
            <a:off x="1310563" y="1572029"/>
            <a:ext cx="2235200" cy="2533052"/>
          </a:xfrm>
          <a:prstGeom prst="ellipse">
            <a:avLst/>
          </a:prstGeom>
          <a:solidFill>
            <a:srgbClr val="FFFF00"/>
          </a:solidFill>
          <a:ln w="101600">
            <a:solidFill>
              <a:schemeClr val="folHlink"/>
            </a:solidFill>
            <a:round/>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3364" name="Oval 6"/>
          <p:cNvSpPr>
            <a:spLocks noChangeArrowheads="1"/>
          </p:cNvSpPr>
          <p:nvPr/>
        </p:nvSpPr>
        <p:spPr bwMode="auto">
          <a:xfrm>
            <a:off x="2177064" y="2362879"/>
            <a:ext cx="614526" cy="901027"/>
          </a:xfrm>
          <a:prstGeom prst="ellipse">
            <a:avLst/>
          </a:prstGeom>
          <a:solidFill>
            <a:schemeClr val="accent6"/>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3365" name="Oval 7"/>
          <p:cNvSpPr>
            <a:spLocks noChangeArrowheads="1"/>
          </p:cNvSpPr>
          <p:nvPr/>
        </p:nvSpPr>
        <p:spPr bwMode="auto">
          <a:xfrm>
            <a:off x="5579533" y="1572029"/>
            <a:ext cx="2129801" cy="2476305"/>
          </a:xfrm>
          <a:prstGeom prst="ellipse">
            <a:avLst/>
          </a:prstGeom>
          <a:solidFill>
            <a:srgbClr val="FFFF00"/>
          </a:solidFill>
          <a:ln w="101600">
            <a:solidFill>
              <a:schemeClr val="folHlink"/>
            </a:solidFill>
            <a:round/>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3366" name="Oval 8"/>
          <p:cNvSpPr>
            <a:spLocks noChangeArrowheads="1"/>
          </p:cNvSpPr>
          <p:nvPr/>
        </p:nvSpPr>
        <p:spPr bwMode="auto">
          <a:xfrm>
            <a:off x="6443664" y="2781300"/>
            <a:ext cx="531570" cy="935439"/>
          </a:xfrm>
          <a:prstGeom prst="ellipse">
            <a:avLst/>
          </a:prstGeom>
          <a:solidFill>
            <a:schemeClr val="accent6"/>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3367" name="Oval 9"/>
          <p:cNvSpPr>
            <a:spLocks noChangeArrowheads="1"/>
          </p:cNvSpPr>
          <p:nvPr/>
        </p:nvSpPr>
        <p:spPr bwMode="auto">
          <a:xfrm>
            <a:off x="5364163" y="1412875"/>
            <a:ext cx="2448978" cy="2751719"/>
          </a:xfrm>
          <a:prstGeom prst="ellipse">
            <a:avLst/>
          </a:prstGeom>
          <a:noFill/>
          <a:ln w="1016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43368" name="Text Box 17"/>
          <p:cNvSpPr txBox="1">
            <a:spLocks noChangeArrowheads="1"/>
          </p:cNvSpPr>
          <p:nvPr/>
        </p:nvSpPr>
        <p:spPr bwMode="auto">
          <a:xfrm>
            <a:off x="3851275" y="1557338"/>
            <a:ext cx="1368425" cy="519112"/>
          </a:xfrm>
          <a:prstGeom prst="rect">
            <a:avLst/>
          </a:prstGeom>
          <a:solidFill>
            <a:srgbClr val="FFFF00"/>
          </a:solidFill>
          <a:ln>
            <a:solidFill>
              <a:schemeClr val="tx1"/>
            </a:solidFill>
          </a:ln>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sz="2800" dirty="0">
                <a:solidFill>
                  <a:srgbClr val="FF0000"/>
                </a:solidFill>
                <a:latin typeface="Times New Roman" panose="02020603050405020304" pitchFamily="18" charset="0"/>
              </a:rPr>
              <a:t>細胞膜</a:t>
            </a:r>
          </a:p>
        </p:txBody>
      </p:sp>
      <p:sp>
        <p:nvSpPr>
          <p:cNvPr id="143369" name="Line 18"/>
          <p:cNvSpPr>
            <a:spLocks noChangeShapeType="1"/>
          </p:cNvSpPr>
          <p:nvPr/>
        </p:nvSpPr>
        <p:spPr bwMode="auto">
          <a:xfrm>
            <a:off x="5269696" y="1844674"/>
            <a:ext cx="389091"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3370" name="Line 19"/>
          <p:cNvSpPr>
            <a:spLocks noChangeShapeType="1"/>
          </p:cNvSpPr>
          <p:nvPr/>
        </p:nvSpPr>
        <p:spPr bwMode="auto">
          <a:xfrm flipH="1">
            <a:off x="3348037" y="1844675"/>
            <a:ext cx="503237" cy="36036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3371" name="Text Box 20"/>
          <p:cNvSpPr txBox="1">
            <a:spLocks noChangeArrowheads="1"/>
          </p:cNvSpPr>
          <p:nvPr/>
        </p:nvSpPr>
        <p:spPr bwMode="auto">
          <a:xfrm>
            <a:off x="3661646" y="3189225"/>
            <a:ext cx="1368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ja-JP" altLang="en-US" sz="2800" dirty="0">
                <a:latin typeface="Times New Roman" panose="02020603050405020304" pitchFamily="18" charset="0"/>
              </a:rPr>
              <a:t>細胞壁</a:t>
            </a:r>
          </a:p>
        </p:txBody>
      </p:sp>
      <p:sp>
        <p:nvSpPr>
          <p:cNvPr id="143372" name="Line 22"/>
          <p:cNvSpPr>
            <a:spLocks noChangeShapeType="1"/>
          </p:cNvSpPr>
          <p:nvPr/>
        </p:nvSpPr>
        <p:spPr bwMode="auto">
          <a:xfrm flipV="1">
            <a:off x="4865625" y="3033119"/>
            <a:ext cx="504825" cy="431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8" name="グループ化 7"/>
          <p:cNvGrpSpPr/>
          <p:nvPr/>
        </p:nvGrpSpPr>
        <p:grpSpPr>
          <a:xfrm>
            <a:off x="505848" y="633031"/>
            <a:ext cx="8126945" cy="972377"/>
            <a:chOff x="505848" y="633031"/>
            <a:chExt cx="8126945" cy="972377"/>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46729">
              <a:off x="802039" y="551222"/>
              <a:ext cx="757995" cy="1350378"/>
            </a:xfrm>
            <a:prstGeom prst="rect">
              <a:avLst/>
            </a:prstGeom>
          </p:spPr>
        </p:pic>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53271" flipH="1">
              <a:off x="7578606" y="336840"/>
              <a:ext cx="757995" cy="1350378"/>
            </a:xfrm>
            <a:prstGeom prst="rect">
              <a:avLst/>
            </a:prstGeom>
          </p:spPr>
        </p:pic>
      </p:grpSp>
      <p:grpSp>
        <p:nvGrpSpPr>
          <p:cNvPr id="12" name="グループ化 11"/>
          <p:cNvGrpSpPr/>
          <p:nvPr/>
        </p:nvGrpSpPr>
        <p:grpSpPr>
          <a:xfrm>
            <a:off x="1168156" y="4468611"/>
            <a:ext cx="7620302" cy="2008543"/>
            <a:chOff x="1168156" y="4468611"/>
            <a:chExt cx="7620302" cy="2008543"/>
          </a:xfrm>
        </p:grpSpPr>
        <p:sp>
          <p:nvSpPr>
            <p:cNvPr id="2" name="テキスト ボックス 1"/>
            <p:cNvSpPr txBox="1"/>
            <p:nvPr/>
          </p:nvSpPr>
          <p:spPr>
            <a:xfrm>
              <a:off x="4388845" y="4468611"/>
              <a:ext cx="4399613" cy="1384995"/>
            </a:xfrm>
            <a:prstGeom prst="rect">
              <a:avLst/>
            </a:prstGeom>
            <a:noFill/>
            <a:ln>
              <a:solidFill>
                <a:schemeClr val="tx1"/>
              </a:solidFill>
            </a:ln>
          </p:spPr>
          <p:txBody>
            <a:bodyPr wrap="square" rtlCol="0">
              <a:spAutoFit/>
            </a:bodyPr>
            <a:lstStyle/>
            <a:p>
              <a:pPr algn="ctr"/>
              <a:r>
                <a:rPr kumimoji="1" lang="ja-JP" altLang="en-US" sz="2800" dirty="0"/>
                <a:t>細菌の細胞膜は細胞壁に守られているので</a:t>
              </a:r>
              <a:br>
                <a:rPr kumimoji="1" lang="en-US" altLang="ja-JP" sz="2800" dirty="0"/>
              </a:br>
              <a:r>
                <a:rPr kumimoji="1" lang="ja-JP" altLang="en-US" sz="2800" dirty="0"/>
                <a:t>破壊されない</a:t>
              </a:r>
            </a:p>
          </p:txBody>
        </p:sp>
        <p:sp>
          <p:nvSpPr>
            <p:cNvPr id="15" name="テキスト ボックス 14"/>
            <p:cNvSpPr txBox="1"/>
            <p:nvPr/>
          </p:nvSpPr>
          <p:spPr>
            <a:xfrm>
              <a:off x="1168156" y="5523047"/>
              <a:ext cx="3062946" cy="954107"/>
            </a:xfrm>
            <a:prstGeom prst="rect">
              <a:avLst/>
            </a:prstGeom>
            <a:noFill/>
            <a:ln>
              <a:solidFill>
                <a:schemeClr val="tx1"/>
              </a:solidFill>
            </a:ln>
          </p:spPr>
          <p:txBody>
            <a:bodyPr wrap="square" rtlCol="0">
              <a:spAutoFit/>
            </a:bodyPr>
            <a:lstStyle/>
            <a:p>
              <a:pPr algn="ctr"/>
              <a:r>
                <a:rPr kumimoji="1" lang="ja-JP" altLang="en-US" sz="2800" dirty="0"/>
                <a:t>消毒すると</a:t>
              </a:r>
              <a:br>
                <a:rPr kumimoji="1" lang="en-US" altLang="ja-JP" sz="2800" dirty="0"/>
              </a:br>
              <a:r>
                <a:rPr kumimoji="1" lang="ja-JP" altLang="en-US" sz="2800" dirty="0"/>
                <a:t>人体細胞のみ破壊</a:t>
              </a:r>
            </a:p>
          </p:txBody>
        </p:sp>
        <p:cxnSp>
          <p:nvCxnSpPr>
            <p:cNvPr id="6" name="カギ線コネクタ 5"/>
            <p:cNvCxnSpPr>
              <a:stCxn id="2" idx="1"/>
              <a:endCxn id="15" idx="0"/>
            </p:cNvCxnSpPr>
            <p:nvPr/>
          </p:nvCxnSpPr>
          <p:spPr>
            <a:xfrm rot="10800000" flipV="1">
              <a:off x="2699629" y="5161109"/>
              <a:ext cx="1689216" cy="361938"/>
            </a:xfrm>
            <a:prstGeom prst="bentConnector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テキスト ボックス 10"/>
          <p:cNvSpPr txBox="1"/>
          <p:nvPr/>
        </p:nvSpPr>
        <p:spPr>
          <a:xfrm>
            <a:off x="795319" y="627062"/>
            <a:ext cx="1004341" cy="4708981"/>
          </a:xfrm>
          <a:prstGeom prst="rect">
            <a:avLst/>
          </a:prstGeom>
          <a:noFill/>
        </p:spPr>
        <p:txBody>
          <a:bodyPr wrap="square" rtlCol="0">
            <a:spAutoFit/>
          </a:bodyPr>
          <a:lstStyle/>
          <a:p>
            <a:r>
              <a:rPr kumimoji="1" lang="en-US" altLang="ja-JP" sz="30000" b="1" dirty="0">
                <a:solidFill>
                  <a:srgbClr val="FF0000"/>
                </a:solidFill>
              </a:rPr>
              <a:t>×</a:t>
            </a:r>
            <a:endParaRPr kumimoji="1" lang="ja-JP" altLang="en-US" sz="30000" b="1" dirty="0">
              <a:solidFill>
                <a:srgbClr val="FF0000"/>
              </a:solidFill>
            </a:endParaRPr>
          </a:p>
        </p:txBody>
      </p:sp>
    </p:spTree>
    <p:extLst>
      <p:ext uri="{BB962C8B-B14F-4D97-AF65-F5344CB8AC3E}">
        <p14:creationId xmlns:p14="http://schemas.microsoft.com/office/powerpoint/2010/main" val="269304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942414" y="2594016"/>
            <a:ext cx="6591985" cy="1468800"/>
          </a:xfrm>
        </p:spPr>
        <p:txBody>
          <a:bodyPr>
            <a:normAutofit/>
          </a:bodyPr>
          <a:lstStyle/>
          <a:p>
            <a:r>
              <a:rPr lang="ja-JP" altLang="en-US" dirty="0"/>
              <a:t>創感染とは何か？</a:t>
            </a:r>
            <a:br>
              <a:rPr lang="ja-JP" altLang="en-US" dirty="0"/>
            </a:br>
            <a:r>
              <a:rPr lang="ja-JP" altLang="en-US" dirty="0"/>
              <a:t>なぜ傷は化膿するのか？</a:t>
            </a:r>
          </a:p>
        </p:txBody>
      </p:sp>
      <p:sp>
        <p:nvSpPr>
          <p:cNvPr id="2" name="テキスト プレースホルダー 1"/>
          <p:cNvSpPr>
            <a:spLocks noGrp="1"/>
          </p:cNvSpPr>
          <p:nvPr>
            <p:ph type="body" idx="1"/>
          </p:nvPr>
        </p:nvSpPr>
        <p:spPr>
          <a:xfrm>
            <a:off x="1994881" y="4062816"/>
            <a:ext cx="6591985" cy="860400"/>
          </a:xfrm>
        </p:spPr>
        <p:txBody>
          <a:bodyPr/>
          <a:lstStyle/>
          <a:p>
            <a:endParaRPr kumimoji="1" lang="ja-JP" altLang="en-US"/>
          </a:p>
        </p:txBody>
      </p:sp>
    </p:spTree>
    <p:extLst>
      <p:ext uri="{BB962C8B-B14F-4D97-AF65-F5344CB8AC3E}">
        <p14:creationId xmlns:p14="http://schemas.microsoft.com/office/powerpoint/2010/main" val="1914498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1371600" y="549275"/>
            <a:ext cx="7772400" cy="708025"/>
          </a:xfrm>
        </p:spPr>
        <p:txBody>
          <a:bodyPr/>
          <a:lstStyle/>
          <a:p>
            <a:pPr eaLnBrk="1" hangingPunct="1"/>
            <a:r>
              <a:rPr lang="ja-JP" altLang="en-US" sz="4000" dirty="0"/>
              <a:t>この傷は化膿している？</a:t>
            </a:r>
          </a:p>
        </p:txBody>
      </p:sp>
      <p:pic>
        <p:nvPicPr>
          <p:cNvPr id="129027" name="Picture 9" descr="C:\Users\nm\Desktop\06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55713"/>
            <a:ext cx="3100387"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10" descr="C:\Users\nm\Desktop\06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255713"/>
            <a:ext cx="310038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a:grpSpLocks/>
          </p:cNvGrpSpPr>
          <p:nvPr/>
        </p:nvGrpSpPr>
        <p:grpSpPr bwMode="auto">
          <a:xfrm>
            <a:off x="787400" y="3789363"/>
            <a:ext cx="3429000" cy="2703512"/>
            <a:chOff x="787144" y="3789040"/>
            <a:chExt cx="3429000" cy="2703205"/>
          </a:xfrm>
        </p:grpSpPr>
        <p:sp>
          <p:nvSpPr>
            <p:cNvPr id="129033" name="テキスト ボックス 7"/>
            <p:cNvSpPr txBox="1">
              <a:spLocks noChangeArrowheads="1"/>
            </p:cNvSpPr>
            <p:nvPr/>
          </p:nvSpPr>
          <p:spPr bwMode="auto">
            <a:xfrm>
              <a:off x="787144" y="5661248"/>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mn-ea"/>
                  <a:ea typeface="+mn-ea"/>
                </a:rPr>
                <a:t>真っ赤に腫れて痛い</a:t>
              </a:r>
              <a:br>
                <a:rPr lang="en-US" altLang="ja-JP" sz="2400" dirty="0">
                  <a:latin typeface="+mn-ea"/>
                  <a:ea typeface="+mn-ea"/>
                </a:rPr>
              </a:br>
              <a:r>
                <a:rPr lang="ja-JP" altLang="en-US" sz="2400" dirty="0">
                  <a:latin typeface="+mn-ea"/>
                  <a:ea typeface="+mn-ea"/>
                </a:rPr>
                <a:t>　　　⇒化膿している</a:t>
              </a:r>
            </a:p>
          </p:txBody>
        </p:sp>
        <p:cxnSp>
          <p:nvCxnSpPr>
            <p:cNvPr id="129034" name="直線矢印コネクタ 4"/>
            <p:cNvCxnSpPr>
              <a:cxnSpLocks noChangeShapeType="1"/>
            </p:cNvCxnSpPr>
            <p:nvPr/>
          </p:nvCxnSpPr>
          <p:spPr bwMode="auto">
            <a:xfrm flipV="1">
              <a:off x="1532725" y="3789040"/>
              <a:ext cx="1239075" cy="1800201"/>
            </a:xfrm>
            <a:prstGeom prst="straightConnector1">
              <a:avLst/>
            </a:prstGeom>
            <a:noFill/>
            <a:ln w="38100" algn="ctr">
              <a:solidFill>
                <a:srgbClr val="3EFE50"/>
              </a:solidFill>
              <a:round/>
              <a:headEnd/>
              <a:tailEnd type="arrow" w="med" len="med"/>
            </a:ln>
            <a:extLst>
              <a:ext uri="{909E8E84-426E-40DD-AFC4-6F175D3DCCD1}">
                <a14:hiddenFill xmlns:a14="http://schemas.microsoft.com/office/drawing/2010/main">
                  <a:noFill/>
                </a14:hiddenFill>
              </a:ext>
            </a:extLst>
          </p:spPr>
        </p:cxnSp>
      </p:grpSp>
      <p:grpSp>
        <p:nvGrpSpPr>
          <p:cNvPr id="13" name="グループ化 12"/>
          <p:cNvGrpSpPr>
            <a:grpSpLocks/>
          </p:cNvGrpSpPr>
          <p:nvPr/>
        </p:nvGrpSpPr>
        <p:grpSpPr bwMode="auto">
          <a:xfrm>
            <a:off x="4716463" y="3930650"/>
            <a:ext cx="3816350" cy="2550927"/>
            <a:chOff x="4716016" y="3931357"/>
            <a:chExt cx="3816350" cy="2550355"/>
          </a:xfrm>
        </p:grpSpPr>
        <p:sp>
          <p:nvSpPr>
            <p:cNvPr id="129031" name="テキスト ボックス 21"/>
            <p:cNvSpPr txBox="1">
              <a:spLocks noChangeArrowheads="1"/>
            </p:cNvSpPr>
            <p:nvPr/>
          </p:nvSpPr>
          <p:spPr bwMode="auto">
            <a:xfrm>
              <a:off x="4716016" y="5650901"/>
              <a:ext cx="3816350" cy="83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mn-ea"/>
                  <a:ea typeface="+mn-ea"/>
                </a:rPr>
                <a:t>発赤も疼痛もない</a:t>
              </a:r>
              <a:br>
                <a:rPr lang="en-US" altLang="ja-JP" sz="2400" dirty="0">
                  <a:latin typeface="+mn-ea"/>
                  <a:ea typeface="+mn-ea"/>
                </a:rPr>
              </a:br>
              <a:r>
                <a:rPr lang="ja-JP" altLang="en-US" sz="2400" dirty="0">
                  <a:latin typeface="+mn-ea"/>
                  <a:ea typeface="+mn-ea"/>
                </a:rPr>
                <a:t>　　　⇒化膿していない</a:t>
              </a:r>
            </a:p>
          </p:txBody>
        </p:sp>
        <p:cxnSp>
          <p:nvCxnSpPr>
            <p:cNvPr id="129032" name="直線矢印コネクタ 17"/>
            <p:cNvCxnSpPr>
              <a:cxnSpLocks noChangeShapeType="1"/>
            </p:cNvCxnSpPr>
            <p:nvPr/>
          </p:nvCxnSpPr>
          <p:spPr bwMode="auto">
            <a:xfrm flipV="1">
              <a:off x="5220072" y="3931357"/>
              <a:ext cx="936104" cy="1657883"/>
            </a:xfrm>
            <a:prstGeom prst="straightConnector1">
              <a:avLst/>
            </a:prstGeom>
            <a:noFill/>
            <a:ln w="38100" algn="ctr">
              <a:solidFill>
                <a:srgbClr val="3EFE5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94686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創感染の診断</a:t>
            </a:r>
            <a:endParaRPr kumimoji="1" lang="ja-JP" altLang="en-US" dirty="0"/>
          </a:p>
        </p:txBody>
      </p:sp>
      <p:sp>
        <p:nvSpPr>
          <p:cNvPr id="3" name="コンテンツ プレースホルダー 2"/>
          <p:cNvSpPr>
            <a:spLocks noGrp="1"/>
          </p:cNvSpPr>
          <p:nvPr>
            <p:ph idx="1"/>
          </p:nvPr>
        </p:nvSpPr>
        <p:spPr>
          <a:xfrm>
            <a:off x="1455527" y="1611086"/>
            <a:ext cx="6591985" cy="3067792"/>
          </a:xfrm>
        </p:spPr>
        <p:txBody>
          <a:bodyPr>
            <a:normAutofit fontScale="70000" lnSpcReduction="20000"/>
          </a:bodyPr>
          <a:lstStyle/>
          <a:p>
            <a:r>
              <a:rPr kumimoji="1" lang="ja-JP" altLang="en-US" sz="4500" dirty="0">
                <a:solidFill>
                  <a:srgbClr val="FF0000"/>
                </a:solidFill>
              </a:rPr>
              <a:t>炎症の四徴候があるか</a:t>
            </a:r>
            <a:endParaRPr kumimoji="1" lang="en-US" altLang="ja-JP" sz="4500" dirty="0">
              <a:solidFill>
                <a:srgbClr val="FF0000"/>
              </a:solidFill>
            </a:endParaRPr>
          </a:p>
          <a:p>
            <a:pPr lvl="1">
              <a:buFont typeface="Wingdings" panose="05000000000000000000" pitchFamily="2" charset="2"/>
              <a:buChar char="u"/>
            </a:pPr>
            <a:r>
              <a:rPr lang="ja-JP" altLang="en-US" sz="3400" dirty="0"/>
              <a:t>疼痛→ → →これが最も重要</a:t>
            </a:r>
            <a:endParaRPr lang="en-US" altLang="ja-JP" sz="3400" dirty="0"/>
          </a:p>
          <a:p>
            <a:pPr lvl="1">
              <a:buFont typeface="Wingdings" panose="05000000000000000000" pitchFamily="2" charset="2"/>
              <a:buChar char="u"/>
            </a:pPr>
            <a:r>
              <a:rPr lang="ja-JP" altLang="en-US" sz="3400" dirty="0"/>
              <a:t>発赤→ → → 疼痛の次に重要</a:t>
            </a:r>
            <a:endParaRPr lang="en-US" altLang="ja-JP" sz="3400" dirty="0"/>
          </a:p>
          <a:p>
            <a:pPr lvl="1">
              <a:buFont typeface="Wingdings" panose="05000000000000000000" pitchFamily="2" charset="2"/>
              <a:buChar char="u"/>
            </a:pPr>
            <a:r>
              <a:rPr lang="ja-JP" altLang="en-US" sz="3400" dirty="0"/>
              <a:t>腫脹→ → →あまり重要でない</a:t>
            </a:r>
            <a:endParaRPr lang="en-US" altLang="ja-JP" sz="3400" dirty="0"/>
          </a:p>
          <a:p>
            <a:pPr lvl="1">
              <a:buFont typeface="Wingdings" panose="05000000000000000000" pitchFamily="2" charset="2"/>
              <a:buChar char="u"/>
            </a:pPr>
            <a:r>
              <a:rPr lang="ja-JP" altLang="en-US" sz="3400" dirty="0"/>
              <a:t>局所熱感→ →あまり重要でない</a:t>
            </a:r>
            <a:endParaRPr kumimoji="1" lang="en-US" altLang="ja-JP" sz="3400" dirty="0"/>
          </a:p>
          <a:p>
            <a:r>
              <a:rPr lang="ja-JP" altLang="en-US" sz="3800" dirty="0">
                <a:solidFill>
                  <a:srgbClr val="FF0000"/>
                </a:solidFill>
              </a:rPr>
              <a:t>臭気，膿性浸出液は？</a:t>
            </a:r>
            <a:endParaRPr lang="en-US" altLang="ja-JP" sz="3800" dirty="0">
              <a:solidFill>
                <a:srgbClr val="FF0000"/>
              </a:solidFill>
            </a:endParaRPr>
          </a:p>
          <a:p>
            <a:pPr lvl="1">
              <a:buFont typeface="Wingdings" panose="05000000000000000000" pitchFamily="2" charset="2"/>
              <a:buChar char="Ø"/>
            </a:pPr>
            <a:r>
              <a:rPr lang="ja-JP" altLang="en-US" sz="3800" dirty="0"/>
              <a:t>これらは「炎症兆候」ではない。</a:t>
            </a:r>
            <a:endParaRPr kumimoji="1" lang="en-US" altLang="ja-JP" sz="3800" dirty="0"/>
          </a:p>
          <a:p>
            <a:pPr>
              <a:buFont typeface="Wingdings" panose="05000000000000000000" pitchFamily="2" charset="2"/>
              <a:buChar char="u"/>
            </a:pPr>
            <a:endParaRPr lang="en-US" altLang="ja-JP" sz="2800" dirty="0"/>
          </a:p>
          <a:p>
            <a:pPr>
              <a:buFont typeface="Wingdings" panose="05000000000000000000" pitchFamily="2" charset="2"/>
              <a:buChar char="u"/>
            </a:pPr>
            <a:endParaRPr kumimoji="1" lang="ja-JP" altLang="en-US" sz="2800" dirty="0"/>
          </a:p>
        </p:txBody>
      </p:sp>
      <p:graphicFrame>
        <p:nvGraphicFramePr>
          <p:cNvPr id="6" name="表 5"/>
          <p:cNvGraphicFramePr>
            <a:graphicFrameLocks noGrp="1"/>
          </p:cNvGraphicFramePr>
          <p:nvPr/>
        </p:nvGraphicFramePr>
        <p:xfrm>
          <a:off x="1455527" y="4876470"/>
          <a:ext cx="6096000" cy="1112520"/>
        </p:xfrm>
        <a:graphic>
          <a:graphicData uri="http://schemas.openxmlformats.org/drawingml/2006/table">
            <a:tbl>
              <a:tblPr firstRow="1" bandRow="1">
                <a:tableStyleId>{5C22544A-7EE6-4342-B048-85BDC9FD1C3A}</a:tableStyleId>
              </a:tblPr>
              <a:tblGrid>
                <a:gridCol w="3496483">
                  <a:extLst>
                    <a:ext uri="{9D8B030D-6E8A-4147-A177-3AD203B41FA5}">
                      <a16:colId xmlns:a16="http://schemas.microsoft.com/office/drawing/2014/main" val="20000"/>
                    </a:ext>
                  </a:extLst>
                </a:gridCol>
                <a:gridCol w="2599517">
                  <a:extLst>
                    <a:ext uri="{9D8B030D-6E8A-4147-A177-3AD203B41FA5}">
                      <a16:colId xmlns:a16="http://schemas.microsoft.com/office/drawing/2014/main" val="20001"/>
                    </a:ext>
                  </a:extLst>
                </a:gridCol>
              </a:tblGrid>
              <a:tr h="370840">
                <a:tc>
                  <a:txBody>
                    <a:bodyPr/>
                    <a:lstStyle/>
                    <a:p>
                      <a:endParaRPr kumimoji="1" lang="ja-JP" altLang="en-US" dirty="0"/>
                    </a:p>
                  </a:txBody>
                  <a:tcPr/>
                </a:tc>
                <a:tc>
                  <a:txBody>
                    <a:bodyPr/>
                    <a:lstStyle/>
                    <a:p>
                      <a:pPr algn="ctr"/>
                      <a:r>
                        <a:rPr kumimoji="1" lang="ja-JP" altLang="en-US" dirty="0"/>
                        <a:t>創感染しているか？</a:t>
                      </a:r>
                    </a:p>
                  </a:txBody>
                  <a:tcPr/>
                </a:tc>
                <a:extLst>
                  <a:ext uri="{0D108BD9-81ED-4DB2-BD59-A6C34878D82A}">
                    <a16:rowId xmlns:a16="http://schemas.microsoft.com/office/drawing/2014/main" val="10000"/>
                  </a:ext>
                </a:extLst>
              </a:tr>
              <a:tr h="370840">
                <a:tc>
                  <a:txBody>
                    <a:bodyPr/>
                    <a:lstStyle/>
                    <a:p>
                      <a:r>
                        <a:rPr kumimoji="1" lang="ja-JP" altLang="en-US" dirty="0"/>
                        <a:t>痛みがあり発赤している</a:t>
                      </a:r>
                    </a:p>
                  </a:txBody>
                  <a:tcPr/>
                </a:tc>
                <a:tc>
                  <a:txBody>
                    <a:bodyPr/>
                    <a:lstStyle/>
                    <a:p>
                      <a:pPr algn="ctr"/>
                      <a:r>
                        <a:rPr kumimoji="1" lang="ja-JP" altLang="en-US" dirty="0"/>
                        <a:t>感染している</a:t>
                      </a:r>
                    </a:p>
                  </a:txBody>
                  <a:tcPr/>
                </a:tc>
                <a:extLst>
                  <a:ext uri="{0D108BD9-81ED-4DB2-BD59-A6C34878D82A}">
                    <a16:rowId xmlns:a16="http://schemas.microsoft.com/office/drawing/2014/main" val="10001"/>
                  </a:ext>
                </a:extLst>
              </a:tr>
              <a:tr h="370840">
                <a:tc>
                  <a:txBody>
                    <a:bodyPr/>
                    <a:lstStyle/>
                    <a:p>
                      <a:r>
                        <a:rPr kumimoji="1" lang="ja-JP" altLang="en-US" dirty="0"/>
                        <a:t>臭気と膿はあるが，痛みはない</a:t>
                      </a:r>
                    </a:p>
                  </a:txBody>
                  <a:tcPr/>
                </a:tc>
                <a:tc>
                  <a:txBody>
                    <a:bodyPr/>
                    <a:lstStyle/>
                    <a:p>
                      <a:pPr algn="ctr"/>
                      <a:r>
                        <a:rPr kumimoji="1" lang="ja-JP" altLang="en-US" dirty="0"/>
                        <a:t>感染していない</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845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5476" y="534169"/>
            <a:ext cx="6589200" cy="814946"/>
          </a:xfrm>
        </p:spPr>
        <p:txBody>
          <a:bodyPr>
            <a:noAutofit/>
          </a:bodyPr>
          <a:lstStyle/>
          <a:p>
            <a:r>
              <a:rPr lang="ja-JP" altLang="en-US" sz="4800" dirty="0"/>
              <a:t>湿潤治療とは・・・</a:t>
            </a:r>
            <a:endParaRPr kumimoji="1" lang="ja-JP" altLang="en-US" sz="4800" dirty="0">
              <a:solidFill>
                <a:schemeClr val="tx1"/>
              </a:solidFill>
            </a:endParaRPr>
          </a:p>
        </p:txBody>
      </p:sp>
      <p:sp>
        <p:nvSpPr>
          <p:cNvPr id="5" name="フローチャート: 代替処理 4"/>
          <p:cNvSpPr/>
          <p:nvPr/>
        </p:nvSpPr>
        <p:spPr>
          <a:xfrm>
            <a:off x="771993" y="1628651"/>
            <a:ext cx="3972393" cy="71508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傷を乾かさない</a:t>
            </a:r>
          </a:p>
        </p:txBody>
      </p:sp>
      <p:sp>
        <p:nvSpPr>
          <p:cNvPr id="6" name="フローチャート: 代替処理 5"/>
          <p:cNvSpPr/>
          <p:nvPr/>
        </p:nvSpPr>
        <p:spPr>
          <a:xfrm>
            <a:off x="5041692" y="1623374"/>
            <a:ext cx="3592642" cy="71508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傷を消毒しない</a:t>
            </a:r>
          </a:p>
        </p:txBody>
      </p:sp>
      <p:grpSp>
        <p:nvGrpSpPr>
          <p:cNvPr id="20" name="グループ化 19"/>
          <p:cNvGrpSpPr/>
          <p:nvPr/>
        </p:nvGrpSpPr>
        <p:grpSpPr>
          <a:xfrm>
            <a:off x="771993" y="2343740"/>
            <a:ext cx="3972393" cy="1959267"/>
            <a:chOff x="771993" y="2343740"/>
            <a:chExt cx="3972393" cy="1959267"/>
          </a:xfrm>
        </p:grpSpPr>
        <p:sp>
          <p:nvSpPr>
            <p:cNvPr id="7" name="フローチャート: 代替処理 6"/>
            <p:cNvSpPr/>
            <p:nvPr/>
          </p:nvSpPr>
          <p:spPr>
            <a:xfrm>
              <a:off x="771993" y="2974984"/>
              <a:ext cx="3972393"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乾燥下で</a:t>
              </a:r>
              <a:br>
                <a:rPr kumimoji="1" lang="en-US" altLang="ja-JP" sz="3600" dirty="0">
                  <a:solidFill>
                    <a:srgbClr val="C00000"/>
                  </a:solidFill>
                </a:rPr>
              </a:br>
              <a:r>
                <a:rPr kumimoji="1" lang="ja-JP" altLang="en-US" sz="3600" dirty="0">
                  <a:solidFill>
                    <a:srgbClr val="C00000"/>
                  </a:solidFill>
                </a:rPr>
                <a:t>細胞は死滅する</a:t>
              </a:r>
            </a:p>
          </p:txBody>
        </p:sp>
        <p:cxnSp>
          <p:nvCxnSpPr>
            <p:cNvPr id="4" name="直線矢印コネクタ 3"/>
            <p:cNvCxnSpPr>
              <a:stCxn id="5" idx="2"/>
              <a:endCxn id="7" idx="0"/>
            </p:cNvCxnSpPr>
            <p:nvPr/>
          </p:nvCxnSpPr>
          <p:spPr>
            <a:xfrm>
              <a:off x="2758190" y="2343740"/>
              <a:ext cx="0" cy="63124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5120390" y="2338463"/>
            <a:ext cx="3435245" cy="1981620"/>
            <a:chOff x="5120390" y="2338463"/>
            <a:chExt cx="3435245" cy="1981620"/>
          </a:xfrm>
        </p:grpSpPr>
        <p:sp>
          <p:nvSpPr>
            <p:cNvPr id="8" name="フローチャート: 代替処理 7"/>
            <p:cNvSpPr/>
            <p:nvPr/>
          </p:nvSpPr>
          <p:spPr>
            <a:xfrm>
              <a:off x="5120390" y="2992060"/>
              <a:ext cx="3435245"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消毒薬は</a:t>
              </a:r>
              <a:br>
                <a:rPr kumimoji="1" lang="en-US" altLang="ja-JP" sz="3600" dirty="0">
                  <a:solidFill>
                    <a:srgbClr val="C00000"/>
                  </a:solidFill>
                </a:rPr>
              </a:br>
              <a:r>
                <a:rPr kumimoji="1" lang="ja-JP" altLang="en-US" sz="3600" dirty="0">
                  <a:solidFill>
                    <a:srgbClr val="C00000"/>
                  </a:solidFill>
                </a:rPr>
                <a:t>組織破壊薬</a:t>
              </a:r>
            </a:p>
          </p:txBody>
        </p:sp>
        <p:cxnSp>
          <p:nvCxnSpPr>
            <p:cNvPr id="15" name="直線矢印コネクタ 14"/>
            <p:cNvCxnSpPr>
              <a:stCxn id="6" idx="2"/>
              <a:endCxn id="8" idx="0"/>
            </p:cNvCxnSpPr>
            <p:nvPr/>
          </p:nvCxnSpPr>
          <p:spPr>
            <a:xfrm>
              <a:off x="6838013" y="2338463"/>
              <a:ext cx="0" cy="65359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a:off x="1906051" y="4303007"/>
            <a:ext cx="5828049" cy="2004801"/>
            <a:chOff x="1906051" y="4303007"/>
            <a:chExt cx="5828049" cy="2004801"/>
          </a:xfrm>
        </p:grpSpPr>
        <p:sp>
          <p:nvSpPr>
            <p:cNvPr id="9" name="フローチャート: 代替処理 8"/>
            <p:cNvSpPr/>
            <p:nvPr/>
          </p:nvSpPr>
          <p:spPr>
            <a:xfrm>
              <a:off x="1906051" y="4979785"/>
              <a:ext cx="5828049"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乾燥と消毒は</a:t>
              </a:r>
              <a:br>
                <a:rPr kumimoji="1" lang="en-US" altLang="ja-JP" sz="3600" dirty="0">
                  <a:solidFill>
                    <a:srgbClr val="C00000"/>
                  </a:solidFill>
                </a:rPr>
              </a:br>
              <a:r>
                <a:rPr kumimoji="1" lang="ja-JP" altLang="en-US" sz="3600" dirty="0">
                  <a:solidFill>
                    <a:srgbClr val="C00000"/>
                  </a:solidFill>
                </a:rPr>
                <a:t>創治癒の最大の阻害因子</a:t>
              </a:r>
            </a:p>
          </p:txBody>
        </p:sp>
        <p:cxnSp>
          <p:nvCxnSpPr>
            <p:cNvPr id="17" name="カギ線コネクタ 16"/>
            <p:cNvCxnSpPr>
              <a:stCxn id="7" idx="2"/>
              <a:endCxn id="8" idx="2"/>
            </p:cNvCxnSpPr>
            <p:nvPr/>
          </p:nvCxnSpPr>
          <p:spPr>
            <a:xfrm rot="16200000" flipH="1">
              <a:off x="4789563" y="2271633"/>
              <a:ext cx="17076" cy="4079823"/>
            </a:xfrm>
            <a:prstGeom prst="bentConnector3">
              <a:avLst>
                <a:gd name="adj1" fmla="val 1438721"/>
              </a:avLst>
            </a:prstGeom>
            <a:ln w="50800"/>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endCxn id="9" idx="0"/>
            </p:cNvCxnSpPr>
            <p:nvPr/>
          </p:nvCxnSpPr>
          <p:spPr>
            <a:xfrm>
              <a:off x="4820075" y="4564505"/>
              <a:ext cx="1" cy="41528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265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創感染のメカニズム</a:t>
            </a:r>
          </a:p>
        </p:txBody>
      </p:sp>
      <p:cxnSp>
        <p:nvCxnSpPr>
          <p:cNvPr id="5" name="直線コネクタ 4"/>
          <p:cNvCxnSpPr/>
          <p:nvPr/>
        </p:nvCxnSpPr>
        <p:spPr>
          <a:xfrm>
            <a:off x="1319134" y="2713220"/>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092314" y="2705724"/>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801" y="2756483"/>
            <a:ext cx="698292" cy="626055"/>
          </a:xfrm>
          <a:prstGeom prst="rect">
            <a:avLst/>
          </a:prstGeom>
        </p:spPr>
      </p:pic>
      <p:sp>
        <p:nvSpPr>
          <p:cNvPr id="10" name="円弧 9"/>
          <p:cNvSpPr/>
          <p:nvPr/>
        </p:nvSpPr>
        <p:spPr>
          <a:xfrm flipH="1" flipV="1">
            <a:off x="2834276" y="517161"/>
            <a:ext cx="1161738" cy="439211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flipV="1">
            <a:off x="2882426" y="517161"/>
            <a:ext cx="1161738" cy="439211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050" y="3607966"/>
            <a:ext cx="698292" cy="626055"/>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3090862"/>
            <a:ext cx="2212428" cy="2005013"/>
          </a:xfrm>
          <a:prstGeom prst="rect">
            <a:avLst/>
          </a:prstGeom>
        </p:spPr>
      </p:pic>
      <p:sp>
        <p:nvSpPr>
          <p:cNvPr id="16" name="テキスト ボックス 15"/>
          <p:cNvSpPr txBox="1"/>
          <p:nvPr/>
        </p:nvSpPr>
        <p:spPr>
          <a:xfrm>
            <a:off x="7019925" y="3872098"/>
            <a:ext cx="1847850" cy="584775"/>
          </a:xfrm>
          <a:prstGeom prst="rect">
            <a:avLst/>
          </a:prstGeom>
          <a:noFill/>
        </p:spPr>
        <p:txBody>
          <a:bodyPr wrap="square" rtlCol="0">
            <a:spAutoFit/>
          </a:bodyPr>
          <a:lstStyle/>
          <a:p>
            <a:r>
              <a:rPr kumimoji="1" lang="ja-JP" altLang="en-US" sz="3200" dirty="0"/>
              <a:t>貪食細胞</a:t>
            </a:r>
          </a:p>
        </p:txBody>
      </p:sp>
      <p:sp>
        <p:nvSpPr>
          <p:cNvPr id="4" name="四角形吹き出し 3"/>
          <p:cNvSpPr/>
          <p:nvPr/>
        </p:nvSpPr>
        <p:spPr>
          <a:xfrm>
            <a:off x="6363324" y="1818275"/>
            <a:ext cx="1281659" cy="523220"/>
          </a:xfrm>
          <a:prstGeom prst="wedgeRectCallout">
            <a:avLst>
              <a:gd name="adj1" fmla="val -124207"/>
              <a:gd name="adj2" fmla="val 113473"/>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皮膚</a:t>
            </a:r>
          </a:p>
        </p:txBody>
      </p:sp>
      <p:sp>
        <p:nvSpPr>
          <p:cNvPr id="14" name="四角形吹き出し 13"/>
          <p:cNvSpPr/>
          <p:nvPr/>
        </p:nvSpPr>
        <p:spPr>
          <a:xfrm>
            <a:off x="4823084" y="1295055"/>
            <a:ext cx="1281659" cy="523220"/>
          </a:xfrm>
          <a:prstGeom prst="wedgeRectCallout">
            <a:avLst>
              <a:gd name="adj1" fmla="val -109002"/>
              <a:gd name="adj2" fmla="val 312589"/>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創面</a:t>
            </a:r>
          </a:p>
        </p:txBody>
      </p:sp>
      <p:sp>
        <p:nvSpPr>
          <p:cNvPr id="18" name="四角形吹き出し 17"/>
          <p:cNvSpPr/>
          <p:nvPr/>
        </p:nvSpPr>
        <p:spPr>
          <a:xfrm>
            <a:off x="1934865" y="1414012"/>
            <a:ext cx="1281659" cy="523220"/>
          </a:xfrm>
          <a:prstGeom prst="wedgeRectCallout">
            <a:avLst>
              <a:gd name="adj1" fmla="val 56495"/>
              <a:gd name="adj2" fmla="val 219477"/>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細菌</a:t>
            </a:r>
          </a:p>
        </p:txBody>
      </p:sp>
      <p:sp>
        <p:nvSpPr>
          <p:cNvPr id="6" name="右矢印 5"/>
          <p:cNvSpPr/>
          <p:nvPr/>
        </p:nvSpPr>
        <p:spPr>
          <a:xfrm rot="11206745">
            <a:off x="3776404" y="3864928"/>
            <a:ext cx="646118" cy="361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74624" y="5493003"/>
            <a:ext cx="6170359" cy="1077218"/>
          </a:xfrm>
          <a:prstGeom prst="rect">
            <a:avLst/>
          </a:prstGeom>
          <a:noFill/>
        </p:spPr>
        <p:txBody>
          <a:bodyPr wrap="square" rtlCol="0">
            <a:spAutoFit/>
          </a:bodyPr>
          <a:lstStyle/>
          <a:p>
            <a:r>
              <a:rPr kumimoji="1" lang="ja-JP" altLang="en-US" sz="3200" dirty="0"/>
              <a:t>細菌が傷に入ると感染する</a:t>
            </a:r>
            <a:br>
              <a:rPr kumimoji="1" lang="en-US" altLang="ja-JP" sz="3200" dirty="0"/>
            </a:br>
            <a:r>
              <a:rPr kumimoji="1" lang="ja-JP" altLang="en-US" sz="3200" dirty="0"/>
              <a:t>・・・というイメージだが</a:t>
            </a:r>
          </a:p>
        </p:txBody>
      </p:sp>
    </p:spTree>
    <p:extLst>
      <p:ext uri="{BB962C8B-B14F-4D97-AF65-F5344CB8AC3E}">
        <p14:creationId xmlns:p14="http://schemas.microsoft.com/office/powerpoint/2010/main" val="34376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14" grpId="0" animBg="1"/>
      <p:bldP spid="18" grpId="0" animBg="1"/>
      <p:bldP spid="6"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普通なら感染は起きない</a:t>
            </a:r>
          </a:p>
        </p:txBody>
      </p:sp>
      <p:cxnSp>
        <p:nvCxnSpPr>
          <p:cNvPr id="5" name="直線コネクタ 4"/>
          <p:cNvCxnSpPr/>
          <p:nvPr/>
        </p:nvCxnSpPr>
        <p:spPr>
          <a:xfrm>
            <a:off x="1319134" y="2713220"/>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092314" y="2705724"/>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801" y="2756483"/>
            <a:ext cx="698292" cy="626055"/>
          </a:xfrm>
          <a:prstGeom prst="rect">
            <a:avLst/>
          </a:prstGeom>
        </p:spPr>
      </p:pic>
      <p:sp>
        <p:nvSpPr>
          <p:cNvPr id="10" name="円弧 9"/>
          <p:cNvSpPr/>
          <p:nvPr/>
        </p:nvSpPr>
        <p:spPr>
          <a:xfrm flipH="1" flipV="1">
            <a:off x="2834276" y="517161"/>
            <a:ext cx="1161738" cy="439211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flipV="1">
            <a:off x="2882426" y="517161"/>
            <a:ext cx="1161738" cy="439211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050" y="3607966"/>
            <a:ext cx="698292" cy="626055"/>
          </a:xfrm>
          <a:prstGeom prst="rect">
            <a:avLst/>
          </a:prstGeom>
        </p:spPr>
      </p:pic>
      <p:sp>
        <p:nvSpPr>
          <p:cNvPr id="17" name="テキスト ボックス 16"/>
          <p:cNvSpPr txBox="1"/>
          <p:nvPr/>
        </p:nvSpPr>
        <p:spPr>
          <a:xfrm>
            <a:off x="2049904" y="5498109"/>
            <a:ext cx="6623316" cy="1077218"/>
          </a:xfrm>
          <a:prstGeom prst="rect">
            <a:avLst/>
          </a:prstGeom>
          <a:noFill/>
        </p:spPr>
        <p:txBody>
          <a:bodyPr wrap="square" rtlCol="0">
            <a:spAutoFit/>
          </a:bodyPr>
          <a:lstStyle/>
          <a:p>
            <a:r>
              <a:rPr kumimoji="1" lang="ja-JP" altLang="en-US" sz="3200" dirty="0"/>
              <a:t>細菌が創面に侵入／付着しただけでは創感染は起こらない</a:t>
            </a:r>
          </a:p>
        </p:txBody>
      </p:sp>
      <p:sp>
        <p:nvSpPr>
          <p:cNvPr id="4" name="四角形吹き出し 3"/>
          <p:cNvSpPr/>
          <p:nvPr/>
        </p:nvSpPr>
        <p:spPr>
          <a:xfrm>
            <a:off x="6363324" y="1818275"/>
            <a:ext cx="1281659" cy="523220"/>
          </a:xfrm>
          <a:prstGeom prst="wedgeRectCallout">
            <a:avLst>
              <a:gd name="adj1" fmla="val -124207"/>
              <a:gd name="adj2" fmla="val 113473"/>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皮膚</a:t>
            </a:r>
          </a:p>
        </p:txBody>
      </p:sp>
      <p:sp>
        <p:nvSpPr>
          <p:cNvPr id="14" name="四角形吹き出し 13"/>
          <p:cNvSpPr/>
          <p:nvPr/>
        </p:nvSpPr>
        <p:spPr>
          <a:xfrm>
            <a:off x="4823084" y="1295055"/>
            <a:ext cx="1281659" cy="523220"/>
          </a:xfrm>
          <a:prstGeom prst="wedgeRectCallout">
            <a:avLst>
              <a:gd name="adj1" fmla="val -109002"/>
              <a:gd name="adj2" fmla="val 312589"/>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創面</a:t>
            </a:r>
          </a:p>
        </p:txBody>
      </p:sp>
      <p:sp>
        <p:nvSpPr>
          <p:cNvPr id="18" name="四角形吹き出し 17"/>
          <p:cNvSpPr/>
          <p:nvPr/>
        </p:nvSpPr>
        <p:spPr>
          <a:xfrm>
            <a:off x="1934865" y="1414012"/>
            <a:ext cx="1281659" cy="523220"/>
          </a:xfrm>
          <a:prstGeom prst="wedgeRectCallout">
            <a:avLst>
              <a:gd name="adj1" fmla="val 56495"/>
              <a:gd name="adj2" fmla="val 219477"/>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chemeClr val="tx1"/>
                </a:solidFill>
              </a:rPr>
              <a:t>細菌</a:t>
            </a:r>
          </a:p>
        </p:txBody>
      </p:sp>
      <p:grpSp>
        <p:nvGrpSpPr>
          <p:cNvPr id="3" name="グループ化 2"/>
          <p:cNvGrpSpPr/>
          <p:nvPr/>
        </p:nvGrpSpPr>
        <p:grpSpPr>
          <a:xfrm>
            <a:off x="3776404" y="3090862"/>
            <a:ext cx="5091371" cy="2005013"/>
            <a:chOff x="3776404" y="3090862"/>
            <a:chExt cx="5091371" cy="2005013"/>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3090862"/>
              <a:ext cx="2212428" cy="2005013"/>
            </a:xfrm>
            <a:prstGeom prst="rect">
              <a:avLst/>
            </a:prstGeom>
          </p:spPr>
        </p:pic>
        <p:sp>
          <p:nvSpPr>
            <p:cNvPr id="16" name="テキスト ボックス 15"/>
            <p:cNvSpPr txBox="1"/>
            <p:nvPr/>
          </p:nvSpPr>
          <p:spPr>
            <a:xfrm>
              <a:off x="7019925" y="3872098"/>
              <a:ext cx="1847850" cy="584775"/>
            </a:xfrm>
            <a:prstGeom prst="rect">
              <a:avLst/>
            </a:prstGeom>
            <a:noFill/>
          </p:spPr>
          <p:txBody>
            <a:bodyPr wrap="square" rtlCol="0">
              <a:spAutoFit/>
            </a:bodyPr>
            <a:lstStyle/>
            <a:p>
              <a:r>
                <a:rPr kumimoji="1" lang="ja-JP" altLang="en-US" sz="3200" dirty="0"/>
                <a:t>貪食細胞</a:t>
              </a:r>
            </a:p>
          </p:txBody>
        </p:sp>
        <p:sp>
          <p:nvSpPr>
            <p:cNvPr id="6" name="右矢印 5"/>
            <p:cNvSpPr/>
            <p:nvPr/>
          </p:nvSpPr>
          <p:spPr>
            <a:xfrm rot="11206745">
              <a:off x="3776404" y="3864928"/>
              <a:ext cx="646118" cy="361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6001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細菌の隠れ家があると・・・</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343" y="3647617"/>
            <a:ext cx="698292" cy="626055"/>
          </a:xfrm>
          <a:prstGeom prst="rect">
            <a:avLst/>
          </a:prstGeom>
        </p:spPr>
      </p:pic>
      <p:grpSp>
        <p:nvGrpSpPr>
          <p:cNvPr id="31" name="グループ化 30"/>
          <p:cNvGrpSpPr/>
          <p:nvPr/>
        </p:nvGrpSpPr>
        <p:grpSpPr>
          <a:xfrm>
            <a:off x="1369430" y="-356046"/>
            <a:ext cx="4097999" cy="5426440"/>
            <a:chOff x="1319134" y="-1"/>
            <a:chExt cx="4097999" cy="5426440"/>
          </a:xfrm>
        </p:grpSpPr>
        <p:grpSp>
          <p:nvGrpSpPr>
            <p:cNvPr id="29" name="グループ化 28"/>
            <p:cNvGrpSpPr/>
            <p:nvPr/>
          </p:nvGrpSpPr>
          <p:grpSpPr>
            <a:xfrm>
              <a:off x="1319134" y="2713220"/>
              <a:ext cx="4097999" cy="0"/>
              <a:chOff x="1319134" y="2713220"/>
              <a:chExt cx="4097999" cy="0"/>
            </a:xfrm>
          </p:grpSpPr>
          <p:cxnSp>
            <p:nvCxnSpPr>
              <p:cNvPr id="5" name="直線コネクタ 4"/>
              <p:cNvCxnSpPr/>
              <p:nvPr/>
            </p:nvCxnSpPr>
            <p:spPr>
              <a:xfrm>
                <a:off x="1319134" y="2713220"/>
                <a:ext cx="134162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955592" y="2713220"/>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2690207" y="-1"/>
              <a:ext cx="1265385" cy="5426440"/>
              <a:chOff x="2690207" y="-1"/>
              <a:chExt cx="1265385" cy="5426440"/>
            </a:xfrm>
          </p:grpSpPr>
          <p:sp>
            <p:nvSpPr>
              <p:cNvPr id="10" name="円弧 9"/>
              <p:cNvSpPr/>
              <p:nvPr/>
            </p:nvSpPr>
            <p:spPr>
              <a:xfrm flipH="1" flipV="1">
                <a:off x="2690207" y="-1"/>
                <a:ext cx="1207972" cy="5426439"/>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flipV="1">
                <a:off x="2747620" y="0"/>
                <a:ext cx="1207972" cy="5426439"/>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804" y="2883741"/>
            <a:ext cx="698292" cy="626055"/>
          </a:xfrm>
          <a:prstGeom prst="rect">
            <a:avLst/>
          </a:prstGeom>
        </p:spPr>
      </p:pic>
      <p:cxnSp>
        <p:nvCxnSpPr>
          <p:cNvPr id="18" name="直線コネクタ 17"/>
          <p:cNvCxnSpPr/>
          <p:nvPr/>
        </p:nvCxnSpPr>
        <p:spPr>
          <a:xfrm>
            <a:off x="1399411" y="2809351"/>
            <a:ext cx="1341620" cy="0"/>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369958" y="2809351"/>
            <a:ext cx="0" cy="1259173"/>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369430" y="3319016"/>
            <a:ext cx="1429014" cy="757003"/>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711578" y="2846203"/>
            <a:ext cx="253485" cy="43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吹き出し 2"/>
          <p:cNvSpPr/>
          <p:nvPr/>
        </p:nvSpPr>
        <p:spPr>
          <a:xfrm>
            <a:off x="1236243" y="5580057"/>
            <a:ext cx="2457392" cy="954107"/>
          </a:xfrm>
          <a:prstGeom prst="wedgeRectCallout">
            <a:avLst>
              <a:gd name="adj1" fmla="val -24888"/>
              <a:gd name="adj2" fmla="val -225970"/>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C00000"/>
                </a:solidFill>
              </a:rPr>
              <a:t>隠れ処となるスペース</a:t>
            </a:r>
          </a:p>
        </p:txBody>
      </p:sp>
      <p:grpSp>
        <p:nvGrpSpPr>
          <p:cNvPr id="6" name="グループ化 5"/>
          <p:cNvGrpSpPr/>
          <p:nvPr/>
        </p:nvGrpSpPr>
        <p:grpSpPr>
          <a:xfrm>
            <a:off x="3769962" y="2904343"/>
            <a:ext cx="3098920" cy="2005013"/>
            <a:chOff x="3769962" y="2904343"/>
            <a:chExt cx="3098920" cy="2005013"/>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454" y="2904343"/>
              <a:ext cx="2212428" cy="2005013"/>
            </a:xfrm>
            <a:prstGeom prst="rect">
              <a:avLst/>
            </a:prstGeom>
          </p:spPr>
        </p:pic>
        <p:sp>
          <p:nvSpPr>
            <p:cNvPr id="21" name="右矢印 20"/>
            <p:cNvSpPr/>
            <p:nvPr/>
          </p:nvSpPr>
          <p:spPr>
            <a:xfrm flipH="1">
              <a:off x="3769962" y="3697517"/>
              <a:ext cx="829078" cy="378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238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細菌の隠れ家があると・・・</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343" y="3647617"/>
            <a:ext cx="698292" cy="626055"/>
          </a:xfrm>
          <a:prstGeom prst="rect">
            <a:avLst/>
          </a:prstGeom>
        </p:spPr>
      </p:pic>
      <p:grpSp>
        <p:nvGrpSpPr>
          <p:cNvPr id="31" name="グループ化 30"/>
          <p:cNvGrpSpPr/>
          <p:nvPr/>
        </p:nvGrpSpPr>
        <p:grpSpPr>
          <a:xfrm>
            <a:off x="1369430" y="-356046"/>
            <a:ext cx="4097999" cy="5426440"/>
            <a:chOff x="1319134" y="-1"/>
            <a:chExt cx="4097999" cy="5426440"/>
          </a:xfrm>
        </p:grpSpPr>
        <p:grpSp>
          <p:nvGrpSpPr>
            <p:cNvPr id="29" name="グループ化 28"/>
            <p:cNvGrpSpPr/>
            <p:nvPr/>
          </p:nvGrpSpPr>
          <p:grpSpPr>
            <a:xfrm>
              <a:off x="1319134" y="2713220"/>
              <a:ext cx="4097999" cy="0"/>
              <a:chOff x="1319134" y="2713220"/>
              <a:chExt cx="4097999" cy="0"/>
            </a:xfrm>
          </p:grpSpPr>
          <p:cxnSp>
            <p:nvCxnSpPr>
              <p:cNvPr id="5" name="直線コネクタ 4"/>
              <p:cNvCxnSpPr/>
              <p:nvPr/>
            </p:nvCxnSpPr>
            <p:spPr>
              <a:xfrm>
                <a:off x="1319134" y="2713220"/>
                <a:ext cx="134162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955592" y="2713220"/>
                <a:ext cx="1461541"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2690207" y="-1"/>
              <a:ext cx="1265385" cy="5426440"/>
              <a:chOff x="2690207" y="-1"/>
              <a:chExt cx="1265385" cy="5426440"/>
            </a:xfrm>
          </p:grpSpPr>
          <p:sp>
            <p:nvSpPr>
              <p:cNvPr id="10" name="円弧 9"/>
              <p:cNvSpPr/>
              <p:nvPr/>
            </p:nvSpPr>
            <p:spPr>
              <a:xfrm flipH="1" flipV="1">
                <a:off x="2690207" y="-1"/>
                <a:ext cx="1207972" cy="5426439"/>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flipV="1">
                <a:off x="2747620" y="0"/>
                <a:ext cx="1207972" cy="5426439"/>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804" y="2883741"/>
            <a:ext cx="698292" cy="626055"/>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454" y="2904343"/>
            <a:ext cx="2212428" cy="2005013"/>
          </a:xfrm>
          <a:prstGeom prst="rect">
            <a:avLst/>
          </a:prstGeom>
        </p:spPr>
      </p:pic>
      <p:cxnSp>
        <p:nvCxnSpPr>
          <p:cNvPr id="18" name="直線コネクタ 17"/>
          <p:cNvCxnSpPr/>
          <p:nvPr/>
        </p:nvCxnSpPr>
        <p:spPr>
          <a:xfrm>
            <a:off x="1399411" y="2809351"/>
            <a:ext cx="1341620" cy="0"/>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369958" y="2809351"/>
            <a:ext cx="0" cy="1259173"/>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369430" y="3319016"/>
            <a:ext cx="1429014" cy="757003"/>
          </a:xfrm>
          <a:prstGeom prst="line">
            <a:avLst/>
          </a:prstGeom>
          <a:ln w="152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711578" y="2846203"/>
            <a:ext cx="253485" cy="435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146122" y="1623453"/>
            <a:ext cx="3187221" cy="523220"/>
          </a:xfrm>
          <a:prstGeom prst="rect">
            <a:avLst/>
          </a:prstGeom>
          <a:noFill/>
        </p:spPr>
        <p:txBody>
          <a:bodyPr wrap="square" rtlCol="0">
            <a:spAutoFit/>
          </a:bodyPr>
          <a:lstStyle/>
          <a:p>
            <a:r>
              <a:rPr kumimoji="1" lang="en-US" altLang="ja-JP" sz="2800" dirty="0"/>
              <a:t>1μm (1/1000mm)</a:t>
            </a:r>
          </a:p>
        </p:txBody>
      </p:sp>
      <p:sp>
        <p:nvSpPr>
          <p:cNvPr id="27" name="テキスト ボックス 26"/>
          <p:cNvSpPr txBox="1"/>
          <p:nvPr/>
        </p:nvSpPr>
        <p:spPr>
          <a:xfrm>
            <a:off x="6891200" y="3392174"/>
            <a:ext cx="1930511" cy="954107"/>
          </a:xfrm>
          <a:prstGeom prst="rect">
            <a:avLst/>
          </a:prstGeom>
          <a:noFill/>
        </p:spPr>
        <p:txBody>
          <a:bodyPr wrap="square" rtlCol="0">
            <a:spAutoFit/>
          </a:bodyPr>
          <a:lstStyle/>
          <a:p>
            <a:r>
              <a:rPr kumimoji="1" lang="en-US" altLang="ja-JP" sz="2800" dirty="0"/>
              <a:t>15</a:t>
            </a:r>
            <a:r>
              <a:rPr kumimoji="1" lang="ja-JP" altLang="en-US" sz="2800" dirty="0"/>
              <a:t>～</a:t>
            </a:r>
            <a:r>
              <a:rPr kumimoji="1" lang="en-US" altLang="ja-JP" sz="2800" dirty="0"/>
              <a:t>20μm (1/50mm)</a:t>
            </a:r>
          </a:p>
        </p:txBody>
      </p:sp>
      <p:sp>
        <p:nvSpPr>
          <p:cNvPr id="33" name="フローチャート: 代替処理 32"/>
          <p:cNvSpPr/>
          <p:nvPr/>
        </p:nvSpPr>
        <p:spPr>
          <a:xfrm>
            <a:off x="405785" y="5569468"/>
            <a:ext cx="4669436" cy="105560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FF0000"/>
                </a:solidFill>
              </a:rPr>
              <a:t>数</a:t>
            </a:r>
            <a:r>
              <a:rPr lang="en-US" altLang="ja-JP" sz="2800" dirty="0" err="1">
                <a:solidFill>
                  <a:srgbClr val="FF0000"/>
                </a:solidFill>
              </a:rPr>
              <a:t>μm</a:t>
            </a:r>
            <a:r>
              <a:rPr lang="ja-JP" altLang="en-US" sz="2800" dirty="0">
                <a:solidFill>
                  <a:srgbClr val="FF0000"/>
                </a:solidFill>
              </a:rPr>
              <a:t>のスペースに</a:t>
            </a:r>
            <a:r>
              <a:rPr kumimoji="1" lang="ja-JP" altLang="en-US" sz="2800" dirty="0">
                <a:solidFill>
                  <a:srgbClr val="FF0000"/>
                </a:solidFill>
              </a:rPr>
              <a:t>入れば貪食されない</a:t>
            </a:r>
          </a:p>
        </p:txBody>
      </p:sp>
      <p:sp>
        <p:nvSpPr>
          <p:cNvPr id="35" name="フローチャート: 代替処理 34"/>
          <p:cNvSpPr/>
          <p:nvPr/>
        </p:nvSpPr>
        <p:spPr>
          <a:xfrm>
            <a:off x="5762668" y="5833455"/>
            <a:ext cx="2474427" cy="578882"/>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800" dirty="0">
                <a:solidFill>
                  <a:srgbClr val="FF0000"/>
                </a:solidFill>
              </a:rPr>
              <a:t>増殖⇒創感染</a:t>
            </a:r>
          </a:p>
        </p:txBody>
      </p:sp>
      <p:sp>
        <p:nvSpPr>
          <p:cNvPr id="36" name="右矢印 35"/>
          <p:cNvSpPr/>
          <p:nvPr/>
        </p:nvSpPr>
        <p:spPr>
          <a:xfrm>
            <a:off x="5111646" y="5921747"/>
            <a:ext cx="614597" cy="425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822" y="1512539"/>
            <a:ext cx="698292" cy="626055"/>
          </a:xfrm>
          <a:prstGeom prst="rect">
            <a:avLst/>
          </a:prstGeom>
        </p:spPr>
      </p:pic>
      <p:sp>
        <p:nvSpPr>
          <p:cNvPr id="24" name="右矢印 23"/>
          <p:cNvSpPr/>
          <p:nvPr/>
        </p:nvSpPr>
        <p:spPr>
          <a:xfrm flipH="1">
            <a:off x="3769962" y="3697517"/>
            <a:ext cx="829078" cy="378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吹き出し 27"/>
          <p:cNvSpPr/>
          <p:nvPr/>
        </p:nvSpPr>
        <p:spPr>
          <a:xfrm>
            <a:off x="405784" y="4444374"/>
            <a:ext cx="2369813" cy="830997"/>
          </a:xfrm>
          <a:prstGeom prst="wedgeRectCallout">
            <a:avLst>
              <a:gd name="adj1" fmla="val 15677"/>
              <a:gd name="adj2" fmla="val -160099"/>
            </a:avLst>
          </a:prstGeom>
          <a:solidFill>
            <a:srgbClr val="EAEA36"/>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400" dirty="0">
                <a:solidFill>
                  <a:srgbClr val="C00000"/>
                </a:solidFill>
              </a:rPr>
              <a:t>隠れ処の細菌は貪食されない</a:t>
            </a:r>
          </a:p>
        </p:txBody>
      </p:sp>
    </p:spTree>
    <p:extLst>
      <p:ext uri="{BB962C8B-B14F-4D97-AF65-F5344CB8AC3E}">
        <p14:creationId xmlns:p14="http://schemas.microsoft.com/office/powerpoint/2010/main" val="39713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animBg="1"/>
      <p:bldP spid="35" grpId="0" animBg="1"/>
      <p:bldP spid="36" grpId="0"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細菌の隠れ処（＝感染源</a:t>
            </a:r>
            <a:r>
              <a:rPr lang="ja-JP" altLang="en-US" dirty="0"/>
              <a:t>）</a:t>
            </a:r>
            <a:endParaRPr kumimoji="1" lang="ja-JP" altLang="en-US" dirty="0"/>
          </a:p>
        </p:txBody>
      </p:sp>
      <p:sp>
        <p:nvSpPr>
          <p:cNvPr id="4" name="コンテンツ プレースホルダー 3"/>
          <p:cNvSpPr>
            <a:spLocks noGrp="1"/>
          </p:cNvSpPr>
          <p:nvPr>
            <p:ph idx="1"/>
          </p:nvPr>
        </p:nvSpPr>
        <p:spPr>
          <a:xfrm>
            <a:off x="1942415" y="1207640"/>
            <a:ext cx="6591985" cy="2910591"/>
          </a:xfrm>
        </p:spPr>
        <p:txBody>
          <a:bodyPr>
            <a:normAutofit/>
          </a:bodyPr>
          <a:lstStyle/>
          <a:p>
            <a:r>
              <a:rPr kumimoji="1" lang="ja-JP" altLang="en-US" sz="2800" dirty="0"/>
              <a:t>縫合糸（編み糸）</a:t>
            </a:r>
            <a:endParaRPr kumimoji="1" lang="en-US" altLang="ja-JP" sz="2800" dirty="0"/>
          </a:p>
          <a:p>
            <a:r>
              <a:rPr lang="ja-JP" altLang="en-US" sz="2800" dirty="0"/>
              <a:t>表面に凹凸のある異物（木片など）</a:t>
            </a:r>
            <a:endParaRPr lang="en-US" altLang="ja-JP" sz="2800" dirty="0"/>
          </a:p>
          <a:p>
            <a:r>
              <a:rPr kumimoji="1" lang="ja-JP" altLang="en-US" sz="2800" dirty="0"/>
              <a:t>血腫</a:t>
            </a:r>
            <a:endParaRPr kumimoji="1" lang="en-US" altLang="ja-JP" sz="2800" dirty="0"/>
          </a:p>
          <a:p>
            <a:r>
              <a:rPr kumimoji="1" lang="ja-JP" altLang="en-US" sz="2800" dirty="0"/>
              <a:t>創内に貯留したリンパ液・浸出液</a:t>
            </a:r>
            <a:endParaRPr kumimoji="1" lang="en-US" altLang="ja-JP" sz="2800" dirty="0"/>
          </a:p>
          <a:p>
            <a:r>
              <a:rPr lang="ja-JP" altLang="en-US" sz="2800" dirty="0"/>
              <a:t>壊死組織</a:t>
            </a:r>
            <a:endParaRPr kumimoji="1" lang="ja-JP" altLang="en-US" sz="2800" dirty="0"/>
          </a:p>
        </p:txBody>
      </p:sp>
      <p:sp>
        <p:nvSpPr>
          <p:cNvPr id="5" name="フローチャート: 代替処理 4"/>
          <p:cNvSpPr/>
          <p:nvPr/>
        </p:nvSpPr>
        <p:spPr>
          <a:xfrm>
            <a:off x="921239" y="4103241"/>
            <a:ext cx="3620125" cy="105560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C00000"/>
                </a:solidFill>
              </a:rPr>
              <a:t>数</a:t>
            </a:r>
            <a:r>
              <a:rPr kumimoji="1" lang="en-US" altLang="ja-JP" sz="2800" dirty="0" err="1">
                <a:solidFill>
                  <a:srgbClr val="C00000"/>
                </a:solidFill>
              </a:rPr>
              <a:t>μm</a:t>
            </a:r>
            <a:r>
              <a:rPr kumimoji="1" lang="ja-JP" altLang="en-US" sz="2800" dirty="0">
                <a:solidFill>
                  <a:srgbClr val="C00000"/>
                </a:solidFill>
              </a:rPr>
              <a:t>のスペースで</a:t>
            </a:r>
            <a:br>
              <a:rPr kumimoji="1" lang="en-US" altLang="ja-JP" sz="2800" dirty="0">
                <a:solidFill>
                  <a:srgbClr val="C00000"/>
                </a:solidFill>
              </a:rPr>
            </a:br>
            <a:r>
              <a:rPr kumimoji="1" lang="ja-JP" altLang="en-US" sz="2800" dirty="0">
                <a:solidFill>
                  <a:srgbClr val="C00000"/>
                </a:solidFill>
              </a:rPr>
              <a:t>細菌は増殖できる</a:t>
            </a:r>
          </a:p>
        </p:txBody>
      </p:sp>
      <p:sp>
        <p:nvSpPr>
          <p:cNvPr id="6" name="フローチャート: 代替処理 5"/>
          <p:cNvSpPr/>
          <p:nvPr/>
        </p:nvSpPr>
        <p:spPr>
          <a:xfrm>
            <a:off x="5238407" y="4118231"/>
            <a:ext cx="3582649" cy="105560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a:solidFill>
                  <a:srgbClr val="C00000"/>
                </a:solidFill>
              </a:rPr>
              <a:t>隠れ処を除去すれば</a:t>
            </a:r>
            <a:br>
              <a:rPr kumimoji="1" lang="en-US" altLang="ja-JP" sz="2800" dirty="0">
                <a:solidFill>
                  <a:srgbClr val="C00000"/>
                </a:solidFill>
              </a:rPr>
            </a:br>
            <a:r>
              <a:rPr kumimoji="1" lang="ja-JP" altLang="en-US" sz="2800" dirty="0">
                <a:solidFill>
                  <a:srgbClr val="C00000"/>
                </a:solidFill>
              </a:rPr>
              <a:t>創感染は起こらない</a:t>
            </a:r>
          </a:p>
        </p:txBody>
      </p:sp>
      <p:sp>
        <p:nvSpPr>
          <p:cNvPr id="7" name="右矢印 6"/>
          <p:cNvSpPr/>
          <p:nvPr/>
        </p:nvSpPr>
        <p:spPr>
          <a:xfrm>
            <a:off x="4541364" y="4418413"/>
            <a:ext cx="697043" cy="425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代替処理 7"/>
          <p:cNvSpPr/>
          <p:nvPr/>
        </p:nvSpPr>
        <p:spPr>
          <a:xfrm>
            <a:off x="1394086" y="5348786"/>
            <a:ext cx="7426970" cy="119181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3200" dirty="0">
                <a:solidFill>
                  <a:srgbClr val="FF0000"/>
                </a:solidFill>
              </a:rPr>
              <a:t>消毒しても感染源は除去できない</a:t>
            </a:r>
            <a:br>
              <a:rPr kumimoji="1" lang="en-US" altLang="ja-JP" sz="3200" dirty="0">
                <a:solidFill>
                  <a:srgbClr val="FF0000"/>
                </a:solidFill>
              </a:rPr>
            </a:br>
            <a:r>
              <a:rPr kumimoji="1" lang="ja-JP" altLang="en-US" sz="3200" dirty="0">
                <a:solidFill>
                  <a:srgbClr val="FF0000"/>
                </a:solidFill>
              </a:rPr>
              <a:t>　⇒消毒に創感染予防・治療効果なし</a:t>
            </a:r>
          </a:p>
        </p:txBody>
      </p:sp>
    </p:spTree>
    <p:extLst>
      <p:ext uri="{BB962C8B-B14F-4D97-AF65-F5344CB8AC3E}">
        <p14:creationId xmlns:p14="http://schemas.microsoft.com/office/powerpoint/2010/main" val="426537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川とドブ：腐るのはどっち？</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8956" y="1311651"/>
            <a:ext cx="2461870" cy="1846403"/>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958" y="1311476"/>
            <a:ext cx="2457257" cy="1846578"/>
          </a:xfrm>
          <a:prstGeom prst="rect">
            <a:avLst/>
          </a:prstGeom>
        </p:spPr>
      </p:pic>
      <p:sp>
        <p:nvSpPr>
          <p:cNvPr id="7" name="テキスト ボックス 6"/>
          <p:cNvSpPr txBox="1"/>
          <p:nvPr/>
        </p:nvSpPr>
        <p:spPr>
          <a:xfrm>
            <a:off x="2228956" y="3341093"/>
            <a:ext cx="2620066" cy="400110"/>
          </a:xfrm>
          <a:prstGeom prst="rect">
            <a:avLst/>
          </a:prstGeom>
          <a:noFill/>
        </p:spPr>
        <p:txBody>
          <a:bodyPr wrap="square" rtlCol="0">
            <a:spAutoFit/>
          </a:bodyPr>
          <a:lstStyle/>
          <a:p>
            <a:r>
              <a:rPr kumimoji="1" lang="ja-JP" altLang="en-US" sz="2000" dirty="0"/>
              <a:t>流れる川は腐らない</a:t>
            </a:r>
          </a:p>
        </p:txBody>
      </p:sp>
      <p:sp>
        <p:nvSpPr>
          <p:cNvPr id="8" name="テキスト ボックス 7"/>
          <p:cNvSpPr txBox="1"/>
          <p:nvPr/>
        </p:nvSpPr>
        <p:spPr>
          <a:xfrm>
            <a:off x="5239800" y="3287852"/>
            <a:ext cx="1983693" cy="400110"/>
          </a:xfrm>
          <a:prstGeom prst="rect">
            <a:avLst/>
          </a:prstGeom>
          <a:noFill/>
        </p:spPr>
        <p:txBody>
          <a:bodyPr wrap="square" rtlCol="0">
            <a:spAutoFit/>
          </a:bodyPr>
          <a:lstStyle/>
          <a:p>
            <a:r>
              <a:rPr kumimoji="1" lang="ja-JP" altLang="en-US" sz="2000" dirty="0"/>
              <a:t>澱んだ水は腐る</a:t>
            </a:r>
          </a:p>
        </p:txBody>
      </p:sp>
      <p:grpSp>
        <p:nvGrpSpPr>
          <p:cNvPr id="11" name="グループ化 10"/>
          <p:cNvGrpSpPr/>
          <p:nvPr/>
        </p:nvGrpSpPr>
        <p:grpSpPr>
          <a:xfrm>
            <a:off x="2604929" y="3704004"/>
            <a:ext cx="4171794" cy="1536474"/>
            <a:chOff x="2604929" y="3704004"/>
            <a:chExt cx="4171794" cy="1536474"/>
          </a:xfrm>
        </p:grpSpPr>
        <p:sp>
          <p:nvSpPr>
            <p:cNvPr id="3" name="右中かっこ 2"/>
            <p:cNvSpPr/>
            <p:nvPr/>
          </p:nvSpPr>
          <p:spPr>
            <a:xfrm rot="5400000">
              <a:off x="4302632" y="2038909"/>
              <a:ext cx="776388" cy="4106578"/>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2604929" y="4594147"/>
              <a:ext cx="4171794" cy="646331"/>
            </a:xfrm>
            <a:prstGeom prst="rect">
              <a:avLst/>
            </a:prstGeom>
            <a:noFill/>
            <a:ln>
              <a:solidFill>
                <a:schemeClr val="accent1">
                  <a:shade val="90000"/>
                </a:schemeClr>
              </a:solidFill>
            </a:ln>
          </p:spPr>
          <p:txBody>
            <a:bodyPr wrap="square" rtlCol="0">
              <a:spAutoFit/>
            </a:bodyPr>
            <a:lstStyle/>
            <a:p>
              <a:pPr algn="ctr"/>
              <a:r>
                <a:rPr lang="ja-JP" altLang="en-US" dirty="0"/>
                <a:t>体内，創内に流れずに溜まっている</a:t>
              </a:r>
              <a:br>
                <a:rPr lang="en-US" altLang="ja-JP" dirty="0"/>
              </a:br>
              <a:r>
                <a:rPr lang="ja-JP" altLang="en-US" dirty="0"/>
                <a:t>液体があれば感染する</a:t>
              </a:r>
              <a:endParaRPr kumimoji="1" lang="ja-JP" altLang="en-US" dirty="0"/>
            </a:p>
          </p:txBody>
        </p:sp>
      </p:grpSp>
      <p:grpSp>
        <p:nvGrpSpPr>
          <p:cNvPr id="14" name="グループ化 13"/>
          <p:cNvGrpSpPr/>
          <p:nvPr/>
        </p:nvGrpSpPr>
        <p:grpSpPr>
          <a:xfrm>
            <a:off x="2604929" y="5240478"/>
            <a:ext cx="4171794" cy="1058508"/>
            <a:chOff x="2604929" y="5240478"/>
            <a:chExt cx="4171794" cy="1058508"/>
          </a:xfrm>
        </p:grpSpPr>
        <p:sp>
          <p:nvSpPr>
            <p:cNvPr id="10" name="下矢印 9"/>
            <p:cNvSpPr/>
            <p:nvPr/>
          </p:nvSpPr>
          <p:spPr>
            <a:xfrm>
              <a:off x="4607626" y="5240478"/>
              <a:ext cx="241396" cy="412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604929" y="5652655"/>
              <a:ext cx="4171794" cy="646331"/>
            </a:xfrm>
            <a:prstGeom prst="rect">
              <a:avLst/>
            </a:prstGeom>
            <a:noFill/>
            <a:ln>
              <a:solidFill>
                <a:schemeClr val="accent1">
                  <a:shade val="90000"/>
                </a:schemeClr>
              </a:solidFill>
            </a:ln>
          </p:spPr>
          <p:txBody>
            <a:bodyPr wrap="square" rtlCol="0">
              <a:spAutoFit/>
            </a:bodyPr>
            <a:lstStyle/>
            <a:p>
              <a:pPr algn="ctr"/>
              <a:r>
                <a:rPr kumimoji="1" lang="ja-JP" altLang="en-US" dirty="0"/>
                <a:t>血腫，</a:t>
              </a:r>
              <a:r>
                <a:rPr lang="ja-JP" altLang="en-US" dirty="0"/>
                <a:t>漿液腫（</a:t>
              </a:r>
              <a:r>
                <a:rPr lang="en-US" altLang="ja-JP" dirty="0" err="1"/>
                <a:t>Seroma</a:t>
              </a:r>
              <a:r>
                <a:rPr lang="ja-JP" altLang="en-US" dirty="0"/>
                <a:t>），浮腫が</a:t>
              </a:r>
              <a:br>
                <a:rPr lang="en-US" altLang="ja-JP" dirty="0"/>
              </a:br>
              <a:r>
                <a:rPr lang="ja-JP" altLang="en-US" dirty="0"/>
                <a:t>あると感染する</a:t>
              </a:r>
              <a:endParaRPr kumimoji="1" lang="ja-JP" altLang="en-US" dirty="0"/>
            </a:p>
          </p:txBody>
        </p:sp>
      </p:grpSp>
    </p:spTree>
    <p:extLst>
      <p:ext uri="{BB962C8B-B14F-4D97-AF65-F5344CB8AC3E}">
        <p14:creationId xmlns:p14="http://schemas.microsoft.com/office/powerpoint/2010/main" val="18262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9725" y="624110"/>
            <a:ext cx="7105650" cy="1280890"/>
          </a:xfrm>
        </p:spPr>
        <p:txBody>
          <a:bodyPr/>
          <a:lstStyle/>
          <a:p>
            <a:r>
              <a:rPr kumimoji="1" lang="ja-JP" altLang="en-US" dirty="0"/>
              <a:t>褥瘡（黒色壊死）が感染する理由</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440" y="1699713"/>
            <a:ext cx="2830710" cy="2533782"/>
          </a:xfrm>
          <a:prstGeom prst="rect">
            <a:avLst/>
          </a:prstGeom>
        </p:spPr>
      </p:pic>
      <p:sp>
        <p:nvSpPr>
          <p:cNvPr id="4" name="正方形/長方形 3"/>
          <p:cNvSpPr/>
          <p:nvPr/>
        </p:nvSpPr>
        <p:spPr>
          <a:xfrm>
            <a:off x="4084819" y="1960815"/>
            <a:ext cx="4302177" cy="22726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5471409" y="3026787"/>
            <a:ext cx="2383436" cy="1223838"/>
            <a:chOff x="5493895" y="2765685"/>
            <a:chExt cx="2383436" cy="1223838"/>
          </a:xfrm>
        </p:grpSpPr>
        <p:sp>
          <p:nvSpPr>
            <p:cNvPr id="7" name="下矢印 6"/>
            <p:cNvSpPr/>
            <p:nvPr/>
          </p:nvSpPr>
          <p:spPr>
            <a:xfrm flipV="1">
              <a:off x="5493895" y="2784423"/>
              <a:ext cx="389744" cy="584616"/>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flipV="1">
              <a:off x="6116924" y="2891852"/>
              <a:ext cx="389744" cy="584616"/>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flipV="1">
              <a:off x="6738079" y="2765685"/>
              <a:ext cx="389744" cy="584616"/>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88767" y="3527858"/>
              <a:ext cx="2188564" cy="461665"/>
            </a:xfrm>
            <a:prstGeom prst="rect">
              <a:avLst/>
            </a:prstGeom>
            <a:noFill/>
          </p:spPr>
          <p:txBody>
            <a:bodyPr wrap="square" rtlCol="0">
              <a:spAutoFit/>
            </a:bodyPr>
            <a:lstStyle/>
            <a:p>
              <a:r>
                <a:rPr kumimoji="1" lang="ja-JP" altLang="en-US" sz="2400" dirty="0">
                  <a:solidFill>
                    <a:schemeClr val="bg1"/>
                  </a:solidFill>
                </a:rPr>
                <a:t>組織液</a:t>
              </a:r>
            </a:p>
          </p:txBody>
        </p:sp>
      </p:grpSp>
      <p:grpSp>
        <p:nvGrpSpPr>
          <p:cNvPr id="15" name="グループ化 14"/>
          <p:cNvGrpSpPr/>
          <p:nvPr/>
        </p:nvGrpSpPr>
        <p:grpSpPr>
          <a:xfrm>
            <a:off x="4931763" y="1222218"/>
            <a:ext cx="3455233" cy="1572222"/>
            <a:chOff x="4931763" y="1222218"/>
            <a:chExt cx="3455233" cy="1572222"/>
          </a:xfrm>
        </p:grpSpPr>
        <p:sp>
          <p:nvSpPr>
            <p:cNvPr id="5" name="正方形/長方形 4"/>
            <p:cNvSpPr/>
            <p:nvPr/>
          </p:nvSpPr>
          <p:spPr>
            <a:xfrm>
              <a:off x="4931763" y="1960815"/>
              <a:ext cx="2653259" cy="833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吹き出し 13"/>
            <p:cNvSpPr/>
            <p:nvPr/>
          </p:nvSpPr>
          <p:spPr>
            <a:xfrm>
              <a:off x="7105337" y="1222218"/>
              <a:ext cx="1281659" cy="477495"/>
            </a:xfrm>
            <a:prstGeom prst="wedgeRectCallout">
              <a:avLst>
                <a:gd name="adj1" fmla="val -80169"/>
                <a:gd name="adj2" fmla="val 985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黒色壊死</a:t>
              </a:r>
            </a:p>
          </p:txBody>
        </p:sp>
      </p:grpSp>
      <p:sp>
        <p:nvSpPr>
          <p:cNvPr id="6" name="円/楕円 5"/>
          <p:cNvSpPr/>
          <p:nvPr/>
        </p:nvSpPr>
        <p:spPr>
          <a:xfrm>
            <a:off x="5456419" y="2584577"/>
            <a:ext cx="1648918" cy="4422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5771213" y="2636956"/>
            <a:ext cx="1000592" cy="361923"/>
            <a:chOff x="5771213" y="2636956"/>
            <a:chExt cx="1000592" cy="361923"/>
          </a:xfrm>
        </p:grpSpPr>
        <p:sp>
          <p:nvSpPr>
            <p:cNvPr id="16" name="爆発 2 15"/>
            <p:cNvSpPr/>
            <p:nvPr/>
          </p:nvSpPr>
          <p:spPr>
            <a:xfrm>
              <a:off x="5771213" y="2668249"/>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爆発 2 16"/>
            <p:cNvSpPr/>
            <p:nvPr/>
          </p:nvSpPr>
          <p:spPr>
            <a:xfrm>
              <a:off x="6115050" y="2636956"/>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爆発 2 17"/>
            <p:cNvSpPr/>
            <p:nvPr/>
          </p:nvSpPr>
          <p:spPr>
            <a:xfrm>
              <a:off x="6448580" y="2729056"/>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4220368" y="2570200"/>
            <a:ext cx="3995795" cy="1550869"/>
            <a:chOff x="4220368" y="2570200"/>
            <a:chExt cx="3995795" cy="1550869"/>
          </a:xfrm>
        </p:grpSpPr>
        <p:sp>
          <p:nvSpPr>
            <p:cNvPr id="21" name="テキスト ボックス 20"/>
            <p:cNvSpPr txBox="1"/>
            <p:nvPr/>
          </p:nvSpPr>
          <p:spPr>
            <a:xfrm>
              <a:off x="7662165" y="2585803"/>
              <a:ext cx="553998" cy="1535266"/>
            </a:xfrm>
            <a:prstGeom prst="rect">
              <a:avLst/>
            </a:prstGeom>
            <a:solidFill>
              <a:schemeClr val="bg2"/>
            </a:solidFill>
            <a:ln>
              <a:solidFill>
                <a:schemeClr val="accent1">
                  <a:shade val="50000"/>
                </a:schemeClr>
              </a:solidFill>
            </a:ln>
          </p:spPr>
          <p:txBody>
            <a:bodyPr vert="eaVert" wrap="square" rtlCol="0">
              <a:spAutoFit/>
            </a:bodyPr>
            <a:lstStyle/>
            <a:p>
              <a:pPr algn="ctr"/>
              <a:r>
                <a:rPr kumimoji="1" lang="ja-JP" altLang="en-US" sz="2400" dirty="0">
                  <a:solidFill>
                    <a:srgbClr val="FF0000"/>
                  </a:solidFill>
                </a:rPr>
                <a:t>蜂窩織炎</a:t>
              </a:r>
            </a:p>
          </p:txBody>
        </p:sp>
        <p:sp>
          <p:nvSpPr>
            <p:cNvPr id="22" name="テキスト ボックス 21"/>
            <p:cNvSpPr txBox="1"/>
            <p:nvPr/>
          </p:nvSpPr>
          <p:spPr>
            <a:xfrm>
              <a:off x="4220368" y="2570200"/>
              <a:ext cx="553998" cy="1535266"/>
            </a:xfrm>
            <a:prstGeom prst="rect">
              <a:avLst/>
            </a:prstGeom>
            <a:solidFill>
              <a:schemeClr val="bg2"/>
            </a:solidFill>
            <a:ln>
              <a:solidFill>
                <a:schemeClr val="accent1">
                  <a:shade val="50000"/>
                </a:schemeClr>
              </a:solidFill>
            </a:ln>
          </p:spPr>
          <p:txBody>
            <a:bodyPr vert="eaVert" wrap="square" rtlCol="0">
              <a:spAutoFit/>
            </a:bodyPr>
            <a:lstStyle/>
            <a:p>
              <a:pPr algn="ctr"/>
              <a:r>
                <a:rPr kumimoji="1" lang="ja-JP" altLang="en-US" sz="2400" dirty="0">
                  <a:solidFill>
                    <a:srgbClr val="FF0000"/>
                  </a:solidFill>
                </a:rPr>
                <a:t>蜂窩織炎</a:t>
              </a:r>
            </a:p>
          </p:txBody>
        </p:sp>
        <p:cxnSp>
          <p:nvCxnSpPr>
            <p:cNvPr id="24" name="直線矢印コネクタ 23"/>
            <p:cNvCxnSpPr/>
            <p:nvPr/>
          </p:nvCxnSpPr>
          <p:spPr>
            <a:xfrm>
              <a:off x="6944044" y="2863967"/>
              <a:ext cx="697510" cy="1815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4773664" y="2863967"/>
              <a:ext cx="845070" cy="3216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グループ化 44"/>
          <p:cNvGrpSpPr/>
          <p:nvPr/>
        </p:nvGrpSpPr>
        <p:grpSpPr>
          <a:xfrm>
            <a:off x="2939007" y="5136647"/>
            <a:ext cx="3402768" cy="1481848"/>
            <a:chOff x="2939007" y="5136647"/>
            <a:chExt cx="3402768" cy="1481848"/>
          </a:xfrm>
        </p:grpSpPr>
        <p:grpSp>
          <p:nvGrpSpPr>
            <p:cNvPr id="34" name="グループ化 33"/>
            <p:cNvGrpSpPr/>
            <p:nvPr/>
          </p:nvGrpSpPr>
          <p:grpSpPr>
            <a:xfrm>
              <a:off x="2939007" y="5136647"/>
              <a:ext cx="3402768" cy="1481848"/>
              <a:chOff x="4084819" y="4596922"/>
              <a:chExt cx="4302177" cy="2272680"/>
            </a:xfrm>
          </p:grpSpPr>
          <p:sp>
            <p:nvSpPr>
              <p:cNvPr id="30" name="正方形/長方形 29"/>
              <p:cNvSpPr/>
              <p:nvPr/>
            </p:nvSpPr>
            <p:spPr>
              <a:xfrm>
                <a:off x="4084819" y="4596922"/>
                <a:ext cx="4302177" cy="22726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931763" y="4596922"/>
                <a:ext cx="2653259" cy="833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円/楕円 34"/>
            <p:cNvSpPr/>
            <p:nvPr/>
          </p:nvSpPr>
          <p:spPr>
            <a:xfrm>
              <a:off x="3807501" y="5486029"/>
              <a:ext cx="1648918" cy="4422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4195607" y="5526172"/>
              <a:ext cx="1000592" cy="361923"/>
              <a:chOff x="4195607" y="5526172"/>
              <a:chExt cx="1000592" cy="361923"/>
            </a:xfrm>
          </p:grpSpPr>
          <p:sp>
            <p:nvSpPr>
              <p:cNvPr id="37" name="爆発 2 36"/>
              <p:cNvSpPr/>
              <p:nvPr/>
            </p:nvSpPr>
            <p:spPr>
              <a:xfrm>
                <a:off x="4195607" y="5557465"/>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爆発 2 37"/>
              <p:cNvSpPr/>
              <p:nvPr/>
            </p:nvSpPr>
            <p:spPr>
              <a:xfrm>
                <a:off x="4539444" y="5526172"/>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爆発 2 38"/>
              <p:cNvSpPr/>
              <p:nvPr/>
            </p:nvSpPr>
            <p:spPr>
              <a:xfrm>
                <a:off x="4872974" y="5618272"/>
                <a:ext cx="323225" cy="2698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2" name="グループ化 41"/>
          <p:cNvGrpSpPr/>
          <p:nvPr/>
        </p:nvGrpSpPr>
        <p:grpSpPr>
          <a:xfrm>
            <a:off x="1266668" y="3875179"/>
            <a:ext cx="3596001" cy="1610850"/>
            <a:chOff x="1266668" y="3875179"/>
            <a:chExt cx="3596001" cy="1610850"/>
          </a:xfrm>
        </p:grpSpPr>
        <p:sp>
          <p:nvSpPr>
            <p:cNvPr id="40" name="正方形/長方形 39"/>
            <p:cNvSpPr/>
            <p:nvPr/>
          </p:nvSpPr>
          <p:spPr>
            <a:xfrm>
              <a:off x="4497367" y="5119517"/>
              <a:ext cx="365302" cy="3665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吹き出し 40"/>
            <p:cNvSpPr/>
            <p:nvPr/>
          </p:nvSpPr>
          <p:spPr>
            <a:xfrm>
              <a:off x="1266668" y="3875179"/>
              <a:ext cx="2660754" cy="646331"/>
            </a:xfrm>
            <a:prstGeom prst="wedgeRectCallout">
              <a:avLst>
                <a:gd name="adj1" fmla="val 76069"/>
                <a:gd name="adj2" fmla="val 1483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中心部に穴を開けてドレーンを入れる</a:t>
              </a:r>
            </a:p>
          </p:txBody>
        </p:sp>
      </p:grpSp>
      <p:sp>
        <p:nvSpPr>
          <p:cNvPr id="43" name="テキスト ボックス 42"/>
          <p:cNvSpPr txBox="1"/>
          <p:nvPr/>
        </p:nvSpPr>
        <p:spPr>
          <a:xfrm>
            <a:off x="6523764" y="5153018"/>
            <a:ext cx="2458857" cy="1200329"/>
          </a:xfrm>
          <a:prstGeom prst="rect">
            <a:avLst/>
          </a:prstGeom>
          <a:noFill/>
        </p:spPr>
        <p:txBody>
          <a:bodyPr wrap="square" rtlCol="0">
            <a:spAutoFit/>
          </a:bodyPr>
          <a:lstStyle/>
          <a:p>
            <a:r>
              <a:rPr kumimoji="1" lang="ja-JP" altLang="en-US" sz="2400" dirty="0"/>
              <a:t>黒色壊死を全切除しなくても，感染は治まる</a:t>
            </a:r>
          </a:p>
        </p:txBody>
      </p:sp>
      <p:sp>
        <p:nvSpPr>
          <p:cNvPr id="46" name="円/楕円 45"/>
          <p:cNvSpPr/>
          <p:nvPr/>
        </p:nvSpPr>
        <p:spPr>
          <a:xfrm>
            <a:off x="3807501" y="5486070"/>
            <a:ext cx="1648918" cy="442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20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arn(inVertical)">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arn(inVertic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43" grpId="0"/>
      <p:bldP spid="4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タイトル 1"/>
          <p:cNvSpPr>
            <a:spLocks noGrp="1"/>
          </p:cNvSpPr>
          <p:nvPr>
            <p:ph type="title"/>
          </p:nvPr>
        </p:nvSpPr>
        <p:spPr/>
        <p:txBody>
          <a:bodyPr/>
          <a:lstStyle/>
          <a:p>
            <a:r>
              <a:rPr lang="ja-JP" altLang="en-US"/>
              <a:t>褥瘡の局所治療</a:t>
            </a:r>
          </a:p>
        </p:txBody>
      </p:sp>
      <p:sp>
        <p:nvSpPr>
          <p:cNvPr id="134147" name="コンテンツ プレースホルダー 3"/>
          <p:cNvSpPr>
            <a:spLocks noGrp="1"/>
          </p:cNvSpPr>
          <p:nvPr>
            <p:ph idx="1"/>
          </p:nvPr>
        </p:nvSpPr>
        <p:spPr>
          <a:xfrm>
            <a:off x="2285999" y="1700213"/>
            <a:ext cx="6170613" cy="4537075"/>
          </a:xfrm>
        </p:spPr>
        <p:txBody>
          <a:bodyPr>
            <a:normAutofit/>
          </a:bodyPr>
          <a:lstStyle/>
          <a:p>
            <a:r>
              <a:rPr lang="ja-JP" altLang="en-US" sz="2400" dirty="0"/>
              <a:t>深い褥瘡も浅い褥瘡も褥瘡パッド（穴あきポリ袋＋紙おむつ）で治療できる。</a:t>
            </a:r>
            <a:endParaRPr lang="en-US" altLang="ja-JP" sz="2400" dirty="0"/>
          </a:p>
          <a:p>
            <a:r>
              <a:rPr lang="ja-JP" altLang="en-US" sz="2400" dirty="0"/>
              <a:t>軟膏類・薬剤は使わない。</a:t>
            </a:r>
            <a:endParaRPr lang="en-US" altLang="ja-JP" sz="2400" dirty="0"/>
          </a:p>
          <a:p>
            <a:r>
              <a:rPr lang="ja-JP" altLang="en-US" sz="2400" dirty="0"/>
              <a:t>創周囲の皮膚の汚れを軽く洗い落とす程度でよい。傷そのものを洗う必要はない。</a:t>
            </a:r>
            <a:endParaRPr lang="en-US" altLang="ja-JP" sz="2400" dirty="0"/>
          </a:p>
          <a:p>
            <a:r>
              <a:rPr lang="ja-JP" altLang="en-US" sz="2400" dirty="0"/>
              <a:t>ポケットがあっても切開しなくていい。</a:t>
            </a:r>
            <a:endParaRPr lang="en-US" altLang="ja-JP" sz="2400" dirty="0"/>
          </a:p>
          <a:p>
            <a:r>
              <a:rPr lang="ja-JP" altLang="en-US" sz="2400" dirty="0"/>
              <a:t>黒色壊死は全て除去しなくてよい。</a:t>
            </a:r>
            <a:endParaRPr lang="en-US" altLang="ja-JP" sz="2400" dirty="0"/>
          </a:p>
          <a:p>
            <a:r>
              <a:rPr lang="ja-JP" altLang="en-US" sz="2400" dirty="0"/>
              <a:t>壊死組織は自然融解を待つ。</a:t>
            </a:r>
          </a:p>
        </p:txBody>
      </p:sp>
    </p:spTree>
    <p:extLst>
      <p:ext uri="{BB962C8B-B14F-4D97-AF65-F5344CB8AC3E}">
        <p14:creationId xmlns:p14="http://schemas.microsoft.com/office/powerpoint/2010/main" val="1347575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タイトル 3"/>
          <p:cNvSpPr>
            <a:spLocks noGrp="1"/>
          </p:cNvSpPr>
          <p:nvPr>
            <p:ph type="title"/>
          </p:nvPr>
        </p:nvSpPr>
        <p:spPr>
          <a:xfrm>
            <a:off x="1538652" y="623094"/>
            <a:ext cx="4367472" cy="768350"/>
          </a:xfrm>
        </p:spPr>
        <p:txBody>
          <a:bodyPr/>
          <a:lstStyle/>
          <a:p>
            <a:r>
              <a:rPr lang="ja-JP" altLang="en-US" dirty="0"/>
              <a:t>深い褥瘡の治り方</a:t>
            </a:r>
          </a:p>
        </p:txBody>
      </p:sp>
      <p:pic>
        <p:nvPicPr>
          <p:cNvPr id="135171" name="Picture 2" descr="C:\Users\mn\Documents\Desktop\褥瘡スライド用\IMG_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3062287"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四角形吹き出し 4"/>
          <p:cNvSpPr>
            <a:spLocks noChangeArrowheads="1"/>
          </p:cNvSpPr>
          <p:nvPr/>
        </p:nvSpPr>
        <p:spPr bwMode="auto">
          <a:xfrm>
            <a:off x="4140200" y="1557338"/>
            <a:ext cx="4319588" cy="2262187"/>
          </a:xfrm>
          <a:prstGeom prst="wedgeRectCallout">
            <a:avLst>
              <a:gd name="adj1" fmla="val -91912"/>
              <a:gd name="adj2" fmla="val 2185"/>
            </a:avLst>
          </a:prstGeom>
          <a:solidFill>
            <a:schemeClr val="accent6">
              <a:lumMod val="40000"/>
              <a:lumOff val="60000"/>
            </a:schemeClr>
          </a:solidFill>
          <a:ln w="9525" algn="ctr">
            <a:solidFill>
              <a:schemeClr val="tx1"/>
            </a:solidFill>
            <a:round/>
            <a:headEnd/>
            <a:tailEnd/>
          </a:ln>
        </p:spPr>
        <p:txBody>
          <a:bodyPr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黒色壊死は褥瘡パッドで覆っておくと白い軟らかい壊死組織となり，簡単にデブリできる。デブリはここまで待ってから行う。</a:t>
            </a:r>
          </a:p>
        </p:txBody>
      </p:sp>
      <p:pic>
        <p:nvPicPr>
          <p:cNvPr id="165891" name="Picture 3" descr="C:\Users\mn\Documents\Desktop\褥瘡スライド用\IMG_0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005263"/>
            <a:ext cx="30734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四角形吹き出し 7"/>
          <p:cNvSpPr>
            <a:spLocks noChangeArrowheads="1"/>
          </p:cNvSpPr>
          <p:nvPr/>
        </p:nvSpPr>
        <p:spPr bwMode="auto">
          <a:xfrm>
            <a:off x="4113213" y="4260850"/>
            <a:ext cx="4321175" cy="1814513"/>
          </a:xfrm>
          <a:prstGeom prst="wedgeRectCallout">
            <a:avLst>
              <a:gd name="adj1" fmla="val -86356"/>
              <a:gd name="adj2" fmla="val -13685"/>
            </a:avLst>
          </a:prstGeom>
          <a:solidFill>
            <a:schemeClr val="accent6">
              <a:lumMod val="40000"/>
              <a:lumOff val="60000"/>
            </a:schemeClr>
          </a:solidFill>
          <a:ln w="9525" algn="ctr">
            <a:solidFill>
              <a:schemeClr val="tx1"/>
            </a:solidFill>
            <a:round/>
            <a:headEnd/>
            <a:tailEnd/>
          </a:ln>
        </p:spPr>
        <p:txBody>
          <a:bodyPr anchor="ct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壊死組織の中心に穴を開けると，壊死組織は自然に融解し，自然に除去される。感染を起こすこともない。</a:t>
            </a:r>
          </a:p>
        </p:txBody>
      </p:sp>
    </p:spTree>
    <p:extLst>
      <p:ext uri="{BB962C8B-B14F-4D97-AF65-F5344CB8AC3E}">
        <p14:creationId xmlns:p14="http://schemas.microsoft.com/office/powerpoint/2010/main" val="1495013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1"/>
                                        </p:tgtEl>
                                        <p:attrNameLst>
                                          <p:attrName>style.visibility</p:attrName>
                                        </p:attrNameLst>
                                      </p:cBhvr>
                                      <p:to>
                                        <p:strVal val="visible"/>
                                      </p:to>
                                    </p:set>
                                    <p:animEffect transition="in" filter="fade">
                                      <p:cBhvr>
                                        <p:cTn id="12" dur="500"/>
                                        <p:tgtEl>
                                          <p:spTgt spid="16589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Users\mn\Documents\Desktop\褥瘡スライド用\IMG_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92150"/>
            <a:ext cx="325596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5" name="Picture 3" descr="C:\Users\mn\Documents\Desktop\褥瘡スライド用\IMG_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3516313"/>
            <a:ext cx="32321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四角形吹き出し 4"/>
          <p:cNvSpPr>
            <a:spLocks noChangeArrowheads="1"/>
          </p:cNvSpPr>
          <p:nvPr/>
        </p:nvSpPr>
        <p:spPr bwMode="auto">
          <a:xfrm>
            <a:off x="4113213" y="785813"/>
            <a:ext cx="4321175" cy="2246312"/>
          </a:xfrm>
          <a:prstGeom prst="wedgeRectCallout">
            <a:avLst>
              <a:gd name="adj1" fmla="val -86356"/>
              <a:gd name="adj2" fmla="val -13685"/>
            </a:avLst>
          </a:prstGeom>
          <a:solidFill>
            <a:schemeClr val="accent6">
              <a:lumMod val="40000"/>
              <a:lumOff val="60000"/>
            </a:schemeClr>
          </a:solidFill>
          <a:ln w="9525" algn="ctr">
            <a:solidFill>
              <a:schemeClr val="tx1"/>
            </a:solidFill>
            <a:round/>
            <a:headEnd/>
            <a:tailEnd/>
          </a:ln>
        </p:spPr>
        <p:txBody>
          <a:bodyPr anchor="ct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壊死組織はほとんど融解。</a:t>
            </a:r>
            <a:endParaRPr lang="en-US" altLang="ja-JP" sz="2800">
              <a:latin typeface="Times New Roman" panose="02020603050405020304" pitchFamily="18" charset="0"/>
            </a:endParaRPr>
          </a:p>
          <a:p>
            <a:pPr eaLnBrk="1" hangingPunct="1">
              <a:spcBef>
                <a:spcPct val="0"/>
              </a:spcBef>
              <a:buSzTx/>
              <a:buFontTx/>
              <a:buNone/>
            </a:pPr>
            <a:r>
              <a:rPr lang="ja-JP" altLang="en-US" sz="2800">
                <a:latin typeface="Times New Roman" panose="02020603050405020304" pitchFamily="18" charset="0"/>
              </a:rPr>
              <a:t>潰瘍底も健康な肉芽で覆われている。</a:t>
            </a:r>
            <a:endParaRPr lang="en-US" altLang="ja-JP" sz="2800">
              <a:latin typeface="Times New Roman" panose="02020603050405020304" pitchFamily="18" charset="0"/>
            </a:endParaRPr>
          </a:p>
          <a:p>
            <a:pPr eaLnBrk="1" hangingPunct="1">
              <a:spcBef>
                <a:spcPct val="0"/>
              </a:spcBef>
              <a:buSzTx/>
              <a:buFontTx/>
              <a:buNone/>
            </a:pPr>
            <a:r>
              <a:rPr lang="ja-JP" altLang="en-US" sz="2800">
                <a:latin typeface="Times New Roman" panose="02020603050405020304" pitchFamily="18" charset="0"/>
              </a:rPr>
              <a:t>この状態になると感染を起こすことは絶対にない。</a:t>
            </a:r>
          </a:p>
        </p:txBody>
      </p:sp>
      <p:sp>
        <p:nvSpPr>
          <p:cNvPr id="6" name="四角形吹き出し 5"/>
          <p:cNvSpPr>
            <a:spLocks noChangeArrowheads="1"/>
          </p:cNvSpPr>
          <p:nvPr/>
        </p:nvSpPr>
        <p:spPr bwMode="auto">
          <a:xfrm>
            <a:off x="4211638" y="3789363"/>
            <a:ext cx="4321175" cy="2246312"/>
          </a:xfrm>
          <a:prstGeom prst="wedgeRectCallout">
            <a:avLst>
              <a:gd name="adj1" fmla="val -86356"/>
              <a:gd name="adj2" fmla="val -13685"/>
            </a:avLst>
          </a:prstGeom>
          <a:solidFill>
            <a:schemeClr val="accent6">
              <a:lumMod val="40000"/>
              <a:lumOff val="60000"/>
            </a:schemeClr>
          </a:solidFill>
          <a:ln w="9525" algn="ctr">
            <a:solidFill>
              <a:schemeClr val="tx1"/>
            </a:solidFill>
            <a:round/>
            <a:headEnd/>
            <a:tailEnd/>
          </a:ln>
        </p:spPr>
        <p:txBody>
          <a:bodyPr anchor="ct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ポケットは切開しなくても深部から肉芽が上がってきて，自然に埋まる。</a:t>
            </a:r>
            <a:endParaRPr lang="en-US" altLang="ja-JP" sz="2800">
              <a:latin typeface="Times New Roman" panose="02020603050405020304" pitchFamily="18" charset="0"/>
            </a:endParaRPr>
          </a:p>
          <a:p>
            <a:pPr eaLnBrk="1" hangingPunct="1">
              <a:spcBef>
                <a:spcPct val="0"/>
              </a:spcBef>
              <a:buSzTx/>
              <a:buFontTx/>
              <a:buNone/>
            </a:pPr>
            <a:r>
              <a:rPr lang="ja-JP" altLang="en-US" sz="2800">
                <a:latin typeface="Times New Roman" panose="02020603050405020304" pitchFamily="18" charset="0"/>
              </a:rPr>
              <a:t>あとは周囲から皮膚が伸びてくるのを待つだけ。</a:t>
            </a:r>
          </a:p>
        </p:txBody>
      </p:sp>
    </p:spTree>
    <p:extLst>
      <p:ext uri="{BB962C8B-B14F-4D97-AF65-F5344CB8AC3E}">
        <p14:creationId xmlns:p14="http://schemas.microsoft.com/office/powerpoint/2010/main" val="166484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66915"/>
                                        </p:tgtEl>
                                        <p:attrNameLst>
                                          <p:attrName>style.visibility</p:attrName>
                                        </p:attrNameLst>
                                      </p:cBhvr>
                                      <p:to>
                                        <p:strVal val="visible"/>
                                      </p:to>
                                    </p:set>
                                    <p:animEffect transition="in" filter="fade">
                                      <p:cBhvr>
                                        <p:cTn id="15" dur="500"/>
                                        <p:tgtEl>
                                          <p:spTgt spid="16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039" y="496693"/>
            <a:ext cx="6921481" cy="769441"/>
          </a:xfrm>
        </p:spPr>
        <p:txBody>
          <a:bodyPr wrap="square">
            <a:spAutoFit/>
          </a:bodyPr>
          <a:lstStyle/>
          <a:p>
            <a:r>
              <a:rPr kumimoji="1" lang="ja-JP" altLang="en-US" sz="4400" dirty="0"/>
              <a:t>従来の傷治療の</a:t>
            </a:r>
            <a:r>
              <a:rPr kumimoji="1" lang="en-US" altLang="ja-JP" sz="4400" dirty="0"/>
              <a:t>2</a:t>
            </a:r>
            <a:r>
              <a:rPr kumimoji="1" lang="ja-JP" altLang="en-US" sz="4400" dirty="0"/>
              <a:t>大原則は</a:t>
            </a:r>
          </a:p>
        </p:txBody>
      </p:sp>
      <p:grpSp>
        <p:nvGrpSpPr>
          <p:cNvPr id="24" name="グループ化 23"/>
          <p:cNvGrpSpPr/>
          <p:nvPr/>
        </p:nvGrpSpPr>
        <p:grpSpPr>
          <a:xfrm>
            <a:off x="885683" y="1266134"/>
            <a:ext cx="7328927" cy="1940957"/>
            <a:chOff x="885683" y="1266134"/>
            <a:chExt cx="7328927" cy="1940957"/>
          </a:xfrm>
        </p:grpSpPr>
        <p:sp>
          <p:nvSpPr>
            <p:cNvPr id="3" name="フローチャート: 代替処理 2"/>
            <p:cNvSpPr/>
            <p:nvPr/>
          </p:nvSpPr>
          <p:spPr>
            <a:xfrm>
              <a:off x="885683" y="1572600"/>
              <a:ext cx="3162924"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傷を消毒して感染予防</a:t>
              </a:r>
            </a:p>
          </p:txBody>
        </p:sp>
        <p:sp>
          <p:nvSpPr>
            <p:cNvPr id="4" name="フローチャート: 代替処理 3"/>
            <p:cNvSpPr/>
            <p:nvPr/>
          </p:nvSpPr>
          <p:spPr>
            <a:xfrm>
              <a:off x="4437090" y="1266134"/>
              <a:ext cx="3777520" cy="1940957"/>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ガーゼで</a:t>
              </a:r>
              <a:br>
                <a:rPr kumimoji="1" lang="en-US" altLang="ja-JP" sz="3600" dirty="0">
                  <a:solidFill>
                    <a:srgbClr val="C00000"/>
                  </a:solidFill>
                </a:rPr>
              </a:br>
              <a:r>
                <a:rPr kumimoji="1" lang="ja-JP" altLang="en-US" sz="3600" dirty="0">
                  <a:solidFill>
                    <a:srgbClr val="C00000"/>
                  </a:solidFill>
                </a:rPr>
                <a:t>傷を乾燥させて感染予防</a:t>
              </a:r>
            </a:p>
          </p:txBody>
        </p:sp>
      </p:grpSp>
      <p:grpSp>
        <p:nvGrpSpPr>
          <p:cNvPr id="25" name="グループ化 24"/>
          <p:cNvGrpSpPr/>
          <p:nvPr/>
        </p:nvGrpSpPr>
        <p:grpSpPr>
          <a:xfrm>
            <a:off x="2467145" y="2900622"/>
            <a:ext cx="5432672" cy="2037265"/>
            <a:chOff x="2467145" y="2900622"/>
            <a:chExt cx="5432672" cy="2037265"/>
          </a:xfrm>
        </p:grpSpPr>
        <p:sp>
          <p:nvSpPr>
            <p:cNvPr id="5" name="フローチャート: 代替処理 4"/>
            <p:cNvSpPr/>
            <p:nvPr/>
          </p:nvSpPr>
          <p:spPr>
            <a:xfrm>
              <a:off x="4751883" y="3609864"/>
              <a:ext cx="3147934"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3600" dirty="0">
                  <a:solidFill>
                    <a:srgbClr val="C00000"/>
                  </a:solidFill>
                </a:rPr>
                <a:t>19</a:t>
              </a:r>
              <a:r>
                <a:rPr kumimoji="1" lang="ja-JP" altLang="en-US" sz="3600" dirty="0">
                  <a:solidFill>
                    <a:srgbClr val="C00000"/>
                  </a:solidFill>
                </a:rPr>
                <a:t>世紀医学の標準理論</a:t>
              </a:r>
            </a:p>
          </p:txBody>
        </p:sp>
        <p:cxnSp>
          <p:nvCxnSpPr>
            <p:cNvPr id="16" name="直線矢印コネクタ 15"/>
            <p:cNvCxnSpPr>
              <a:stCxn id="4" idx="2"/>
              <a:endCxn id="5" idx="0"/>
            </p:cNvCxnSpPr>
            <p:nvPr/>
          </p:nvCxnSpPr>
          <p:spPr>
            <a:xfrm>
              <a:off x="6325850" y="3207091"/>
              <a:ext cx="0" cy="40277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3" idx="2"/>
            </p:cNvCxnSpPr>
            <p:nvPr/>
          </p:nvCxnSpPr>
          <p:spPr>
            <a:xfrm rot="16200000" flipH="1">
              <a:off x="4167391" y="1200376"/>
              <a:ext cx="458213" cy="3858705"/>
            </a:xfrm>
            <a:prstGeom prst="bentConnector2">
              <a:avLst/>
            </a:prstGeom>
            <a:ln w="50800"/>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515118" y="3609864"/>
            <a:ext cx="4236765" cy="1328023"/>
            <a:chOff x="515118" y="3609864"/>
            <a:chExt cx="4236765" cy="1328023"/>
          </a:xfrm>
        </p:grpSpPr>
        <p:sp>
          <p:nvSpPr>
            <p:cNvPr id="6" name="フローチャート: 代替処理 5"/>
            <p:cNvSpPr/>
            <p:nvPr/>
          </p:nvSpPr>
          <p:spPr>
            <a:xfrm>
              <a:off x="515118" y="3609864"/>
              <a:ext cx="3751288"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3600" dirty="0">
                  <a:solidFill>
                    <a:srgbClr val="C00000"/>
                  </a:solidFill>
                </a:rPr>
                <a:t>1950</a:t>
              </a:r>
              <a:r>
                <a:rPr kumimoji="1" lang="ja-JP" altLang="en-US" sz="3600" dirty="0">
                  <a:solidFill>
                    <a:srgbClr val="C00000"/>
                  </a:solidFill>
                </a:rPr>
                <a:t>年代に</a:t>
              </a:r>
              <a:br>
                <a:rPr kumimoji="1" lang="en-US" altLang="ja-JP" sz="3600" dirty="0">
                  <a:solidFill>
                    <a:srgbClr val="C00000"/>
                  </a:solidFill>
                </a:rPr>
              </a:br>
              <a:r>
                <a:rPr kumimoji="1" lang="ja-JP" altLang="en-US" sz="3600" dirty="0">
                  <a:solidFill>
                    <a:srgbClr val="C00000"/>
                  </a:solidFill>
                </a:rPr>
                <a:t>完全否定された</a:t>
              </a:r>
            </a:p>
          </p:txBody>
        </p:sp>
        <p:cxnSp>
          <p:nvCxnSpPr>
            <p:cNvPr id="21" name="直線矢印コネクタ 20"/>
            <p:cNvCxnSpPr>
              <a:stCxn id="5" idx="1"/>
              <a:endCxn id="6" idx="3"/>
            </p:cNvCxnSpPr>
            <p:nvPr/>
          </p:nvCxnSpPr>
          <p:spPr>
            <a:xfrm flipH="1">
              <a:off x="4266406" y="4273876"/>
              <a:ext cx="48547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1150496" y="4937887"/>
            <a:ext cx="6932950" cy="1730799"/>
            <a:chOff x="1150496" y="4937887"/>
            <a:chExt cx="6932950" cy="1730799"/>
          </a:xfrm>
        </p:grpSpPr>
        <p:sp>
          <p:nvSpPr>
            <p:cNvPr id="7" name="フローチャート: 代替処理 6"/>
            <p:cNvSpPr/>
            <p:nvPr/>
          </p:nvSpPr>
          <p:spPr>
            <a:xfrm>
              <a:off x="1150496" y="5340663"/>
              <a:ext cx="6932950" cy="132802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600" dirty="0">
                  <a:solidFill>
                    <a:srgbClr val="C00000"/>
                  </a:solidFill>
                </a:rPr>
                <a:t>［消毒してガーゼ］をしている</a:t>
              </a:r>
              <a:br>
                <a:rPr kumimoji="1" lang="en-US" altLang="ja-JP" sz="3600" dirty="0">
                  <a:solidFill>
                    <a:srgbClr val="C00000"/>
                  </a:solidFill>
                </a:rPr>
              </a:br>
              <a:r>
                <a:rPr kumimoji="1" lang="ja-JP" altLang="en-US" sz="3600" dirty="0">
                  <a:solidFill>
                    <a:srgbClr val="C00000"/>
                  </a:solidFill>
                </a:rPr>
                <a:t>医者は</a:t>
              </a:r>
              <a:r>
                <a:rPr kumimoji="1" lang="en-US" altLang="ja-JP" sz="3600" dirty="0">
                  <a:solidFill>
                    <a:srgbClr val="C00000"/>
                  </a:solidFill>
                </a:rPr>
                <a:t>19</a:t>
              </a:r>
              <a:r>
                <a:rPr kumimoji="1" lang="ja-JP" altLang="en-US" sz="3600" dirty="0">
                  <a:solidFill>
                    <a:srgbClr val="C00000"/>
                  </a:solidFill>
                </a:rPr>
                <a:t>世紀生まれ？</a:t>
              </a:r>
            </a:p>
          </p:txBody>
        </p:sp>
        <p:cxnSp>
          <p:nvCxnSpPr>
            <p:cNvPr id="23" name="カギ線コネクタ 22"/>
            <p:cNvCxnSpPr>
              <a:stCxn id="6" idx="2"/>
              <a:endCxn id="7" idx="0"/>
            </p:cNvCxnSpPr>
            <p:nvPr/>
          </p:nvCxnSpPr>
          <p:spPr>
            <a:xfrm rot="16200000" flipH="1">
              <a:off x="3302478" y="4026170"/>
              <a:ext cx="402776" cy="222620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2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3"/>
          <p:cNvSpPr>
            <a:spLocks noChangeArrowheads="1"/>
          </p:cNvSpPr>
          <p:nvPr/>
        </p:nvSpPr>
        <p:spPr bwMode="auto">
          <a:xfrm>
            <a:off x="3205163" y="1628775"/>
            <a:ext cx="1944687" cy="504825"/>
          </a:xfrm>
          <a:prstGeom prst="flowChartProcess">
            <a:avLst/>
          </a:prstGeom>
          <a:solidFill>
            <a:schemeClr val="accent2">
              <a:lumMod val="20000"/>
              <a:lumOff val="80000"/>
            </a:schemeClr>
          </a:solidFill>
          <a:ln w="9525">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dirty="0"/>
              <a:t>褥瘡あり</a:t>
            </a:r>
          </a:p>
        </p:txBody>
      </p:sp>
      <p:grpSp>
        <p:nvGrpSpPr>
          <p:cNvPr id="7" name="グループ化 6"/>
          <p:cNvGrpSpPr>
            <a:grpSpLocks/>
          </p:cNvGrpSpPr>
          <p:nvPr/>
        </p:nvGrpSpPr>
        <p:grpSpPr bwMode="auto">
          <a:xfrm>
            <a:off x="2994025" y="2133600"/>
            <a:ext cx="2374900" cy="1008063"/>
            <a:chOff x="2993837" y="2133600"/>
            <a:chExt cx="2374900" cy="1008063"/>
          </a:xfrm>
        </p:grpSpPr>
        <p:sp>
          <p:nvSpPr>
            <p:cNvPr id="132129" name="AutoShape 4"/>
            <p:cNvSpPr>
              <a:spLocks noChangeArrowheads="1"/>
            </p:cNvSpPr>
            <p:nvPr/>
          </p:nvSpPr>
          <p:spPr bwMode="auto">
            <a:xfrm>
              <a:off x="2993837" y="2493963"/>
              <a:ext cx="2374900" cy="647700"/>
            </a:xfrm>
            <a:prstGeom prst="flowChartDecision">
              <a:avLst/>
            </a:prstGeom>
            <a:solidFill>
              <a:srgbClr val="FFFF00"/>
            </a:solidFill>
            <a:ln w="25400">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a:solidFill>
                    <a:srgbClr val="FF0000"/>
                  </a:solidFill>
                </a:rPr>
                <a:t>発赤のみ？</a:t>
              </a:r>
            </a:p>
          </p:txBody>
        </p:sp>
        <p:sp>
          <p:nvSpPr>
            <p:cNvPr id="132130" name="Line 10"/>
            <p:cNvSpPr>
              <a:spLocks noChangeShapeType="1"/>
            </p:cNvSpPr>
            <p:nvPr/>
          </p:nvSpPr>
          <p:spPr bwMode="auto">
            <a:xfrm>
              <a:off x="4177506" y="2133600"/>
              <a:ext cx="0"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32100" name="Rectangle 25"/>
          <p:cNvSpPr>
            <a:spLocks noGrp="1" noChangeArrowheads="1"/>
          </p:cNvSpPr>
          <p:nvPr>
            <p:ph type="title"/>
          </p:nvPr>
        </p:nvSpPr>
        <p:spPr>
          <a:xfrm>
            <a:off x="1483843" y="357224"/>
            <a:ext cx="7332013" cy="812419"/>
          </a:xfrm>
        </p:spPr>
        <p:txBody>
          <a:bodyPr>
            <a:normAutofit fontScale="90000"/>
          </a:bodyPr>
          <a:lstStyle/>
          <a:p>
            <a:r>
              <a:rPr lang="ja-JP" altLang="en-US" sz="3200" dirty="0"/>
              <a:t>練馬光が丘病院：褥瘡治療フローチャート</a:t>
            </a:r>
            <a:br>
              <a:rPr lang="en-US" altLang="ja-JP" sz="3200" dirty="0"/>
            </a:br>
            <a:r>
              <a:rPr lang="ja-JP" altLang="en-US" sz="1600" dirty="0"/>
              <a:t>入院時：「褥瘡リスクアセスメント票・褥瘡予防・治療計画書の作成」⇒別紙参照</a:t>
            </a:r>
          </a:p>
        </p:txBody>
      </p:sp>
      <p:grpSp>
        <p:nvGrpSpPr>
          <p:cNvPr id="10" name="グループ化 9"/>
          <p:cNvGrpSpPr>
            <a:grpSpLocks/>
          </p:cNvGrpSpPr>
          <p:nvPr/>
        </p:nvGrpSpPr>
        <p:grpSpPr bwMode="auto">
          <a:xfrm>
            <a:off x="3924300" y="2447925"/>
            <a:ext cx="3960813" cy="1755775"/>
            <a:chOff x="3924822" y="2448481"/>
            <a:chExt cx="3960292" cy="1754583"/>
          </a:xfrm>
        </p:grpSpPr>
        <p:sp>
          <p:nvSpPr>
            <p:cNvPr id="132125" name="Line 21"/>
            <p:cNvSpPr>
              <a:spLocks noChangeShapeType="1"/>
            </p:cNvSpPr>
            <p:nvPr/>
          </p:nvSpPr>
          <p:spPr bwMode="auto">
            <a:xfrm flipH="1">
              <a:off x="5368735" y="2817813"/>
              <a:ext cx="5753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2126" name="AutoShape 7"/>
            <p:cNvSpPr>
              <a:spLocks noChangeArrowheads="1"/>
            </p:cNvSpPr>
            <p:nvPr/>
          </p:nvSpPr>
          <p:spPr bwMode="auto">
            <a:xfrm>
              <a:off x="3924822" y="3266439"/>
              <a:ext cx="3960292" cy="936625"/>
            </a:xfrm>
            <a:prstGeom prst="flowChartDecision">
              <a:avLst/>
            </a:prstGeom>
            <a:solidFill>
              <a:srgbClr val="FFFF00"/>
            </a:solidFill>
            <a:ln w="25400">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a:solidFill>
                    <a:srgbClr val="FF0000"/>
                  </a:solidFill>
                </a:rPr>
                <a:t>黒色壊死＋高度発赤あり？</a:t>
              </a:r>
            </a:p>
          </p:txBody>
        </p:sp>
        <p:sp>
          <p:nvSpPr>
            <p:cNvPr id="132127" name="Text Box 17"/>
            <p:cNvSpPr txBox="1">
              <a:spLocks noChangeArrowheads="1"/>
            </p:cNvSpPr>
            <p:nvPr/>
          </p:nvSpPr>
          <p:spPr bwMode="auto">
            <a:xfrm>
              <a:off x="5368737" y="2448481"/>
              <a:ext cx="5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en-US" altLang="ja-JP" sz="1800" dirty="0"/>
                <a:t>No</a:t>
              </a:r>
            </a:p>
          </p:txBody>
        </p:sp>
        <p:sp>
          <p:nvSpPr>
            <p:cNvPr id="132128" name="Line 10"/>
            <p:cNvSpPr>
              <a:spLocks noChangeShapeType="1"/>
            </p:cNvSpPr>
            <p:nvPr/>
          </p:nvSpPr>
          <p:spPr bwMode="auto">
            <a:xfrm>
              <a:off x="5944130" y="2817814"/>
              <a:ext cx="0" cy="44862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8" name="グループ化 7"/>
          <p:cNvGrpSpPr>
            <a:grpSpLocks/>
          </p:cNvGrpSpPr>
          <p:nvPr/>
        </p:nvGrpSpPr>
        <p:grpSpPr bwMode="auto">
          <a:xfrm>
            <a:off x="1258888" y="2447925"/>
            <a:ext cx="1873250" cy="1539875"/>
            <a:chOff x="1259631" y="2448481"/>
            <a:chExt cx="1872507" cy="1538685"/>
          </a:xfrm>
        </p:grpSpPr>
        <p:sp>
          <p:nvSpPr>
            <p:cNvPr id="132121" name="AutoShape 5"/>
            <p:cNvSpPr>
              <a:spLocks noChangeArrowheads="1"/>
            </p:cNvSpPr>
            <p:nvPr/>
          </p:nvSpPr>
          <p:spPr bwMode="auto">
            <a:xfrm>
              <a:off x="1259631" y="3482341"/>
              <a:ext cx="1872507" cy="504825"/>
            </a:xfrm>
            <a:prstGeom prst="flowChartProcess">
              <a:avLst/>
            </a:prstGeom>
            <a:solidFill>
              <a:schemeClr val="accent2">
                <a:lumMod val="20000"/>
                <a:lumOff val="80000"/>
              </a:schemeClr>
            </a:solidFill>
            <a:ln w="9525">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a:t>フィルムで被覆</a:t>
              </a:r>
              <a:endParaRPr lang="ja-JP" altLang="en-US" sz="1800">
                <a:latin typeface="Times New Roman" panose="02020603050405020304" pitchFamily="18" charset="0"/>
              </a:endParaRPr>
            </a:p>
          </p:txBody>
        </p:sp>
        <p:sp>
          <p:nvSpPr>
            <p:cNvPr id="132122" name="Text Box 15"/>
            <p:cNvSpPr txBox="1">
              <a:spLocks noChangeArrowheads="1"/>
            </p:cNvSpPr>
            <p:nvPr/>
          </p:nvSpPr>
          <p:spPr bwMode="auto">
            <a:xfrm>
              <a:off x="2323416" y="2448481"/>
              <a:ext cx="66923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en-US" altLang="ja-JP" sz="1800"/>
                <a:t>Yes</a:t>
              </a:r>
            </a:p>
          </p:txBody>
        </p:sp>
        <p:sp>
          <p:nvSpPr>
            <p:cNvPr id="132123" name="Line 21"/>
            <p:cNvSpPr>
              <a:spLocks noChangeShapeType="1"/>
            </p:cNvSpPr>
            <p:nvPr/>
          </p:nvSpPr>
          <p:spPr bwMode="auto">
            <a:xfrm flipH="1">
              <a:off x="2198619" y="2817813"/>
              <a:ext cx="79521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2124" name="Line 10"/>
            <p:cNvSpPr>
              <a:spLocks noChangeShapeType="1"/>
            </p:cNvSpPr>
            <p:nvPr/>
          </p:nvSpPr>
          <p:spPr bwMode="auto">
            <a:xfrm>
              <a:off x="2198619" y="2817814"/>
              <a:ext cx="0" cy="6834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2" name="グループ化 11"/>
          <p:cNvGrpSpPr>
            <a:grpSpLocks/>
          </p:cNvGrpSpPr>
          <p:nvPr/>
        </p:nvGrpSpPr>
        <p:grpSpPr bwMode="auto">
          <a:xfrm>
            <a:off x="6646862" y="3741739"/>
            <a:ext cx="1975970" cy="2309566"/>
            <a:chOff x="6647253" y="3741739"/>
            <a:chExt cx="1975954" cy="2309873"/>
          </a:xfrm>
        </p:grpSpPr>
        <p:sp>
          <p:nvSpPr>
            <p:cNvPr id="132117" name="Text Box 15"/>
            <p:cNvSpPr txBox="1">
              <a:spLocks noChangeArrowheads="1"/>
            </p:cNvSpPr>
            <p:nvPr/>
          </p:nvSpPr>
          <p:spPr bwMode="auto">
            <a:xfrm>
              <a:off x="7885114" y="3741739"/>
              <a:ext cx="66923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en-US" altLang="ja-JP" sz="1800"/>
                <a:t>Yes</a:t>
              </a:r>
            </a:p>
          </p:txBody>
        </p:sp>
        <p:sp>
          <p:nvSpPr>
            <p:cNvPr id="132118" name="AutoShape 8"/>
            <p:cNvSpPr>
              <a:spLocks noChangeArrowheads="1"/>
            </p:cNvSpPr>
            <p:nvPr/>
          </p:nvSpPr>
          <p:spPr bwMode="auto">
            <a:xfrm>
              <a:off x="7361333" y="5128159"/>
              <a:ext cx="1261874" cy="923453"/>
            </a:xfrm>
            <a:prstGeom prst="flowChartProcess">
              <a:avLst/>
            </a:prstGeom>
            <a:solidFill>
              <a:schemeClr val="accent2">
                <a:lumMod val="20000"/>
                <a:lumOff val="80000"/>
              </a:schemeClr>
            </a:solidFill>
            <a:ln w="9525">
              <a:solidFill>
                <a:schemeClr val="tx1"/>
              </a:solidFill>
              <a:miter lim="800000"/>
              <a:headEnd/>
              <a:tailEnd/>
            </a:ln>
          </p:spPr>
          <p:txBody>
            <a:bodyPr wrap="none" anchor="ct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dirty="0"/>
                <a:t>傷センター</a:t>
              </a:r>
              <a:br>
                <a:rPr lang="en-US" altLang="ja-JP" sz="1800" dirty="0"/>
              </a:br>
              <a:r>
                <a:rPr lang="ja-JP" altLang="en-US" sz="1800" dirty="0"/>
                <a:t>（８６５７）に</a:t>
              </a:r>
              <a:br>
                <a:rPr lang="en-US" altLang="ja-JP" sz="1800" dirty="0"/>
              </a:br>
              <a:r>
                <a:rPr lang="ja-JP" altLang="en-US" sz="1800" dirty="0"/>
                <a:t>連絡</a:t>
              </a:r>
              <a:endParaRPr lang="en-US" altLang="ja-JP" sz="1800" baseline="30000" dirty="0">
                <a:solidFill>
                  <a:srgbClr val="FF0000"/>
                </a:solidFill>
                <a:latin typeface="Times New Roman" panose="02020603050405020304" pitchFamily="18" charset="0"/>
              </a:endParaRPr>
            </a:p>
          </p:txBody>
        </p:sp>
        <p:sp>
          <p:nvSpPr>
            <p:cNvPr id="132119" name="Line 20"/>
            <p:cNvSpPr>
              <a:spLocks noChangeShapeType="1"/>
            </p:cNvSpPr>
            <p:nvPr/>
          </p:nvSpPr>
          <p:spPr bwMode="auto">
            <a:xfrm flipH="1">
              <a:off x="6647253" y="5589884"/>
              <a:ext cx="647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120" name="Line 10"/>
            <p:cNvSpPr>
              <a:spLocks noChangeShapeType="1"/>
            </p:cNvSpPr>
            <p:nvPr/>
          </p:nvSpPr>
          <p:spPr bwMode="auto">
            <a:xfrm>
              <a:off x="7869342" y="3741739"/>
              <a:ext cx="15772" cy="13864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9" name="グループ化 8"/>
          <p:cNvGrpSpPr>
            <a:grpSpLocks/>
          </p:cNvGrpSpPr>
          <p:nvPr/>
        </p:nvGrpSpPr>
        <p:grpSpPr bwMode="auto">
          <a:xfrm>
            <a:off x="611188" y="1881188"/>
            <a:ext cx="2593975" cy="4191000"/>
            <a:chOff x="611559" y="1881186"/>
            <a:chExt cx="2593604" cy="4191026"/>
          </a:xfrm>
        </p:grpSpPr>
        <p:sp>
          <p:nvSpPr>
            <p:cNvPr id="132112" name="AutoShape 6"/>
            <p:cNvSpPr>
              <a:spLocks noChangeArrowheads="1"/>
            </p:cNvSpPr>
            <p:nvPr/>
          </p:nvSpPr>
          <p:spPr bwMode="auto">
            <a:xfrm>
              <a:off x="973138" y="5136133"/>
              <a:ext cx="1944688" cy="936079"/>
            </a:xfrm>
            <a:prstGeom prst="flowChartProcess">
              <a:avLst/>
            </a:prstGeom>
            <a:solidFill>
              <a:schemeClr val="accent2">
                <a:lumMod val="20000"/>
                <a:lumOff val="80000"/>
              </a:schemeClr>
            </a:solidFill>
            <a:ln w="9525">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a:t>一日一回の観察</a:t>
              </a:r>
              <a:br>
                <a:rPr lang="en-US" altLang="ja-JP" sz="1800"/>
              </a:br>
              <a:r>
                <a:rPr lang="ja-JP" altLang="en-US" sz="1800"/>
                <a:t>＆</a:t>
              </a:r>
              <a:br>
                <a:rPr lang="en-US" altLang="ja-JP" sz="1800" baseline="30000">
                  <a:solidFill>
                    <a:srgbClr val="FF0000"/>
                  </a:solidFill>
                </a:rPr>
              </a:br>
              <a:r>
                <a:rPr lang="ja-JP" altLang="en-US" sz="1800">
                  <a:latin typeface="Times New Roman" panose="02020603050405020304" pitchFamily="18" charset="0"/>
                </a:rPr>
                <a:t>除圧・マットレス</a:t>
              </a:r>
              <a:endParaRPr lang="en-US" altLang="ja-JP" sz="1800">
                <a:latin typeface="Times New Roman" panose="02020603050405020304" pitchFamily="18" charset="0"/>
              </a:endParaRPr>
            </a:p>
          </p:txBody>
        </p:sp>
        <p:sp>
          <p:nvSpPr>
            <p:cNvPr id="132113" name="Line 12"/>
            <p:cNvSpPr>
              <a:spLocks noChangeShapeType="1"/>
            </p:cNvSpPr>
            <p:nvPr/>
          </p:nvSpPr>
          <p:spPr bwMode="auto">
            <a:xfrm>
              <a:off x="1945482" y="3987166"/>
              <a:ext cx="0" cy="117062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114" name="Line 22"/>
            <p:cNvSpPr>
              <a:spLocks noChangeShapeType="1"/>
            </p:cNvSpPr>
            <p:nvPr/>
          </p:nvSpPr>
          <p:spPr bwMode="auto">
            <a:xfrm flipV="1">
              <a:off x="611560" y="1881186"/>
              <a:ext cx="0" cy="372298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2115" name="Line 23"/>
            <p:cNvSpPr>
              <a:spLocks noChangeShapeType="1"/>
            </p:cNvSpPr>
            <p:nvPr/>
          </p:nvSpPr>
          <p:spPr bwMode="auto">
            <a:xfrm>
              <a:off x="611560" y="1881187"/>
              <a:ext cx="259360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116" name="Line 21"/>
            <p:cNvSpPr>
              <a:spLocks noChangeShapeType="1"/>
            </p:cNvSpPr>
            <p:nvPr/>
          </p:nvSpPr>
          <p:spPr bwMode="auto">
            <a:xfrm flipH="1">
              <a:off x="611559" y="5584487"/>
              <a:ext cx="361578" cy="196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1" name="グループ化 10"/>
          <p:cNvGrpSpPr>
            <a:grpSpLocks/>
          </p:cNvGrpSpPr>
          <p:nvPr/>
        </p:nvGrpSpPr>
        <p:grpSpPr bwMode="auto">
          <a:xfrm>
            <a:off x="2917825" y="3735388"/>
            <a:ext cx="3729038" cy="2286000"/>
            <a:chOff x="2917825" y="3734750"/>
            <a:chExt cx="3729428" cy="2287232"/>
          </a:xfrm>
        </p:grpSpPr>
        <p:sp>
          <p:nvSpPr>
            <p:cNvPr id="132106" name="AutoShape 9"/>
            <p:cNvSpPr>
              <a:spLocks noChangeArrowheads="1"/>
            </p:cNvSpPr>
            <p:nvPr/>
          </p:nvSpPr>
          <p:spPr bwMode="auto">
            <a:xfrm>
              <a:off x="3478829" y="5157787"/>
              <a:ext cx="3168424" cy="864195"/>
            </a:xfrm>
            <a:prstGeom prst="flowChartProcess">
              <a:avLst/>
            </a:prstGeom>
            <a:solidFill>
              <a:schemeClr val="accent2">
                <a:lumMod val="20000"/>
                <a:lumOff val="80000"/>
              </a:schemeClr>
            </a:solidFill>
            <a:ln w="9525">
              <a:solidFill>
                <a:schemeClr val="tx1"/>
              </a:solidFill>
              <a:miter lim="800000"/>
              <a:headEnd/>
              <a:tailEnd/>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800" dirty="0"/>
                <a:t>創周囲の汚れを水道水で落とす</a:t>
              </a:r>
              <a:br>
                <a:rPr lang="en-US" altLang="ja-JP" sz="1800" dirty="0"/>
              </a:br>
              <a:r>
                <a:rPr lang="ja-JP" altLang="en-US" sz="1800" dirty="0"/>
                <a:t>＆</a:t>
              </a:r>
              <a:endParaRPr lang="en-US" altLang="ja-JP" sz="1800" dirty="0"/>
            </a:p>
            <a:p>
              <a:pPr algn="ctr" eaLnBrk="1" hangingPunct="1">
                <a:spcBef>
                  <a:spcPct val="0"/>
                </a:spcBef>
                <a:buSzTx/>
                <a:buFontTx/>
                <a:buNone/>
              </a:pPr>
              <a:r>
                <a:rPr lang="ja-JP" altLang="en-US" sz="1800" dirty="0"/>
                <a:t>［穴あきポリ袋＋紙おむつ］</a:t>
              </a:r>
            </a:p>
          </p:txBody>
        </p:sp>
        <p:sp>
          <p:nvSpPr>
            <p:cNvPr id="132107" name="Line 20"/>
            <p:cNvSpPr>
              <a:spLocks noChangeShapeType="1"/>
            </p:cNvSpPr>
            <p:nvPr/>
          </p:nvSpPr>
          <p:spPr bwMode="auto">
            <a:xfrm flipH="1">
              <a:off x="2917825" y="5604172"/>
              <a:ext cx="56100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108" name="Line 22"/>
            <p:cNvSpPr>
              <a:spLocks noChangeShapeType="1"/>
            </p:cNvSpPr>
            <p:nvPr/>
          </p:nvSpPr>
          <p:spPr bwMode="auto">
            <a:xfrm flipV="1">
              <a:off x="3924822" y="3734750"/>
              <a:ext cx="0" cy="10838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2109" name="Line 10"/>
            <p:cNvSpPr>
              <a:spLocks noChangeShapeType="1"/>
            </p:cNvSpPr>
            <p:nvPr/>
          </p:nvSpPr>
          <p:spPr bwMode="auto">
            <a:xfrm>
              <a:off x="5085452" y="4818608"/>
              <a:ext cx="0" cy="3309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110" name="Line 21"/>
            <p:cNvSpPr>
              <a:spLocks noChangeShapeType="1"/>
            </p:cNvSpPr>
            <p:nvPr/>
          </p:nvSpPr>
          <p:spPr bwMode="auto">
            <a:xfrm flipH="1">
              <a:off x="3924822" y="4818608"/>
              <a:ext cx="116063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2111" name="Text Box 17"/>
            <p:cNvSpPr txBox="1">
              <a:spLocks noChangeArrowheads="1"/>
            </p:cNvSpPr>
            <p:nvPr/>
          </p:nvSpPr>
          <p:spPr bwMode="auto">
            <a:xfrm>
              <a:off x="3478828" y="3909807"/>
              <a:ext cx="5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SzTx/>
                <a:buFontTx/>
                <a:buNone/>
              </a:pPr>
              <a:r>
                <a:rPr lang="en-US" altLang="ja-JP" sz="1800"/>
                <a:t>No</a:t>
              </a:r>
            </a:p>
          </p:txBody>
        </p:sp>
      </p:grpSp>
      <p:sp>
        <p:nvSpPr>
          <p:cNvPr id="2" name="四角形吹き出し 1"/>
          <p:cNvSpPr/>
          <p:nvPr/>
        </p:nvSpPr>
        <p:spPr>
          <a:xfrm>
            <a:off x="5745975" y="1272608"/>
            <a:ext cx="2473378" cy="830997"/>
          </a:xfrm>
          <a:prstGeom prst="wedgeRectCallout">
            <a:avLst>
              <a:gd name="adj1" fmla="val -72045"/>
              <a:gd name="adj2" fmla="val 291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600" dirty="0"/>
              <a:t>褥瘡回診の依頼</a:t>
            </a:r>
            <a:br>
              <a:rPr kumimoji="1" lang="en-US" altLang="ja-JP" sz="1600" dirty="0"/>
            </a:br>
            <a:r>
              <a:rPr kumimoji="1" lang="ja-JP" altLang="en-US" sz="1600" dirty="0"/>
              <a:t>　　　　⇒別紙参照</a:t>
            </a:r>
            <a:br>
              <a:rPr kumimoji="1" lang="en-US" altLang="ja-JP" sz="1600" dirty="0"/>
            </a:br>
            <a:r>
              <a:rPr kumimoji="1" lang="ja-JP" altLang="en-US" sz="1600" dirty="0"/>
              <a:t>毎週火曜日</a:t>
            </a:r>
            <a:r>
              <a:rPr kumimoji="1" lang="en-US" altLang="ja-JP" sz="1600" dirty="0"/>
              <a:t>10</a:t>
            </a:r>
            <a:r>
              <a:rPr kumimoji="1" lang="ja-JP" altLang="en-US" sz="1600" dirty="0"/>
              <a:t>：</a:t>
            </a:r>
            <a:r>
              <a:rPr kumimoji="1" lang="en-US" altLang="ja-JP" sz="1600" dirty="0"/>
              <a:t>00</a:t>
            </a:r>
            <a:r>
              <a:rPr kumimoji="1" lang="ja-JP" altLang="en-US" sz="1600" dirty="0"/>
              <a:t>まで</a:t>
            </a:r>
          </a:p>
        </p:txBody>
      </p:sp>
      <p:sp>
        <p:nvSpPr>
          <p:cNvPr id="3" name="テキスト ボックス 2"/>
          <p:cNvSpPr txBox="1"/>
          <p:nvPr/>
        </p:nvSpPr>
        <p:spPr>
          <a:xfrm>
            <a:off x="7085463" y="2267325"/>
            <a:ext cx="1598539" cy="923330"/>
          </a:xfrm>
          <a:prstGeom prst="rect">
            <a:avLst/>
          </a:prstGeom>
          <a:noFill/>
          <a:ln>
            <a:solidFill>
              <a:schemeClr val="tx1"/>
            </a:solidFill>
          </a:ln>
        </p:spPr>
        <p:txBody>
          <a:bodyPr wrap="square" rtlCol="0">
            <a:spAutoFit/>
          </a:bodyPr>
          <a:lstStyle/>
          <a:p>
            <a:pPr algn="ctr"/>
            <a:r>
              <a:rPr kumimoji="1" lang="en-US" altLang="ja-JP" dirty="0"/>
              <a:t>【</a:t>
            </a:r>
            <a:r>
              <a:rPr kumimoji="1" lang="ja-JP" altLang="en-US" dirty="0"/>
              <a:t>褥瘡回診</a:t>
            </a:r>
            <a:r>
              <a:rPr lang="en-US" altLang="ja-JP" dirty="0"/>
              <a:t>】</a:t>
            </a:r>
            <a:br>
              <a:rPr lang="en-US" altLang="ja-JP" dirty="0"/>
            </a:br>
            <a:r>
              <a:rPr lang="ja-JP" altLang="en-US" dirty="0"/>
              <a:t>毎週火曜日</a:t>
            </a:r>
            <a:br>
              <a:rPr lang="en-US" altLang="ja-JP" dirty="0"/>
            </a:br>
            <a:r>
              <a:rPr lang="en-US" altLang="ja-JP" dirty="0"/>
              <a:t>13</a:t>
            </a:r>
            <a:r>
              <a:rPr lang="ja-JP" altLang="en-US" dirty="0"/>
              <a:t>：</a:t>
            </a:r>
            <a:r>
              <a:rPr lang="en-US" altLang="ja-JP" dirty="0"/>
              <a:t>30</a:t>
            </a:r>
            <a:r>
              <a:rPr lang="ja-JP" altLang="en-US" dirty="0"/>
              <a:t>～</a:t>
            </a:r>
            <a:endParaRPr kumimoji="1" lang="ja-JP" altLang="en-US" dirty="0"/>
          </a:p>
        </p:txBody>
      </p:sp>
    </p:spTree>
    <p:extLst>
      <p:ext uri="{BB962C8B-B14F-4D97-AF65-F5344CB8AC3E}">
        <p14:creationId xmlns:p14="http://schemas.microsoft.com/office/powerpoint/2010/main" val="3832291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2415" y="2542800"/>
            <a:ext cx="6591985" cy="1468800"/>
          </a:xfrm>
        </p:spPr>
        <p:txBody>
          <a:bodyPr/>
          <a:lstStyle/>
          <a:p>
            <a:r>
              <a:rPr kumimoji="1" lang="ja-JP" altLang="en-US" sz="2800" dirty="0"/>
              <a:t>（すべての）</a:t>
            </a:r>
            <a:r>
              <a:rPr kumimoji="1" lang="ja-JP" altLang="en-US" dirty="0"/>
              <a:t>化粧品は肌に悪い・・・</a:t>
            </a:r>
            <a:r>
              <a:rPr kumimoji="1" lang="ja-JP" altLang="en-US" sz="2800" dirty="0"/>
              <a:t>かも知れない</a:t>
            </a:r>
          </a:p>
        </p:txBody>
      </p:sp>
      <p:sp>
        <p:nvSpPr>
          <p:cNvPr id="5" name="テキスト プレースホルダー 4"/>
          <p:cNvSpPr>
            <a:spLocks noGrp="1"/>
          </p:cNvSpPr>
          <p:nvPr>
            <p:ph type="body" idx="1"/>
          </p:nvPr>
        </p:nvSpPr>
        <p:spPr>
          <a:xfrm>
            <a:off x="2565069" y="4483925"/>
            <a:ext cx="4453247" cy="860400"/>
          </a:xfrm>
        </p:spPr>
        <p:txBody>
          <a:bodyPr>
            <a:noAutofit/>
          </a:bodyPr>
          <a:lstStyle/>
          <a:p>
            <a:r>
              <a:rPr lang="ja-JP" altLang="en-US" sz="3200" dirty="0"/>
              <a:t>合成界面活性剤の怖さ</a:t>
            </a:r>
            <a:endParaRPr kumimoji="1" lang="ja-JP" altLang="en-US" sz="3200" dirty="0"/>
          </a:p>
        </p:txBody>
      </p:sp>
    </p:spTree>
    <p:extLst>
      <p:ext uri="{BB962C8B-B14F-4D97-AF65-F5344CB8AC3E}">
        <p14:creationId xmlns:p14="http://schemas.microsoft.com/office/powerpoint/2010/main" val="3624879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界面活性剤とは</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207" y="1383308"/>
            <a:ext cx="4732696" cy="2636577"/>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3" y="2939700"/>
            <a:ext cx="3396267" cy="3678766"/>
          </a:xfrm>
          <a:prstGeom prst="rect">
            <a:avLst/>
          </a:prstGeom>
        </p:spPr>
      </p:pic>
    </p:spTree>
    <p:extLst>
      <p:ext uri="{BB962C8B-B14F-4D97-AF65-F5344CB8AC3E}">
        <p14:creationId xmlns:p14="http://schemas.microsoft.com/office/powerpoint/2010/main" val="232361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3316" y="697704"/>
            <a:ext cx="6589199" cy="860306"/>
          </a:xfrm>
        </p:spPr>
        <p:txBody>
          <a:bodyPr>
            <a:normAutofit/>
          </a:bodyPr>
          <a:lstStyle/>
          <a:p>
            <a:r>
              <a:rPr kumimoji="1" lang="ja-JP" altLang="en-US" dirty="0"/>
              <a:t>界面活性剤の種類</a:t>
            </a:r>
          </a:p>
        </p:txBody>
      </p:sp>
      <p:sp>
        <p:nvSpPr>
          <p:cNvPr id="3" name="コンテンツ プレースホルダー 2"/>
          <p:cNvSpPr>
            <a:spLocks noGrp="1"/>
          </p:cNvSpPr>
          <p:nvPr>
            <p:ph idx="1"/>
          </p:nvPr>
        </p:nvSpPr>
        <p:spPr>
          <a:xfrm>
            <a:off x="1942415" y="1356910"/>
            <a:ext cx="6591985" cy="1717589"/>
          </a:xfrm>
          <a:ln>
            <a:solidFill>
              <a:schemeClr val="accent1"/>
            </a:solidFill>
          </a:ln>
        </p:spPr>
        <p:txBody>
          <a:bodyPr>
            <a:normAutofit lnSpcReduction="10000"/>
          </a:bodyPr>
          <a:lstStyle/>
          <a:p>
            <a:r>
              <a:rPr lang="ja-JP" altLang="en-US" sz="2400" b="1" dirty="0"/>
              <a:t>天然の界面活性剤</a:t>
            </a:r>
            <a:endParaRPr lang="en-US" altLang="ja-JP" sz="2400" b="1" dirty="0"/>
          </a:p>
          <a:p>
            <a:pPr lvl="1"/>
            <a:r>
              <a:rPr lang="ja-JP" altLang="en-US" sz="2200" b="1" dirty="0"/>
              <a:t>卵白，肺胞のサーファクタント，サポニン，ペプチド，リン脂質</a:t>
            </a:r>
            <a:endParaRPr lang="en-US" altLang="ja-JP" sz="2200" b="1" dirty="0"/>
          </a:p>
          <a:p>
            <a:r>
              <a:rPr lang="ja-JP" altLang="en-US" sz="2400" b="1" dirty="0"/>
              <a:t>合成界面活性剤</a:t>
            </a:r>
          </a:p>
        </p:txBody>
      </p:sp>
      <p:sp>
        <p:nvSpPr>
          <p:cNvPr id="4" name="コンテンツ プレースホルダー 2"/>
          <p:cNvSpPr txBox="1">
            <a:spLocks/>
          </p:cNvSpPr>
          <p:nvPr/>
        </p:nvSpPr>
        <p:spPr>
          <a:xfrm>
            <a:off x="1942415" y="4450094"/>
            <a:ext cx="6591985" cy="2035442"/>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b="1" dirty="0"/>
              <a:t>家庭用洗剤</a:t>
            </a:r>
          </a:p>
          <a:p>
            <a:r>
              <a:rPr lang="ja-JP" altLang="en-US" sz="2400" b="1" dirty="0"/>
              <a:t>化粧品</a:t>
            </a:r>
            <a:endParaRPr lang="en-US" altLang="ja-JP" sz="2400" b="1" dirty="0"/>
          </a:p>
          <a:p>
            <a:r>
              <a:rPr lang="ja-JP" altLang="en-US" sz="2400" b="1" dirty="0"/>
              <a:t>医薬品（軟膏類）</a:t>
            </a:r>
          </a:p>
          <a:p>
            <a:r>
              <a:rPr lang="ja-JP" altLang="en-US" sz="2400" b="1" dirty="0"/>
              <a:t>表面処理剤</a:t>
            </a:r>
          </a:p>
          <a:p>
            <a:endParaRPr lang="ja-JP" altLang="en-US" dirty="0"/>
          </a:p>
        </p:txBody>
      </p:sp>
      <p:sp>
        <p:nvSpPr>
          <p:cNvPr id="5" name="タイトル 1"/>
          <p:cNvSpPr txBox="1">
            <a:spLocks/>
          </p:cNvSpPr>
          <p:nvPr/>
        </p:nvSpPr>
        <p:spPr>
          <a:xfrm>
            <a:off x="1553316" y="3841004"/>
            <a:ext cx="6589199" cy="86030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合成界面活性剤が含まれる製品</a:t>
            </a:r>
          </a:p>
        </p:txBody>
      </p:sp>
    </p:spTree>
    <p:extLst>
      <p:ext uri="{BB962C8B-B14F-4D97-AF65-F5344CB8AC3E}">
        <p14:creationId xmlns:p14="http://schemas.microsoft.com/office/powerpoint/2010/main" val="3909142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洗浄力を比べる実験</a:t>
            </a:r>
          </a:p>
        </p:txBody>
      </p:sp>
      <p:grpSp>
        <p:nvGrpSpPr>
          <p:cNvPr id="11" name="グループ化 10"/>
          <p:cNvGrpSpPr/>
          <p:nvPr/>
        </p:nvGrpSpPr>
        <p:grpSpPr>
          <a:xfrm>
            <a:off x="1626919" y="1461818"/>
            <a:ext cx="2089338" cy="4662904"/>
            <a:chOff x="1626919" y="1461818"/>
            <a:chExt cx="2089338" cy="4662904"/>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6919" y="1461818"/>
              <a:ext cx="1697680" cy="3478854"/>
            </a:xfrm>
            <a:prstGeom prst="rect">
              <a:avLst/>
            </a:prstGeom>
          </p:spPr>
        </p:pic>
        <p:sp>
          <p:nvSpPr>
            <p:cNvPr id="8" name="テキスト ボックス 7"/>
            <p:cNvSpPr txBox="1"/>
            <p:nvPr/>
          </p:nvSpPr>
          <p:spPr>
            <a:xfrm>
              <a:off x="1626919" y="5201392"/>
              <a:ext cx="2089338" cy="923330"/>
            </a:xfrm>
            <a:prstGeom prst="rect">
              <a:avLst/>
            </a:prstGeom>
            <a:noFill/>
          </p:spPr>
          <p:txBody>
            <a:bodyPr wrap="square" rtlCol="0">
              <a:spAutoFit/>
            </a:bodyPr>
            <a:lstStyle/>
            <a:p>
              <a:r>
                <a:rPr lang="ja-JP" altLang="en-US" dirty="0"/>
                <a:t>手足の皮膚に</a:t>
              </a:r>
              <a:endParaRPr kumimoji="1" lang="en-US" altLang="ja-JP" dirty="0"/>
            </a:p>
            <a:p>
              <a:r>
                <a:rPr kumimoji="1" lang="ja-JP" altLang="en-US" dirty="0"/>
                <a:t>油性マジックで</a:t>
              </a:r>
              <a:br>
                <a:rPr kumimoji="1" lang="en-US" altLang="ja-JP" dirty="0"/>
              </a:br>
              <a:r>
                <a:rPr kumimoji="1" lang="ja-JP" altLang="en-US" dirty="0"/>
                <a:t>落書き</a:t>
              </a:r>
            </a:p>
          </p:txBody>
        </p:sp>
      </p:grpSp>
      <p:grpSp>
        <p:nvGrpSpPr>
          <p:cNvPr id="16" name="グループ化 15"/>
          <p:cNvGrpSpPr/>
          <p:nvPr/>
        </p:nvGrpSpPr>
        <p:grpSpPr>
          <a:xfrm>
            <a:off x="3420094" y="1461818"/>
            <a:ext cx="2784973" cy="4385905"/>
            <a:chOff x="3420094" y="1461818"/>
            <a:chExt cx="2784973" cy="4385905"/>
          </a:xfrm>
        </p:grpSpPr>
        <p:grpSp>
          <p:nvGrpSpPr>
            <p:cNvPr id="12" name="グループ化 11"/>
            <p:cNvGrpSpPr/>
            <p:nvPr/>
          </p:nvGrpSpPr>
          <p:grpSpPr>
            <a:xfrm>
              <a:off x="3895106" y="1461818"/>
              <a:ext cx="2309961" cy="4385905"/>
              <a:chOff x="3895106" y="1461818"/>
              <a:chExt cx="2309961" cy="4385905"/>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106" y="1461818"/>
                <a:ext cx="2309961" cy="3478854"/>
              </a:xfrm>
              <a:prstGeom prst="rect">
                <a:avLst/>
              </a:prstGeom>
            </p:spPr>
          </p:pic>
          <p:sp>
            <p:nvSpPr>
              <p:cNvPr id="9" name="テキスト ボックス 8"/>
              <p:cNvSpPr txBox="1"/>
              <p:nvPr/>
            </p:nvSpPr>
            <p:spPr>
              <a:xfrm>
                <a:off x="3895106" y="5201392"/>
                <a:ext cx="2090058" cy="646331"/>
              </a:xfrm>
              <a:prstGeom prst="rect">
                <a:avLst/>
              </a:prstGeom>
              <a:noFill/>
            </p:spPr>
            <p:txBody>
              <a:bodyPr wrap="square" rtlCol="0">
                <a:spAutoFit/>
              </a:bodyPr>
              <a:lstStyle/>
              <a:p>
                <a:r>
                  <a:rPr kumimoji="1" lang="ja-JP" altLang="en-US" dirty="0"/>
                  <a:t>洗剤，化粧品，医薬品を塗布し</a:t>
                </a:r>
              </a:p>
            </p:txBody>
          </p:sp>
        </p:grpSp>
        <p:sp>
          <p:nvSpPr>
            <p:cNvPr id="14" name="右矢印 13"/>
            <p:cNvSpPr/>
            <p:nvPr/>
          </p:nvSpPr>
          <p:spPr>
            <a:xfrm>
              <a:off x="3420094" y="2826327"/>
              <a:ext cx="475012" cy="570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6304472" y="1478596"/>
            <a:ext cx="2561160" cy="4369127"/>
            <a:chOff x="6304472" y="1478596"/>
            <a:chExt cx="2561160" cy="4369127"/>
          </a:xfrm>
        </p:grpSpPr>
        <p:grpSp>
          <p:nvGrpSpPr>
            <p:cNvPr id="13" name="グループ化 12"/>
            <p:cNvGrpSpPr/>
            <p:nvPr/>
          </p:nvGrpSpPr>
          <p:grpSpPr>
            <a:xfrm>
              <a:off x="6775574" y="1478596"/>
              <a:ext cx="2090058" cy="4369127"/>
              <a:chOff x="6522629" y="1461817"/>
              <a:chExt cx="2090058" cy="4369127"/>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629" y="1461817"/>
                <a:ext cx="1739430" cy="3478855"/>
              </a:xfrm>
              <a:prstGeom prst="rect">
                <a:avLst/>
              </a:prstGeom>
            </p:spPr>
          </p:pic>
          <p:sp>
            <p:nvSpPr>
              <p:cNvPr id="10" name="テキスト ボックス 9"/>
              <p:cNvSpPr txBox="1"/>
              <p:nvPr/>
            </p:nvSpPr>
            <p:spPr>
              <a:xfrm>
                <a:off x="6522629" y="5184613"/>
                <a:ext cx="2090058" cy="646331"/>
              </a:xfrm>
              <a:prstGeom prst="rect">
                <a:avLst/>
              </a:prstGeom>
              <a:noFill/>
            </p:spPr>
            <p:txBody>
              <a:bodyPr wrap="square" rtlCol="0">
                <a:spAutoFit/>
              </a:bodyPr>
              <a:lstStyle/>
              <a:p>
                <a:r>
                  <a:rPr kumimoji="1" lang="en-US" altLang="ja-JP" dirty="0"/>
                  <a:t>5</a:t>
                </a:r>
                <a:r>
                  <a:rPr kumimoji="1" lang="ja-JP" altLang="en-US" dirty="0"/>
                  <a:t>秒後に</a:t>
                </a:r>
                <a:br>
                  <a:rPr kumimoji="1" lang="en-US" altLang="ja-JP" dirty="0"/>
                </a:br>
                <a:r>
                  <a:rPr kumimoji="1" lang="ja-JP" altLang="en-US" dirty="0"/>
                  <a:t>軽く拭き取る</a:t>
                </a:r>
              </a:p>
            </p:txBody>
          </p:sp>
        </p:grpSp>
        <p:sp>
          <p:nvSpPr>
            <p:cNvPr id="15" name="右矢印 14"/>
            <p:cNvSpPr/>
            <p:nvPr/>
          </p:nvSpPr>
          <p:spPr>
            <a:xfrm>
              <a:off x="6304472" y="2852820"/>
              <a:ext cx="475012" cy="570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659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729677"/>
          </a:xfrm>
        </p:spPr>
        <p:txBody>
          <a:bodyPr/>
          <a:lstStyle/>
          <a:p>
            <a:r>
              <a:rPr kumimoji="1" lang="ja-JP" altLang="en-US" dirty="0"/>
              <a:t>洗剤の洗浄力</a:t>
            </a:r>
          </a:p>
        </p:txBody>
      </p:sp>
      <p:grpSp>
        <p:nvGrpSpPr>
          <p:cNvPr id="18" name="グループ化 17"/>
          <p:cNvGrpSpPr/>
          <p:nvPr/>
        </p:nvGrpSpPr>
        <p:grpSpPr>
          <a:xfrm>
            <a:off x="1373298" y="1316119"/>
            <a:ext cx="3544245" cy="2437682"/>
            <a:chOff x="1373298" y="1316119"/>
            <a:chExt cx="3544245" cy="2437682"/>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298" y="1316119"/>
              <a:ext cx="975582" cy="1935679"/>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367" y="1353787"/>
              <a:ext cx="1091723" cy="1935679"/>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239" y="1353783"/>
              <a:ext cx="1014295" cy="1935679"/>
            </a:xfrm>
            <a:prstGeom prst="rect">
              <a:avLst/>
            </a:prstGeom>
          </p:spPr>
        </p:pic>
        <p:sp>
          <p:nvSpPr>
            <p:cNvPr id="6" name="テキスト ボックス 5"/>
            <p:cNvSpPr txBox="1"/>
            <p:nvPr/>
          </p:nvSpPr>
          <p:spPr>
            <a:xfrm>
              <a:off x="1437304" y="3384469"/>
              <a:ext cx="3480239" cy="369332"/>
            </a:xfrm>
            <a:prstGeom prst="rect">
              <a:avLst/>
            </a:prstGeom>
            <a:noFill/>
          </p:spPr>
          <p:txBody>
            <a:bodyPr wrap="square" rtlCol="0">
              <a:spAutoFit/>
            </a:bodyPr>
            <a:lstStyle/>
            <a:p>
              <a:r>
                <a:rPr kumimoji="1" lang="ja-JP" altLang="en-US" dirty="0"/>
                <a:t>ガラスマジックリン（原液）</a:t>
              </a:r>
            </a:p>
          </p:txBody>
        </p:sp>
      </p:grpSp>
      <p:grpSp>
        <p:nvGrpSpPr>
          <p:cNvPr id="19" name="グループ化 18"/>
          <p:cNvGrpSpPr/>
          <p:nvPr/>
        </p:nvGrpSpPr>
        <p:grpSpPr>
          <a:xfrm>
            <a:off x="5090377" y="1353783"/>
            <a:ext cx="3605135" cy="2400018"/>
            <a:chOff x="5090377" y="1353783"/>
            <a:chExt cx="3605135" cy="2400018"/>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377" y="1353783"/>
              <a:ext cx="1114951" cy="1935679"/>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3527" y="1353784"/>
              <a:ext cx="1207864" cy="1935679"/>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9590" y="1353786"/>
              <a:ext cx="1145922" cy="1935679"/>
            </a:xfrm>
            <a:prstGeom prst="rect">
              <a:avLst/>
            </a:prstGeom>
          </p:spPr>
        </p:pic>
        <p:sp>
          <p:nvSpPr>
            <p:cNvPr id="10" name="テキスト ボックス 9"/>
            <p:cNvSpPr txBox="1"/>
            <p:nvPr/>
          </p:nvSpPr>
          <p:spPr>
            <a:xfrm>
              <a:off x="5137339" y="3384469"/>
              <a:ext cx="3480239" cy="369332"/>
            </a:xfrm>
            <a:prstGeom prst="rect">
              <a:avLst/>
            </a:prstGeom>
            <a:noFill/>
          </p:spPr>
          <p:txBody>
            <a:bodyPr wrap="square" rtlCol="0">
              <a:spAutoFit/>
            </a:bodyPr>
            <a:lstStyle/>
            <a:p>
              <a:r>
                <a:rPr lang="ja-JP" altLang="en-US" dirty="0"/>
                <a:t>ウルトラアタック</a:t>
              </a:r>
              <a:r>
                <a:rPr lang="en-US" altLang="ja-JP" dirty="0"/>
                <a:t>Neo</a:t>
              </a:r>
              <a:r>
                <a:rPr kumimoji="1" lang="ja-JP" altLang="en-US" dirty="0"/>
                <a:t>（原液）</a:t>
              </a:r>
            </a:p>
          </p:txBody>
        </p:sp>
      </p:grpSp>
      <p:grpSp>
        <p:nvGrpSpPr>
          <p:cNvPr id="20" name="グループ化 19"/>
          <p:cNvGrpSpPr/>
          <p:nvPr/>
        </p:nvGrpSpPr>
        <p:grpSpPr>
          <a:xfrm>
            <a:off x="1199838" y="4004355"/>
            <a:ext cx="4714504" cy="2407408"/>
            <a:chOff x="1199838" y="4004355"/>
            <a:chExt cx="4714504" cy="2407408"/>
          </a:xfrm>
        </p:grpSpPr>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1356" y="4019143"/>
              <a:ext cx="1037524" cy="1935679"/>
            </a:xfrm>
            <a:prstGeom prst="rect">
              <a:avLst/>
            </a:prstGeom>
          </p:spPr>
        </p:pic>
        <p:pic>
          <p:nvPicPr>
            <p:cNvPr id="12" name="図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4612" y="4004356"/>
              <a:ext cx="1162478" cy="1950466"/>
            </a:xfrm>
            <a:prstGeom prst="rect">
              <a:avLst/>
            </a:prstGeom>
          </p:spPr>
        </p:pic>
        <p:pic>
          <p:nvPicPr>
            <p:cNvPr id="13" name="図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8431" y="4004355"/>
              <a:ext cx="1254320" cy="1935679"/>
            </a:xfrm>
            <a:prstGeom prst="rect">
              <a:avLst/>
            </a:prstGeom>
          </p:spPr>
        </p:pic>
        <p:sp>
          <p:nvSpPr>
            <p:cNvPr id="14" name="テキスト ボックス 13"/>
            <p:cNvSpPr txBox="1"/>
            <p:nvPr/>
          </p:nvSpPr>
          <p:spPr>
            <a:xfrm>
              <a:off x="1199838" y="6042431"/>
              <a:ext cx="4714504" cy="369332"/>
            </a:xfrm>
            <a:prstGeom prst="rect">
              <a:avLst/>
            </a:prstGeom>
            <a:noFill/>
          </p:spPr>
          <p:txBody>
            <a:bodyPr wrap="square" rtlCol="0">
              <a:spAutoFit/>
            </a:bodyPr>
            <a:lstStyle/>
            <a:p>
              <a:r>
                <a:rPr lang="ja-JP" altLang="en-US" dirty="0"/>
                <a:t>ホームクリーニングエマール（</a:t>
              </a:r>
              <a:r>
                <a:rPr kumimoji="1" lang="ja-JP" altLang="en-US" dirty="0"/>
                <a:t>原液）</a:t>
              </a:r>
            </a:p>
          </p:txBody>
        </p:sp>
      </p:grpSp>
      <p:grpSp>
        <p:nvGrpSpPr>
          <p:cNvPr id="21" name="グループ化 20"/>
          <p:cNvGrpSpPr/>
          <p:nvPr/>
        </p:nvGrpSpPr>
        <p:grpSpPr>
          <a:xfrm>
            <a:off x="5264186" y="4004355"/>
            <a:ext cx="3910650" cy="2394620"/>
            <a:chOff x="5264186" y="4004355"/>
            <a:chExt cx="3910650" cy="2394620"/>
          </a:xfrm>
        </p:grpSpPr>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0589" y="4004355"/>
              <a:ext cx="936869" cy="1935679"/>
            </a:xfrm>
            <a:prstGeom prst="rect">
              <a:avLst/>
            </a:prstGeom>
          </p:spPr>
        </p:pic>
        <p:pic>
          <p:nvPicPr>
            <p:cNvPr id="16" name="図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30828" y="4004356"/>
              <a:ext cx="1037524" cy="1935679"/>
            </a:xfrm>
            <a:prstGeom prst="rect">
              <a:avLst/>
            </a:prstGeom>
          </p:spPr>
        </p:pic>
        <p:sp>
          <p:nvSpPr>
            <p:cNvPr id="17" name="テキスト ボックス 16"/>
            <p:cNvSpPr txBox="1"/>
            <p:nvPr/>
          </p:nvSpPr>
          <p:spPr>
            <a:xfrm>
              <a:off x="5264186" y="6029643"/>
              <a:ext cx="3910650" cy="369332"/>
            </a:xfrm>
            <a:prstGeom prst="rect">
              <a:avLst/>
            </a:prstGeom>
            <a:noFill/>
          </p:spPr>
          <p:txBody>
            <a:bodyPr wrap="square" rtlCol="0">
              <a:spAutoFit/>
            </a:bodyPr>
            <a:lstStyle/>
            <a:p>
              <a:r>
                <a:rPr lang="ja-JP" altLang="en-US" dirty="0"/>
                <a:t>ファミリーキュキュット（希釈）</a:t>
              </a:r>
              <a:endParaRPr kumimoji="1" lang="ja-JP" altLang="en-US" dirty="0"/>
            </a:p>
          </p:txBody>
        </p:sp>
      </p:grpSp>
    </p:spTree>
    <p:extLst>
      <p:ext uri="{BB962C8B-B14F-4D97-AF65-F5344CB8AC3E}">
        <p14:creationId xmlns:p14="http://schemas.microsoft.com/office/powerpoint/2010/main" val="40867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812804"/>
          </a:xfrm>
        </p:spPr>
        <p:txBody>
          <a:bodyPr/>
          <a:lstStyle/>
          <a:p>
            <a:r>
              <a:rPr kumimoji="1" lang="ja-JP" altLang="en-US" dirty="0"/>
              <a:t>化粧品の洗浄力：その</a:t>
            </a:r>
            <a:r>
              <a:rPr kumimoji="1" lang="en-US" altLang="ja-JP" dirty="0"/>
              <a:t>1</a:t>
            </a:r>
            <a:endParaRPr kumimoji="1" lang="ja-JP" altLang="en-US" dirty="0"/>
          </a:p>
        </p:txBody>
      </p:sp>
      <p:grpSp>
        <p:nvGrpSpPr>
          <p:cNvPr id="19" name="グループ化 18"/>
          <p:cNvGrpSpPr/>
          <p:nvPr/>
        </p:nvGrpSpPr>
        <p:grpSpPr>
          <a:xfrm>
            <a:off x="1285840" y="1246908"/>
            <a:ext cx="3387736" cy="2498644"/>
            <a:chOff x="1285840" y="1246908"/>
            <a:chExt cx="3387736" cy="2498644"/>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840" y="1246909"/>
              <a:ext cx="1020582" cy="1784231"/>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206" y="1246908"/>
              <a:ext cx="1241826" cy="1784231"/>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817" y="1246910"/>
              <a:ext cx="977759" cy="1784230"/>
            </a:xfrm>
            <a:prstGeom prst="rect">
              <a:avLst/>
            </a:prstGeom>
          </p:spPr>
        </p:pic>
        <p:sp>
          <p:nvSpPr>
            <p:cNvPr id="6" name="テキスト ボックス 5"/>
            <p:cNvSpPr txBox="1"/>
            <p:nvPr/>
          </p:nvSpPr>
          <p:spPr>
            <a:xfrm>
              <a:off x="1382848" y="3099221"/>
              <a:ext cx="3290727" cy="646331"/>
            </a:xfrm>
            <a:prstGeom prst="rect">
              <a:avLst/>
            </a:prstGeom>
            <a:noFill/>
          </p:spPr>
          <p:txBody>
            <a:bodyPr wrap="square" rtlCol="0">
              <a:spAutoFit/>
            </a:bodyPr>
            <a:lstStyle/>
            <a:p>
              <a:r>
                <a:rPr lang="ja-JP" altLang="en-US" dirty="0"/>
                <a:t>アンファミエ　</a:t>
              </a:r>
              <a:br>
                <a:rPr lang="en-US" altLang="ja-JP" dirty="0"/>
              </a:br>
              <a:r>
                <a:rPr lang="ja-JP" altLang="en-US" dirty="0"/>
                <a:t>コンディショニングセラム</a:t>
              </a:r>
              <a:endParaRPr kumimoji="1" lang="ja-JP" altLang="en-US" dirty="0"/>
            </a:p>
          </p:txBody>
        </p:sp>
      </p:grpSp>
      <p:grpSp>
        <p:nvGrpSpPr>
          <p:cNvPr id="20" name="グループ化 19"/>
          <p:cNvGrpSpPr/>
          <p:nvPr/>
        </p:nvGrpSpPr>
        <p:grpSpPr>
          <a:xfrm>
            <a:off x="5243673" y="1246906"/>
            <a:ext cx="3387245" cy="2498646"/>
            <a:chOff x="5243673" y="1246906"/>
            <a:chExt cx="3387245" cy="2498646"/>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6114" y="1246906"/>
              <a:ext cx="1004764" cy="1768952"/>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6124" y="1246906"/>
              <a:ext cx="1174584" cy="1768950"/>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8139" y="1262188"/>
              <a:ext cx="912779" cy="1768951"/>
            </a:xfrm>
            <a:prstGeom prst="rect">
              <a:avLst/>
            </a:prstGeom>
          </p:spPr>
        </p:pic>
        <p:sp>
          <p:nvSpPr>
            <p:cNvPr id="10" name="テキスト ボックス 9"/>
            <p:cNvSpPr txBox="1"/>
            <p:nvPr/>
          </p:nvSpPr>
          <p:spPr>
            <a:xfrm>
              <a:off x="5243673" y="3099221"/>
              <a:ext cx="3290727" cy="646331"/>
            </a:xfrm>
            <a:prstGeom prst="rect">
              <a:avLst/>
            </a:prstGeom>
            <a:noFill/>
          </p:spPr>
          <p:txBody>
            <a:bodyPr wrap="square" rtlCol="0">
              <a:spAutoFit/>
            </a:bodyPr>
            <a:lstStyle/>
            <a:p>
              <a:r>
                <a:rPr lang="ja-JP" altLang="en-US" dirty="0"/>
                <a:t>カネボウ </a:t>
              </a:r>
              <a:r>
                <a:rPr lang="en-US" altLang="ja-JP" dirty="0" err="1"/>
                <a:t>suisai</a:t>
              </a:r>
              <a:r>
                <a:rPr lang="en-US" altLang="ja-JP" dirty="0"/>
                <a:t> </a:t>
              </a:r>
              <a:br>
                <a:rPr lang="en-US" altLang="ja-JP" dirty="0"/>
              </a:br>
              <a:r>
                <a:rPr lang="ja-JP" altLang="en-US" dirty="0"/>
                <a:t>モイスチャーエマルジョン</a:t>
              </a:r>
              <a:endParaRPr kumimoji="1" lang="ja-JP" altLang="en-US" dirty="0"/>
            </a:p>
          </p:txBody>
        </p:sp>
      </p:grpSp>
      <p:grpSp>
        <p:nvGrpSpPr>
          <p:cNvPr id="21" name="グループ化 20"/>
          <p:cNvGrpSpPr/>
          <p:nvPr/>
        </p:nvGrpSpPr>
        <p:grpSpPr>
          <a:xfrm>
            <a:off x="1459440" y="3899539"/>
            <a:ext cx="3290727" cy="2748496"/>
            <a:chOff x="1459440" y="3899539"/>
            <a:chExt cx="3290727" cy="2748496"/>
          </a:xfrm>
        </p:grpSpPr>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59440" y="3899539"/>
              <a:ext cx="996581" cy="1754545"/>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2317" y="3899539"/>
              <a:ext cx="933419" cy="1754544"/>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2032" y="3899539"/>
              <a:ext cx="856217" cy="1754544"/>
            </a:xfrm>
            <a:prstGeom prst="rect">
              <a:avLst/>
            </a:prstGeom>
          </p:spPr>
        </p:pic>
        <p:sp>
          <p:nvSpPr>
            <p:cNvPr id="14" name="テキスト ボックス 13"/>
            <p:cNvSpPr txBox="1"/>
            <p:nvPr/>
          </p:nvSpPr>
          <p:spPr>
            <a:xfrm>
              <a:off x="1459440" y="5724705"/>
              <a:ext cx="3290727" cy="923330"/>
            </a:xfrm>
            <a:prstGeom prst="rect">
              <a:avLst/>
            </a:prstGeom>
            <a:noFill/>
          </p:spPr>
          <p:txBody>
            <a:bodyPr wrap="square" rtlCol="0">
              <a:spAutoFit/>
            </a:bodyPr>
            <a:lstStyle/>
            <a:p>
              <a:r>
                <a:rPr lang="ja-JP" altLang="en-US" dirty="0"/>
                <a:t>コスメデコルテ </a:t>
              </a:r>
              <a:br>
                <a:rPr lang="en-US" altLang="ja-JP" dirty="0"/>
              </a:br>
              <a:r>
                <a:rPr lang="ja-JP" altLang="en-US" dirty="0"/>
                <a:t>フューチャーサイエンスホワイト ローションセラマイザー</a:t>
              </a:r>
              <a:endParaRPr kumimoji="1" lang="ja-JP" altLang="en-US" dirty="0"/>
            </a:p>
          </p:txBody>
        </p:sp>
      </p:grpSp>
      <p:grpSp>
        <p:nvGrpSpPr>
          <p:cNvPr id="22" name="グループ化 21"/>
          <p:cNvGrpSpPr/>
          <p:nvPr/>
        </p:nvGrpSpPr>
        <p:grpSpPr>
          <a:xfrm>
            <a:off x="5445585" y="3828917"/>
            <a:ext cx="3197931" cy="2488831"/>
            <a:chOff x="5445585" y="3828917"/>
            <a:chExt cx="3197931" cy="2488831"/>
          </a:xfrm>
        </p:grpSpPr>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45585" y="3828917"/>
              <a:ext cx="999189" cy="1759136"/>
            </a:xfrm>
            <a:prstGeom prst="rect">
              <a:avLst/>
            </a:prstGeom>
          </p:spPr>
        </p:pic>
        <p:pic>
          <p:nvPicPr>
            <p:cNvPr id="16" name="図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13424" y="3828917"/>
              <a:ext cx="1048445" cy="1759136"/>
            </a:xfrm>
            <a:prstGeom prst="rect">
              <a:avLst/>
            </a:prstGeom>
          </p:spPr>
        </p:pic>
        <p:pic>
          <p:nvPicPr>
            <p:cNvPr id="17" name="図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70985" y="3828917"/>
              <a:ext cx="872531" cy="1759135"/>
            </a:xfrm>
            <a:prstGeom prst="rect">
              <a:avLst/>
            </a:prstGeom>
          </p:spPr>
        </p:pic>
        <p:sp>
          <p:nvSpPr>
            <p:cNvPr id="18" name="テキスト ボックス 17"/>
            <p:cNvSpPr txBox="1"/>
            <p:nvPr/>
          </p:nvSpPr>
          <p:spPr>
            <a:xfrm>
              <a:off x="6146198" y="5671417"/>
              <a:ext cx="2388202" cy="646331"/>
            </a:xfrm>
            <a:prstGeom prst="rect">
              <a:avLst/>
            </a:prstGeom>
            <a:noFill/>
          </p:spPr>
          <p:txBody>
            <a:bodyPr wrap="square" rtlCol="0">
              <a:spAutoFit/>
            </a:bodyPr>
            <a:lstStyle/>
            <a:p>
              <a:r>
                <a:rPr lang="ja-JP" altLang="en-US" dirty="0"/>
                <a:t>コラージュ </a:t>
              </a:r>
              <a:br>
                <a:rPr lang="en-US" altLang="ja-JP" dirty="0"/>
              </a:br>
              <a:r>
                <a:rPr lang="ja-JP" altLang="en-US" dirty="0"/>
                <a:t>クリーム</a:t>
              </a:r>
              <a:r>
                <a:rPr lang="en-US" altLang="ja-JP" dirty="0"/>
                <a:t>-</a:t>
              </a:r>
              <a:r>
                <a:rPr lang="ja-JP" altLang="en-US" dirty="0"/>
                <a:t>ゴールド</a:t>
              </a:r>
              <a:r>
                <a:rPr lang="en-US" altLang="ja-JP" dirty="0"/>
                <a:t>S</a:t>
              </a:r>
              <a:endParaRPr kumimoji="1" lang="ja-JP" altLang="en-US" dirty="0"/>
            </a:p>
          </p:txBody>
        </p:sp>
      </p:grpSp>
    </p:spTree>
    <p:extLst>
      <p:ext uri="{BB962C8B-B14F-4D97-AF65-F5344CB8AC3E}">
        <p14:creationId xmlns:p14="http://schemas.microsoft.com/office/powerpoint/2010/main" val="260141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化粧品の洗浄力：その</a:t>
            </a:r>
            <a:r>
              <a:rPr lang="en-US" altLang="ja-JP" dirty="0"/>
              <a:t>2</a:t>
            </a:r>
            <a:endParaRPr kumimoji="1" lang="ja-JP" altLang="en-US" dirty="0"/>
          </a:p>
        </p:txBody>
      </p:sp>
      <p:grpSp>
        <p:nvGrpSpPr>
          <p:cNvPr id="19" name="グループ化 18"/>
          <p:cNvGrpSpPr/>
          <p:nvPr/>
        </p:nvGrpSpPr>
        <p:grpSpPr>
          <a:xfrm>
            <a:off x="1566627" y="1185393"/>
            <a:ext cx="3953278" cy="2398804"/>
            <a:chOff x="1566627" y="1185393"/>
            <a:chExt cx="3953278" cy="2398804"/>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627" y="1185393"/>
              <a:ext cx="995224" cy="173990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128" y="1185393"/>
              <a:ext cx="1162254" cy="173990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414" y="1185393"/>
              <a:ext cx="904749" cy="1739902"/>
            </a:xfrm>
            <a:prstGeom prst="rect">
              <a:avLst/>
            </a:prstGeom>
          </p:spPr>
        </p:pic>
        <p:sp>
          <p:nvSpPr>
            <p:cNvPr id="6" name="テキスト ボックス 5"/>
            <p:cNvSpPr txBox="1"/>
            <p:nvPr/>
          </p:nvSpPr>
          <p:spPr>
            <a:xfrm>
              <a:off x="1566627" y="2937866"/>
              <a:ext cx="3953278" cy="646331"/>
            </a:xfrm>
            <a:prstGeom prst="rect">
              <a:avLst/>
            </a:prstGeom>
            <a:noFill/>
          </p:spPr>
          <p:txBody>
            <a:bodyPr wrap="square" rtlCol="0">
              <a:spAutoFit/>
            </a:bodyPr>
            <a:lstStyle/>
            <a:p>
              <a:r>
                <a:rPr lang="ja-JP" altLang="en-US" dirty="0"/>
                <a:t>ソフティモ </a:t>
              </a:r>
              <a:br>
                <a:rPr lang="en-US" altLang="ja-JP" dirty="0"/>
              </a:br>
              <a:r>
                <a:rPr lang="ja-JP" altLang="en-US" dirty="0"/>
                <a:t>スピーディ クレンジングフォーム</a:t>
              </a:r>
              <a:endParaRPr kumimoji="1" lang="ja-JP" altLang="en-US" dirty="0"/>
            </a:p>
          </p:txBody>
        </p:sp>
      </p:grpSp>
      <p:grpSp>
        <p:nvGrpSpPr>
          <p:cNvPr id="20" name="グループ化 19"/>
          <p:cNvGrpSpPr/>
          <p:nvPr/>
        </p:nvGrpSpPr>
        <p:grpSpPr>
          <a:xfrm>
            <a:off x="5698035" y="1181474"/>
            <a:ext cx="3063834" cy="2679722"/>
            <a:chOff x="5698035" y="1181474"/>
            <a:chExt cx="3063834" cy="2679722"/>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421" y="1181474"/>
              <a:ext cx="780396" cy="175764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6376" y="1181474"/>
              <a:ext cx="956163" cy="1757651"/>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2485" y="1185393"/>
              <a:ext cx="660878" cy="1757651"/>
            </a:xfrm>
            <a:prstGeom prst="rect">
              <a:avLst/>
            </a:prstGeom>
          </p:spPr>
        </p:pic>
        <p:sp>
          <p:nvSpPr>
            <p:cNvPr id="10" name="テキスト ボックス 9"/>
            <p:cNvSpPr txBox="1"/>
            <p:nvPr/>
          </p:nvSpPr>
          <p:spPr>
            <a:xfrm>
              <a:off x="5698035" y="2937866"/>
              <a:ext cx="3063834" cy="923330"/>
            </a:xfrm>
            <a:prstGeom prst="rect">
              <a:avLst/>
            </a:prstGeom>
            <a:noFill/>
          </p:spPr>
          <p:txBody>
            <a:bodyPr wrap="square" rtlCol="0">
              <a:spAutoFit/>
            </a:bodyPr>
            <a:lstStyle/>
            <a:p>
              <a:r>
                <a:rPr lang="ja-JP" altLang="en-US" dirty="0"/>
                <a:t>ディオール </a:t>
              </a:r>
              <a:br>
                <a:rPr lang="en-US" altLang="ja-JP" dirty="0"/>
              </a:br>
              <a:r>
                <a:rPr lang="ja-JP" altLang="en-US" dirty="0"/>
                <a:t>スノー ホワイトニング </a:t>
              </a:r>
              <a:r>
                <a:rPr lang="en-US" altLang="ja-JP" dirty="0"/>
                <a:t>UV </a:t>
              </a:r>
              <a:r>
                <a:rPr lang="ja-JP" altLang="en-US" dirty="0"/>
                <a:t>プロテクション</a:t>
              </a:r>
              <a:endParaRPr kumimoji="1" lang="ja-JP" altLang="en-US" dirty="0"/>
            </a:p>
          </p:txBody>
        </p:sp>
      </p:grpSp>
      <p:grpSp>
        <p:nvGrpSpPr>
          <p:cNvPr id="21" name="グループ化 20"/>
          <p:cNvGrpSpPr/>
          <p:nvPr/>
        </p:nvGrpSpPr>
        <p:grpSpPr>
          <a:xfrm>
            <a:off x="1177157" y="3811102"/>
            <a:ext cx="3984942" cy="2968901"/>
            <a:chOff x="1177157" y="3811102"/>
            <a:chExt cx="3984942" cy="2968901"/>
          </a:xfrm>
        </p:grpSpPr>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7157" y="3811102"/>
              <a:ext cx="1151870" cy="2215135"/>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7157" y="3811102"/>
              <a:ext cx="1461990" cy="2215134"/>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63390" y="3811102"/>
              <a:ext cx="1098709" cy="2215135"/>
            </a:xfrm>
            <a:prstGeom prst="rect">
              <a:avLst/>
            </a:prstGeom>
          </p:spPr>
        </p:pic>
        <p:sp>
          <p:nvSpPr>
            <p:cNvPr id="14" name="テキスト ボックス 13"/>
            <p:cNvSpPr txBox="1"/>
            <p:nvPr/>
          </p:nvSpPr>
          <p:spPr>
            <a:xfrm>
              <a:off x="2343011" y="6133672"/>
              <a:ext cx="2269733" cy="646331"/>
            </a:xfrm>
            <a:prstGeom prst="rect">
              <a:avLst/>
            </a:prstGeom>
            <a:noFill/>
          </p:spPr>
          <p:txBody>
            <a:bodyPr wrap="square" rtlCol="0">
              <a:spAutoFit/>
            </a:bodyPr>
            <a:lstStyle/>
            <a:p>
              <a:r>
                <a:rPr lang="ja-JP" altLang="en-US" dirty="0"/>
                <a:t>ドクターシーラボ </a:t>
              </a:r>
              <a:br>
                <a:rPr lang="en-US" altLang="ja-JP" dirty="0"/>
              </a:br>
              <a:r>
                <a:rPr lang="ja-JP" altLang="en-US" dirty="0"/>
                <a:t>エッセンスベース</a:t>
              </a:r>
              <a:endParaRPr kumimoji="1" lang="ja-JP" altLang="en-US" dirty="0"/>
            </a:p>
          </p:txBody>
        </p:sp>
      </p:grpSp>
      <p:grpSp>
        <p:nvGrpSpPr>
          <p:cNvPr id="22" name="グループ化 21"/>
          <p:cNvGrpSpPr/>
          <p:nvPr/>
        </p:nvGrpSpPr>
        <p:grpSpPr>
          <a:xfrm>
            <a:off x="5346519" y="3811102"/>
            <a:ext cx="3595600" cy="2968901"/>
            <a:chOff x="5346519" y="3811102"/>
            <a:chExt cx="3595600" cy="2968901"/>
          </a:xfrm>
        </p:grpSpPr>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6519" y="3811102"/>
              <a:ext cx="1048061" cy="2220467"/>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9297" y="3818063"/>
              <a:ext cx="1225698" cy="2220466"/>
            </a:xfrm>
            <a:prstGeom prst="rect">
              <a:avLst/>
            </a:prstGeom>
          </p:spPr>
        </p:pic>
        <p:pic>
          <p:nvPicPr>
            <p:cNvPr id="17" name="図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69713" y="3818062"/>
              <a:ext cx="1172406" cy="2220467"/>
            </a:xfrm>
            <a:prstGeom prst="rect">
              <a:avLst/>
            </a:prstGeom>
          </p:spPr>
        </p:pic>
        <p:sp>
          <p:nvSpPr>
            <p:cNvPr id="18" name="テキスト ボックス 17"/>
            <p:cNvSpPr txBox="1"/>
            <p:nvPr/>
          </p:nvSpPr>
          <p:spPr>
            <a:xfrm>
              <a:off x="5368150" y="6133672"/>
              <a:ext cx="3573969" cy="646331"/>
            </a:xfrm>
            <a:prstGeom prst="rect">
              <a:avLst/>
            </a:prstGeom>
            <a:noFill/>
          </p:spPr>
          <p:txBody>
            <a:bodyPr wrap="square" rtlCol="0">
              <a:spAutoFit/>
            </a:bodyPr>
            <a:lstStyle/>
            <a:p>
              <a:r>
                <a:rPr lang="ja-JP" altLang="en-US" dirty="0"/>
                <a:t>ビオレ </a:t>
              </a:r>
              <a:br>
                <a:rPr lang="en-US" altLang="ja-JP" dirty="0"/>
              </a:br>
              <a:r>
                <a:rPr lang="ja-JP" altLang="en-US" dirty="0"/>
                <a:t>さらさら</a:t>
              </a:r>
              <a:r>
                <a:rPr lang="en-US" altLang="ja-JP" dirty="0"/>
                <a:t>U</a:t>
              </a:r>
              <a:r>
                <a:rPr lang="ja-JP" altLang="en-US" dirty="0"/>
                <a:t>Ｖデイリーケアジェル</a:t>
              </a:r>
              <a:endParaRPr kumimoji="1" lang="ja-JP" altLang="en-US" dirty="0"/>
            </a:p>
          </p:txBody>
        </p:sp>
      </p:grpSp>
    </p:spTree>
    <p:extLst>
      <p:ext uri="{BB962C8B-B14F-4D97-AF65-F5344CB8AC3E}">
        <p14:creationId xmlns:p14="http://schemas.microsoft.com/office/powerpoint/2010/main" val="399287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化粧品の洗浄力：その</a:t>
            </a:r>
            <a:r>
              <a:rPr lang="en-US" altLang="ja-JP" dirty="0"/>
              <a:t>3</a:t>
            </a:r>
            <a:endParaRPr kumimoji="1" lang="ja-JP" altLang="en-US" dirty="0"/>
          </a:p>
        </p:txBody>
      </p:sp>
      <p:grpSp>
        <p:nvGrpSpPr>
          <p:cNvPr id="19" name="グループ化 18"/>
          <p:cNvGrpSpPr/>
          <p:nvPr/>
        </p:nvGrpSpPr>
        <p:grpSpPr>
          <a:xfrm>
            <a:off x="1313688" y="1264550"/>
            <a:ext cx="3958772" cy="2284444"/>
            <a:chOff x="1313688" y="1264550"/>
            <a:chExt cx="3958772" cy="2284444"/>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688" y="1264551"/>
              <a:ext cx="920256" cy="1597667"/>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316" y="1264551"/>
              <a:ext cx="1444291" cy="1597667"/>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843" y="1264550"/>
              <a:ext cx="1220617" cy="1597667"/>
            </a:xfrm>
            <a:prstGeom prst="rect">
              <a:avLst/>
            </a:prstGeom>
          </p:spPr>
        </p:pic>
        <p:sp>
          <p:nvSpPr>
            <p:cNvPr id="6" name="テキスト ボックス 5"/>
            <p:cNvSpPr txBox="1"/>
            <p:nvPr/>
          </p:nvSpPr>
          <p:spPr>
            <a:xfrm>
              <a:off x="1469284" y="2902663"/>
              <a:ext cx="3256192" cy="646331"/>
            </a:xfrm>
            <a:prstGeom prst="rect">
              <a:avLst/>
            </a:prstGeom>
            <a:noFill/>
          </p:spPr>
          <p:txBody>
            <a:bodyPr wrap="square" rtlCol="0">
              <a:spAutoFit/>
            </a:bodyPr>
            <a:lstStyle/>
            <a:p>
              <a:r>
                <a:rPr lang="ja-JP" altLang="en-US" dirty="0"/>
                <a:t>ファンケル </a:t>
              </a:r>
              <a:br>
                <a:rPr lang="en-US" altLang="ja-JP" dirty="0"/>
              </a:br>
              <a:r>
                <a:rPr lang="ja-JP" altLang="en-US" dirty="0"/>
                <a:t>リキッドファンデーション</a:t>
              </a:r>
              <a:endParaRPr kumimoji="1" lang="ja-JP" altLang="en-US" dirty="0"/>
            </a:p>
          </p:txBody>
        </p:sp>
      </p:grpSp>
      <p:grpSp>
        <p:nvGrpSpPr>
          <p:cNvPr id="20" name="グループ化 19"/>
          <p:cNvGrpSpPr/>
          <p:nvPr/>
        </p:nvGrpSpPr>
        <p:grpSpPr>
          <a:xfrm>
            <a:off x="5658692" y="1260723"/>
            <a:ext cx="2834528" cy="2526746"/>
            <a:chOff x="5658692" y="1260723"/>
            <a:chExt cx="2834528" cy="2526746"/>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6641" y="1260723"/>
              <a:ext cx="736567" cy="1601230"/>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2873" y="1260724"/>
              <a:ext cx="967142" cy="1601229"/>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1821" y="1260725"/>
              <a:ext cx="781399" cy="1601228"/>
            </a:xfrm>
            <a:prstGeom prst="rect">
              <a:avLst/>
            </a:prstGeom>
          </p:spPr>
        </p:pic>
        <p:sp>
          <p:nvSpPr>
            <p:cNvPr id="10" name="テキスト ボックス 9"/>
            <p:cNvSpPr txBox="1"/>
            <p:nvPr/>
          </p:nvSpPr>
          <p:spPr>
            <a:xfrm>
              <a:off x="5658692" y="2864139"/>
              <a:ext cx="2834528" cy="923330"/>
            </a:xfrm>
            <a:prstGeom prst="rect">
              <a:avLst/>
            </a:prstGeom>
            <a:noFill/>
          </p:spPr>
          <p:txBody>
            <a:bodyPr wrap="square" rtlCol="0">
              <a:spAutoFit/>
            </a:bodyPr>
            <a:lstStyle/>
            <a:p>
              <a:r>
                <a:rPr lang="ja-JP" altLang="en-US" dirty="0"/>
                <a:t>ポール＆ジョー　</a:t>
              </a:r>
              <a:br>
                <a:rPr lang="en-US" altLang="ja-JP" dirty="0"/>
              </a:br>
              <a:r>
                <a:rPr lang="ja-JP" altLang="en-US" dirty="0"/>
                <a:t>プロテクティブ リキッドファンデーション</a:t>
              </a:r>
              <a:endParaRPr kumimoji="1" lang="ja-JP" altLang="en-US" dirty="0"/>
            </a:p>
          </p:txBody>
        </p:sp>
      </p:grpSp>
      <p:grpSp>
        <p:nvGrpSpPr>
          <p:cNvPr id="21" name="グループ化 20"/>
          <p:cNvGrpSpPr/>
          <p:nvPr/>
        </p:nvGrpSpPr>
        <p:grpSpPr>
          <a:xfrm>
            <a:off x="1072280" y="3787469"/>
            <a:ext cx="3645725" cy="2975181"/>
            <a:chOff x="1072280" y="3787469"/>
            <a:chExt cx="3645725" cy="2975181"/>
          </a:xfrm>
        </p:grpSpPr>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0164" y="3787469"/>
              <a:ext cx="895123" cy="2016043"/>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3261" y="3787469"/>
              <a:ext cx="1096729" cy="2016044"/>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35704" y="3787469"/>
              <a:ext cx="1056406" cy="2016043"/>
            </a:xfrm>
            <a:prstGeom prst="rect">
              <a:avLst/>
            </a:prstGeom>
          </p:spPr>
        </p:pic>
        <p:sp>
          <p:nvSpPr>
            <p:cNvPr id="14" name="テキスト ボックス 13"/>
            <p:cNvSpPr txBox="1"/>
            <p:nvPr/>
          </p:nvSpPr>
          <p:spPr>
            <a:xfrm>
              <a:off x="1072280" y="5839320"/>
              <a:ext cx="3645725" cy="923330"/>
            </a:xfrm>
            <a:prstGeom prst="rect">
              <a:avLst/>
            </a:prstGeom>
            <a:noFill/>
          </p:spPr>
          <p:txBody>
            <a:bodyPr wrap="square" rtlCol="0">
              <a:spAutoFit/>
            </a:bodyPr>
            <a:lstStyle/>
            <a:p>
              <a:r>
                <a:rPr lang="ja-JP" altLang="en-US" dirty="0"/>
                <a:t>ランコム </a:t>
              </a:r>
              <a:br>
                <a:rPr lang="en-US" altLang="ja-JP" dirty="0"/>
              </a:br>
              <a:r>
                <a:rPr lang="ja-JP" altLang="en-US" dirty="0"/>
                <a:t>リキッド ファンデーション タン ミラク リキッド</a:t>
              </a:r>
              <a:endParaRPr kumimoji="1" lang="ja-JP" altLang="en-US" dirty="0"/>
            </a:p>
          </p:txBody>
        </p:sp>
      </p:grpSp>
      <p:grpSp>
        <p:nvGrpSpPr>
          <p:cNvPr id="22" name="グループ化 21"/>
          <p:cNvGrpSpPr/>
          <p:nvPr/>
        </p:nvGrpSpPr>
        <p:grpSpPr>
          <a:xfrm>
            <a:off x="4706106" y="3787468"/>
            <a:ext cx="4269984" cy="2698183"/>
            <a:chOff x="4706106" y="3787468"/>
            <a:chExt cx="4269984" cy="2698183"/>
          </a:xfrm>
        </p:grpSpPr>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06106" y="3787469"/>
              <a:ext cx="1290413" cy="2028951"/>
            </a:xfrm>
            <a:prstGeom prst="rect">
              <a:avLst/>
            </a:prstGeom>
          </p:spPr>
        </p:pic>
        <p:pic>
          <p:nvPicPr>
            <p:cNvPr id="16" name="図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32466" y="3787468"/>
              <a:ext cx="1671856" cy="2028951"/>
            </a:xfrm>
            <a:prstGeom prst="rect">
              <a:avLst/>
            </a:prstGeom>
          </p:spPr>
        </p:pic>
        <p:pic>
          <p:nvPicPr>
            <p:cNvPr id="17" name="図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8719" y="3787468"/>
              <a:ext cx="1217371" cy="2028952"/>
            </a:xfrm>
            <a:prstGeom prst="rect">
              <a:avLst/>
            </a:prstGeom>
          </p:spPr>
        </p:pic>
        <p:sp>
          <p:nvSpPr>
            <p:cNvPr id="18" name="テキスト ボックス 17"/>
            <p:cNvSpPr txBox="1"/>
            <p:nvPr/>
          </p:nvSpPr>
          <p:spPr>
            <a:xfrm>
              <a:off x="4952010" y="5839320"/>
              <a:ext cx="3681351" cy="646331"/>
            </a:xfrm>
            <a:prstGeom prst="rect">
              <a:avLst/>
            </a:prstGeom>
            <a:noFill/>
          </p:spPr>
          <p:txBody>
            <a:bodyPr wrap="square" rtlCol="0">
              <a:spAutoFit/>
            </a:bodyPr>
            <a:lstStyle/>
            <a:p>
              <a:r>
                <a:rPr lang="ja-JP" altLang="en-US" dirty="0"/>
                <a:t>資生堂</a:t>
              </a:r>
              <a:br>
                <a:rPr lang="en-US" altLang="ja-JP" dirty="0"/>
              </a:br>
              <a:r>
                <a:rPr lang="ja-JP" altLang="en-US" dirty="0"/>
                <a:t>フルメークウォッシャブル</a:t>
              </a:r>
              <a:endParaRPr kumimoji="1" lang="ja-JP" altLang="en-US" dirty="0"/>
            </a:p>
          </p:txBody>
        </p:sp>
      </p:grpSp>
    </p:spTree>
    <p:extLst>
      <p:ext uri="{BB962C8B-B14F-4D97-AF65-F5344CB8AC3E}">
        <p14:creationId xmlns:p14="http://schemas.microsoft.com/office/powerpoint/2010/main" val="28894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1139595" y="1326014"/>
            <a:ext cx="3489434" cy="3366183"/>
            <a:chOff x="1222722" y="839126"/>
            <a:chExt cx="3489434" cy="3366183"/>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2722" y="839127"/>
              <a:ext cx="1084626" cy="244285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5353" y="839126"/>
              <a:ext cx="1328914" cy="244285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2272" y="839126"/>
              <a:ext cx="918515" cy="2442855"/>
            </a:xfrm>
            <a:prstGeom prst="rect">
              <a:avLst/>
            </a:prstGeom>
          </p:spPr>
        </p:pic>
        <p:sp>
          <p:nvSpPr>
            <p:cNvPr id="7" name="テキスト ボックス 6"/>
            <p:cNvSpPr txBox="1"/>
            <p:nvPr/>
          </p:nvSpPr>
          <p:spPr>
            <a:xfrm>
              <a:off x="1648322" y="3281979"/>
              <a:ext cx="3063834" cy="923330"/>
            </a:xfrm>
            <a:prstGeom prst="rect">
              <a:avLst/>
            </a:prstGeom>
            <a:noFill/>
          </p:spPr>
          <p:txBody>
            <a:bodyPr wrap="square" rtlCol="0">
              <a:spAutoFit/>
            </a:bodyPr>
            <a:lstStyle/>
            <a:p>
              <a:r>
                <a:rPr lang="ja-JP" altLang="en-US" dirty="0"/>
                <a:t>ディオール </a:t>
              </a:r>
              <a:br>
                <a:rPr lang="en-US" altLang="ja-JP" dirty="0"/>
              </a:br>
              <a:r>
                <a:rPr lang="ja-JP" altLang="en-US" dirty="0"/>
                <a:t>スノー ホワイトニング </a:t>
              </a:r>
              <a:br>
                <a:rPr lang="en-US" altLang="ja-JP" dirty="0"/>
              </a:br>
              <a:r>
                <a:rPr lang="en-US" altLang="ja-JP" dirty="0"/>
                <a:t>UV</a:t>
              </a:r>
              <a:r>
                <a:rPr lang="ja-JP" altLang="en-US" dirty="0"/>
                <a:t>プロテクション</a:t>
              </a:r>
              <a:endParaRPr kumimoji="1" lang="ja-JP" altLang="en-US" dirty="0"/>
            </a:p>
          </p:txBody>
        </p:sp>
      </p:grpSp>
      <p:grpSp>
        <p:nvGrpSpPr>
          <p:cNvPr id="14" name="グループ化 13"/>
          <p:cNvGrpSpPr/>
          <p:nvPr/>
        </p:nvGrpSpPr>
        <p:grpSpPr>
          <a:xfrm>
            <a:off x="4809655" y="1326014"/>
            <a:ext cx="4026126" cy="3049961"/>
            <a:chOff x="4821530" y="839127"/>
            <a:chExt cx="4026126" cy="3049961"/>
          </a:xfrm>
        </p:grpSpPr>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530" y="839128"/>
              <a:ext cx="1231197" cy="2442851"/>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281" y="839127"/>
              <a:ext cx="1377768" cy="2442852"/>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7603" y="839127"/>
              <a:ext cx="1280053" cy="2442852"/>
            </a:xfrm>
            <a:prstGeom prst="rect">
              <a:avLst/>
            </a:prstGeom>
          </p:spPr>
        </p:pic>
        <p:sp>
          <p:nvSpPr>
            <p:cNvPr id="12" name="テキスト ボックス 11"/>
            <p:cNvSpPr txBox="1"/>
            <p:nvPr/>
          </p:nvSpPr>
          <p:spPr>
            <a:xfrm>
              <a:off x="5160860" y="3519756"/>
              <a:ext cx="3480239" cy="369332"/>
            </a:xfrm>
            <a:prstGeom prst="rect">
              <a:avLst/>
            </a:prstGeom>
            <a:noFill/>
          </p:spPr>
          <p:txBody>
            <a:bodyPr wrap="square" rtlCol="0">
              <a:spAutoFit/>
            </a:bodyPr>
            <a:lstStyle/>
            <a:p>
              <a:r>
                <a:rPr kumimoji="1" lang="ja-JP" altLang="en-US" dirty="0"/>
                <a:t>ガラスマジックリン（原液）</a:t>
              </a:r>
            </a:p>
          </p:txBody>
        </p:sp>
      </p:grpSp>
      <p:grpSp>
        <p:nvGrpSpPr>
          <p:cNvPr id="17" name="グループ化 16"/>
          <p:cNvGrpSpPr/>
          <p:nvPr/>
        </p:nvGrpSpPr>
        <p:grpSpPr>
          <a:xfrm>
            <a:off x="1851970" y="4692197"/>
            <a:ext cx="5554117" cy="1852029"/>
            <a:chOff x="1851970" y="4692197"/>
            <a:chExt cx="5554117" cy="1852029"/>
          </a:xfrm>
        </p:grpSpPr>
        <p:sp>
          <p:nvSpPr>
            <p:cNvPr id="15" name="テキスト ボックス 14"/>
            <p:cNvSpPr txBox="1"/>
            <p:nvPr/>
          </p:nvSpPr>
          <p:spPr>
            <a:xfrm>
              <a:off x="1851970" y="5343897"/>
              <a:ext cx="5554117" cy="1200329"/>
            </a:xfrm>
            <a:prstGeom prst="rect">
              <a:avLst/>
            </a:prstGeom>
            <a:noFill/>
            <a:ln>
              <a:solidFill>
                <a:schemeClr val="accent1"/>
              </a:solidFill>
            </a:ln>
          </p:spPr>
          <p:txBody>
            <a:bodyPr wrap="square" rtlCol="0">
              <a:spAutoFit/>
            </a:bodyPr>
            <a:lstStyle/>
            <a:p>
              <a:pPr algn="ctr"/>
              <a:r>
                <a:rPr kumimoji="1" lang="ja-JP" altLang="en-US" sz="2400" dirty="0"/>
                <a:t>もしかしたら，あなたは毎日，</a:t>
              </a:r>
              <a:br>
                <a:rPr kumimoji="1" lang="en-US" altLang="ja-JP" sz="2400" dirty="0"/>
              </a:br>
              <a:r>
                <a:rPr kumimoji="1" lang="ja-JP" altLang="en-US" sz="2400" dirty="0"/>
                <a:t>原液のガラスマジックリンを</a:t>
              </a:r>
              <a:br>
                <a:rPr kumimoji="1" lang="en-US" altLang="ja-JP" sz="2400" dirty="0"/>
              </a:br>
              <a:r>
                <a:rPr kumimoji="1" lang="ja-JP" altLang="en-US" sz="2400" dirty="0"/>
                <a:t>顔に塗っているのかもしれない</a:t>
              </a:r>
            </a:p>
          </p:txBody>
        </p:sp>
        <p:sp>
          <p:nvSpPr>
            <p:cNvPr id="16" name="右中かっこ 15"/>
            <p:cNvSpPr/>
            <p:nvPr/>
          </p:nvSpPr>
          <p:spPr>
            <a:xfrm rot="5400000">
              <a:off x="4379142" y="2612125"/>
              <a:ext cx="522354" cy="4682497"/>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 name="タイトル 1"/>
          <p:cNvSpPr>
            <a:spLocks noGrp="1"/>
          </p:cNvSpPr>
          <p:nvPr>
            <p:ph type="title"/>
          </p:nvPr>
        </p:nvSpPr>
        <p:spPr>
          <a:xfrm>
            <a:off x="1431928" y="658146"/>
            <a:ext cx="6589200" cy="640445"/>
          </a:xfrm>
        </p:spPr>
        <p:txBody>
          <a:bodyPr/>
          <a:lstStyle/>
          <a:p>
            <a:r>
              <a:rPr kumimoji="1" lang="ja-JP" altLang="en-US" dirty="0"/>
              <a:t>化粧品の洗浄力はハンパない</a:t>
            </a:r>
          </a:p>
        </p:txBody>
      </p:sp>
    </p:spTree>
    <p:extLst>
      <p:ext uri="{BB962C8B-B14F-4D97-AF65-F5344CB8AC3E}">
        <p14:creationId xmlns:p14="http://schemas.microsoft.com/office/powerpoint/2010/main" val="370010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1376157" y="604838"/>
            <a:ext cx="3417998" cy="646112"/>
          </a:xfrm>
        </p:spPr>
        <p:txBody>
          <a:bodyPr/>
          <a:lstStyle/>
          <a:p>
            <a:r>
              <a:rPr lang="ja-JP" altLang="en-US" sz="3600" dirty="0"/>
              <a:t>皮膚の構造</a:t>
            </a:r>
          </a:p>
        </p:txBody>
      </p:sp>
      <p:sp>
        <p:nvSpPr>
          <p:cNvPr id="20483" name="正方形/長方形 2"/>
          <p:cNvSpPr>
            <a:spLocks noChangeArrowheads="1"/>
          </p:cNvSpPr>
          <p:nvPr/>
        </p:nvSpPr>
        <p:spPr bwMode="auto">
          <a:xfrm>
            <a:off x="2483499" y="3068637"/>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4" name="正方形/長方形 3"/>
          <p:cNvSpPr>
            <a:spLocks noChangeArrowheads="1"/>
          </p:cNvSpPr>
          <p:nvPr/>
        </p:nvSpPr>
        <p:spPr bwMode="auto">
          <a:xfrm>
            <a:off x="2483499" y="2781300"/>
            <a:ext cx="3744913" cy="287337"/>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 name="正方形/長方形 4"/>
          <p:cNvSpPr/>
          <p:nvPr/>
        </p:nvSpPr>
        <p:spPr bwMode="auto">
          <a:xfrm>
            <a:off x="2483499" y="4581525"/>
            <a:ext cx="3744913" cy="1655762"/>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sp>
        <p:nvSpPr>
          <p:cNvPr id="20486" name="正方形/長方形 8"/>
          <p:cNvSpPr>
            <a:spLocks noChangeArrowheads="1"/>
          </p:cNvSpPr>
          <p:nvPr/>
        </p:nvSpPr>
        <p:spPr bwMode="auto">
          <a:xfrm>
            <a:off x="3283833" y="2801936"/>
            <a:ext cx="503238" cy="1728788"/>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7" name="正方形/長方形 9"/>
          <p:cNvSpPr>
            <a:spLocks noChangeArrowheads="1"/>
          </p:cNvSpPr>
          <p:nvPr/>
        </p:nvSpPr>
        <p:spPr bwMode="auto">
          <a:xfrm>
            <a:off x="4713969" y="2789237"/>
            <a:ext cx="503237" cy="1727200"/>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8" name="円/楕円 10"/>
          <p:cNvSpPr>
            <a:spLocks noChangeArrowheads="1"/>
          </p:cNvSpPr>
          <p:nvPr/>
        </p:nvSpPr>
        <p:spPr bwMode="auto">
          <a:xfrm>
            <a:off x="3275951" y="4329112"/>
            <a:ext cx="503238" cy="403225"/>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9" name="円/楕円 11"/>
          <p:cNvSpPr>
            <a:spLocks noChangeArrowheads="1"/>
          </p:cNvSpPr>
          <p:nvPr/>
        </p:nvSpPr>
        <p:spPr bwMode="auto">
          <a:xfrm>
            <a:off x="4713969" y="4300537"/>
            <a:ext cx="503237" cy="431800"/>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cxnSp>
        <p:nvCxnSpPr>
          <p:cNvPr id="20490" name="直線コネクタ 17"/>
          <p:cNvCxnSpPr>
            <a:cxnSpLocks noChangeShapeType="1"/>
          </p:cNvCxnSpPr>
          <p:nvPr/>
        </p:nvCxnSpPr>
        <p:spPr bwMode="auto">
          <a:xfrm rot="5400000">
            <a:off x="1763712" y="2420938"/>
            <a:ext cx="15843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0491" name="角丸四角形 12"/>
          <p:cNvSpPr>
            <a:spLocks noChangeArrowheads="1"/>
          </p:cNvSpPr>
          <p:nvPr/>
        </p:nvSpPr>
        <p:spPr bwMode="auto">
          <a:xfrm>
            <a:off x="4785406" y="2571750"/>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2" name="角丸四角形 24"/>
          <p:cNvSpPr>
            <a:spLocks noChangeArrowheads="1"/>
          </p:cNvSpPr>
          <p:nvPr/>
        </p:nvSpPr>
        <p:spPr bwMode="auto">
          <a:xfrm>
            <a:off x="3355271" y="2555517"/>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3" name="正方形/長方形 25"/>
          <p:cNvSpPr>
            <a:spLocks noChangeArrowheads="1"/>
          </p:cNvSpPr>
          <p:nvPr/>
        </p:nvSpPr>
        <p:spPr bwMode="auto">
          <a:xfrm>
            <a:off x="3418826" y="1881187"/>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4" name="テキスト ボックス 26"/>
          <p:cNvSpPr txBox="1">
            <a:spLocks noChangeArrowheads="1"/>
          </p:cNvSpPr>
          <p:nvPr/>
        </p:nvSpPr>
        <p:spPr bwMode="auto">
          <a:xfrm>
            <a:off x="900762" y="2636837"/>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表皮</a:t>
            </a:r>
          </a:p>
        </p:txBody>
      </p:sp>
      <p:sp>
        <p:nvSpPr>
          <p:cNvPr id="20495" name="テキスト ボックス 29"/>
          <p:cNvSpPr txBox="1">
            <a:spLocks noChangeArrowheads="1"/>
          </p:cNvSpPr>
          <p:nvPr/>
        </p:nvSpPr>
        <p:spPr bwMode="auto">
          <a:xfrm>
            <a:off x="972199" y="3573462"/>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真皮</a:t>
            </a:r>
          </a:p>
        </p:txBody>
      </p:sp>
      <p:sp>
        <p:nvSpPr>
          <p:cNvPr id="20496" name="テキスト ボックス 30"/>
          <p:cNvSpPr txBox="1">
            <a:spLocks noChangeArrowheads="1"/>
          </p:cNvSpPr>
          <p:nvPr/>
        </p:nvSpPr>
        <p:spPr bwMode="auto">
          <a:xfrm>
            <a:off x="611837" y="5084762"/>
            <a:ext cx="1871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皮下脂肪</a:t>
            </a:r>
          </a:p>
        </p:txBody>
      </p:sp>
      <p:sp>
        <p:nvSpPr>
          <p:cNvPr id="20497" name="テキスト ボックス 33"/>
          <p:cNvSpPr txBox="1">
            <a:spLocks noChangeArrowheads="1"/>
          </p:cNvSpPr>
          <p:nvPr/>
        </p:nvSpPr>
        <p:spPr bwMode="auto">
          <a:xfrm>
            <a:off x="2267599" y="16287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体毛</a:t>
            </a:r>
          </a:p>
        </p:txBody>
      </p:sp>
      <p:sp>
        <p:nvSpPr>
          <p:cNvPr id="20498" name="テキスト ボックス 34"/>
          <p:cNvSpPr txBox="1">
            <a:spLocks noChangeArrowheads="1"/>
          </p:cNvSpPr>
          <p:nvPr/>
        </p:nvSpPr>
        <p:spPr bwMode="auto">
          <a:xfrm>
            <a:off x="3688047" y="1869308"/>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毛孔</a:t>
            </a:r>
          </a:p>
        </p:txBody>
      </p:sp>
      <p:sp>
        <p:nvSpPr>
          <p:cNvPr id="20499" name="テキスト ボックス 40"/>
          <p:cNvSpPr txBox="1">
            <a:spLocks noChangeArrowheads="1"/>
          </p:cNvSpPr>
          <p:nvPr/>
        </p:nvSpPr>
        <p:spPr bwMode="auto">
          <a:xfrm>
            <a:off x="4965587" y="14128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汗管</a:t>
            </a:r>
          </a:p>
        </p:txBody>
      </p:sp>
      <p:cxnSp>
        <p:nvCxnSpPr>
          <p:cNvPr id="20500" name="直線矢印コネクタ 42"/>
          <p:cNvCxnSpPr>
            <a:cxnSpLocks noChangeShapeType="1"/>
          </p:cNvCxnSpPr>
          <p:nvPr/>
        </p:nvCxnSpPr>
        <p:spPr bwMode="auto">
          <a:xfrm>
            <a:off x="3085156" y="2101109"/>
            <a:ext cx="294517" cy="291256"/>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1" name="直線矢印コネクタ 46"/>
          <p:cNvCxnSpPr>
            <a:cxnSpLocks noChangeShapeType="1"/>
          </p:cNvCxnSpPr>
          <p:nvPr/>
        </p:nvCxnSpPr>
        <p:spPr bwMode="auto">
          <a:xfrm rot="5400000">
            <a:off x="3600093" y="2438399"/>
            <a:ext cx="360363" cy="21590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2" name="直線矢印コネクタ 48"/>
          <p:cNvCxnSpPr>
            <a:cxnSpLocks noChangeShapeType="1"/>
          </p:cNvCxnSpPr>
          <p:nvPr/>
        </p:nvCxnSpPr>
        <p:spPr bwMode="auto">
          <a:xfrm flipH="1">
            <a:off x="4984622" y="1959692"/>
            <a:ext cx="448484" cy="8438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3" name="直線矢印コネクタ 50"/>
          <p:cNvCxnSpPr>
            <a:cxnSpLocks noChangeShapeType="1"/>
          </p:cNvCxnSpPr>
          <p:nvPr/>
        </p:nvCxnSpPr>
        <p:spPr bwMode="auto">
          <a:xfrm>
            <a:off x="1943749" y="2997200"/>
            <a:ext cx="468313"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4" name="直線矢印コネクタ 53"/>
          <p:cNvCxnSpPr>
            <a:cxnSpLocks noChangeShapeType="1"/>
          </p:cNvCxnSpPr>
          <p:nvPr/>
        </p:nvCxnSpPr>
        <p:spPr bwMode="auto">
          <a:xfrm>
            <a:off x="1980262" y="3860800"/>
            <a:ext cx="468312"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 name="グループ化 64"/>
          <p:cNvGrpSpPr>
            <a:grpSpLocks/>
          </p:cNvGrpSpPr>
          <p:nvPr/>
        </p:nvGrpSpPr>
        <p:grpSpPr bwMode="auto">
          <a:xfrm>
            <a:off x="3843778" y="3374471"/>
            <a:ext cx="5109357" cy="2062103"/>
            <a:chOff x="3843843" y="3375081"/>
            <a:chExt cx="5108589" cy="2062311"/>
          </a:xfrm>
        </p:grpSpPr>
        <p:sp>
          <p:nvSpPr>
            <p:cNvPr id="20506" name="テキスト ボックス 54"/>
            <p:cNvSpPr txBox="1">
              <a:spLocks noChangeArrowheads="1"/>
            </p:cNvSpPr>
            <p:nvPr/>
          </p:nvSpPr>
          <p:spPr bwMode="auto">
            <a:xfrm>
              <a:off x="6360144" y="3375081"/>
              <a:ext cx="2592288" cy="206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dirty="0">
                  <a:latin typeface="Times New Roman" panose="02020603050405020304" pitchFamily="18" charset="0"/>
                </a:rPr>
                <a:t>表皮の一部</a:t>
              </a:r>
              <a:br>
                <a:rPr lang="en-US" altLang="ja-JP" dirty="0">
                  <a:latin typeface="Times New Roman" panose="02020603050405020304" pitchFamily="18" charset="0"/>
                </a:rPr>
              </a:br>
              <a:r>
                <a:rPr lang="ja-JP" altLang="en-US" dirty="0">
                  <a:latin typeface="Times New Roman" panose="02020603050405020304" pitchFamily="18" charset="0"/>
                </a:rPr>
                <a:t>↓</a:t>
              </a:r>
              <a:br>
                <a:rPr lang="en-US" altLang="ja-JP" dirty="0">
                  <a:latin typeface="Times New Roman" panose="02020603050405020304" pitchFamily="18" charset="0"/>
                </a:rPr>
              </a:br>
              <a:r>
                <a:rPr lang="ja-JP" altLang="en-US" dirty="0">
                  <a:latin typeface="Times New Roman" panose="02020603050405020304" pitchFamily="18" charset="0"/>
                </a:rPr>
                <a:t>皮膚の細胞が存在する</a:t>
              </a:r>
            </a:p>
          </p:txBody>
        </p:sp>
        <p:cxnSp>
          <p:nvCxnSpPr>
            <p:cNvPr id="20507" name="直線矢印コネクタ 55"/>
            <p:cNvCxnSpPr>
              <a:cxnSpLocks noChangeShapeType="1"/>
            </p:cNvCxnSpPr>
            <p:nvPr/>
          </p:nvCxnSpPr>
          <p:spPr bwMode="auto">
            <a:xfrm flipH="1">
              <a:off x="5217065" y="3689329"/>
              <a:ext cx="1172854" cy="388001"/>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8" name="直線矢印コネクタ 59"/>
            <p:cNvCxnSpPr>
              <a:cxnSpLocks noChangeShapeType="1"/>
            </p:cNvCxnSpPr>
            <p:nvPr/>
          </p:nvCxnSpPr>
          <p:spPr bwMode="auto">
            <a:xfrm rot="10800000">
              <a:off x="3843843" y="3465260"/>
              <a:ext cx="2520280" cy="216024"/>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7093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医薬品の洗浄力（？）</a:t>
            </a:r>
          </a:p>
        </p:txBody>
      </p:sp>
      <p:grpSp>
        <p:nvGrpSpPr>
          <p:cNvPr id="19" name="グループ化 18"/>
          <p:cNvGrpSpPr/>
          <p:nvPr/>
        </p:nvGrpSpPr>
        <p:grpSpPr>
          <a:xfrm>
            <a:off x="1059228" y="1251726"/>
            <a:ext cx="3960933" cy="2644364"/>
            <a:chOff x="1059228" y="1251726"/>
            <a:chExt cx="3960933" cy="2644364"/>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28" y="1280912"/>
              <a:ext cx="1567157" cy="2201064"/>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848" y="1260878"/>
              <a:ext cx="1109336" cy="220106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433" y="1251726"/>
              <a:ext cx="1091728" cy="2201065"/>
            </a:xfrm>
            <a:prstGeom prst="rect">
              <a:avLst/>
            </a:prstGeom>
          </p:spPr>
        </p:pic>
        <p:sp>
          <p:nvSpPr>
            <p:cNvPr id="6" name="テキスト ボックス 5"/>
            <p:cNvSpPr txBox="1"/>
            <p:nvPr/>
          </p:nvSpPr>
          <p:spPr>
            <a:xfrm>
              <a:off x="2626385" y="3526758"/>
              <a:ext cx="2080535" cy="369332"/>
            </a:xfrm>
            <a:prstGeom prst="rect">
              <a:avLst/>
            </a:prstGeom>
            <a:noFill/>
          </p:spPr>
          <p:txBody>
            <a:bodyPr wrap="square" rtlCol="0">
              <a:spAutoFit/>
            </a:bodyPr>
            <a:lstStyle/>
            <a:p>
              <a:r>
                <a:rPr lang="ja-JP" altLang="en-US" dirty="0"/>
                <a:t>ヒルドイドソフト</a:t>
              </a:r>
              <a:endParaRPr kumimoji="1" lang="ja-JP" altLang="en-US" dirty="0"/>
            </a:p>
          </p:txBody>
        </p:sp>
      </p:grpSp>
      <p:grpSp>
        <p:nvGrpSpPr>
          <p:cNvPr id="20" name="グループ化 19"/>
          <p:cNvGrpSpPr/>
          <p:nvPr/>
        </p:nvGrpSpPr>
        <p:grpSpPr>
          <a:xfrm>
            <a:off x="5164842" y="1211659"/>
            <a:ext cx="3740863" cy="2675278"/>
            <a:chOff x="5164842" y="1211659"/>
            <a:chExt cx="3740863" cy="2675278"/>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4842" y="1240844"/>
              <a:ext cx="1093672" cy="2241133"/>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0819" y="1211659"/>
              <a:ext cx="1407432" cy="2241132"/>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7890" y="1240844"/>
              <a:ext cx="1057815" cy="2241132"/>
            </a:xfrm>
            <a:prstGeom prst="rect">
              <a:avLst/>
            </a:prstGeom>
          </p:spPr>
        </p:pic>
        <p:sp>
          <p:nvSpPr>
            <p:cNvPr id="10" name="テキスト ボックス 9"/>
            <p:cNvSpPr txBox="1"/>
            <p:nvPr/>
          </p:nvSpPr>
          <p:spPr>
            <a:xfrm>
              <a:off x="5872457" y="3517605"/>
              <a:ext cx="2770134" cy="369332"/>
            </a:xfrm>
            <a:prstGeom prst="rect">
              <a:avLst/>
            </a:prstGeom>
            <a:noFill/>
          </p:spPr>
          <p:txBody>
            <a:bodyPr wrap="square" rtlCol="0">
              <a:spAutoFit/>
            </a:bodyPr>
            <a:lstStyle/>
            <a:p>
              <a:r>
                <a:rPr lang="ja-JP" altLang="en-US" dirty="0"/>
                <a:t>ヒルドイドローション</a:t>
              </a:r>
              <a:endParaRPr kumimoji="1" lang="ja-JP" altLang="en-US" dirty="0"/>
            </a:p>
          </p:txBody>
        </p:sp>
      </p:grpSp>
      <p:grpSp>
        <p:nvGrpSpPr>
          <p:cNvPr id="21" name="グループ化 20"/>
          <p:cNvGrpSpPr/>
          <p:nvPr/>
        </p:nvGrpSpPr>
        <p:grpSpPr>
          <a:xfrm>
            <a:off x="1196708" y="3961150"/>
            <a:ext cx="3614926" cy="2636061"/>
            <a:chOff x="1196708" y="3961150"/>
            <a:chExt cx="3614926" cy="2636061"/>
          </a:xfrm>
        </p:grpSpPr>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6708" y="3961150"/>
              <a:ext cx="1124891" cy="2197052"/>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83197" y="3977061"/>
              <a:ext cx="1230348" cy="2197053"/>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4318" y="3976022"/>
              <a:ext cx="1107316" cy="2197053"/>
            </a:xfrm>
            <a:prstGeom prst="rect">
              <a:avLst/>
            </a:prstGeom>
          </p:spPr>
        </p:pic>
        <p:sp>
          <p:nvSpPr>
            <p:cNvPr id="14" name="テキスト ボックス 13"/>
            <p:cNvSpPr txBox="1"/>
            <p:nvPr/>
          </p:nvSpPr>
          <p:spPr>
            <a:xfrm>
              <a:off x="2028115" y="6227879"/>
              <a:ext cx="2229861" cy="369332"/>
            </a:xfrm>
            <a:prstGeom prst="rect">
              <a:avLst/>
            </a:prstGeom>
            <a:noFill/>
          </p:spPr>
          <p:txBody>
            <a:bodyPr wrap="square" rtlCol="0">
              <a:spAutoFit/>
            </a:bodyPr>
            <a:lstStyle/>
            <a:p>
              <a:r>
                <a:rPr lang="ja-JP" altLang="en-US" dirty="0"/>
                <a:t>ゲーベンクリーム</a:t>
              </a:r>
              <a:endParaRPr kumimoji="1" lang="ja-JP" altLang="en-US" dirty="0"/>
            </a:p>
          </p:txBody>
        </p:sp>
      </p:grpSp>
      <p:grpSp>
        <p:nvGrpSpPr>
          <p:cNvPr id="22" name="グループ化 21"/>
          <p:cNvGrpSpPr/>
          <p:nvPr/>
        </p:nvGrpSpPr>
        <p:grpSpPr>
          <a:xfrm>
            <a:off x="5020161" y="3951751"/>
            <a:ext cx="4001067" cy="2645460"/>
            <a:chOff x="5020161" y="3951751"/>
            <a:chExt cx="4001067" cy="2645460"/>
          </a:xfrm>
        </p:grpSpPr>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0161" y="3959448"/>
              <a:ext cx="1047201" cy="2237609"/>
            </a:xfrm>
            <a:prstGeom prst="rect">
              <a:avLst/>
            </a:prstGeom>
          </p:spPr>
        </p:pic>
        <p:pic>
          <p:nvPicPr>
            <p:cNvPr id="16" name="図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44568" y="3951751"/>
              <a:ext cx="1494723" cy="2237609"/>
            </a:xfrm>
            <a:prstGeom prst="rect">
              <a:avLst/>
            </a:prstGeom>
          </p:spPr>
        </p:pic>
        <p:pic>
          <p:nvPicPr>
            <p:cNvPr id="17" name="図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32365" y="3971010"/>
              <a:ext cx="1288863" cy="2237609"/>
            </a:xfrm>
            <a:prstGeom prst="rect">
              <a:avLst/>
            </a:prstGeom>
          </p:spPr>
        </p:pic>
        <p:sp>
          <p:nvSpPr>
            <p:cNvPr id="18" name="テキスト ボックス 17"/>
            <p:cNvSpPr txBox="1"/>
            <p:nvPr/>
          </p:nvSpPr>
          <p:spPr>
            <a:xfrm>
              <a:off x="5543761" y="6227879"/>
              <a:ext cx="3267730" cy="369332"/>
            </a:xfrm>
            <a:prstGeom prst="rect">
              <a:avLst/>
            </a:prstGeom>
            <a:noFill/>
          </p:spPr>
          <p:txBody>
            <a:bodyPr wrap="square" rtlCol="0">
              <a:spAutoFit/>
            </a:bodyPr>
            <a:lstStyle/>
            <a:p>
              <a:r>
                <a:rPr lang="ja-JP" altLang="en-US" dirty="0"/>
                <a:t>ポピドンヨード（イソジン）</a:t>
              </a:r>
              <a:endParaRPr kumimoji="1" lang="ja-JP" altLang="en-US" dirty="0"/>
            </a:p>
          </p:txBody>
        </p:sp>
      </p:grpSp>
    </p:spTree>
    <p:extLst>
      <p:ext uri="{BB962C8B-B14F-4D97-AF65-F5344CB8AC3E}">
        <p14:creationId xmlns:p14="http://schemas.microsoft.com/office/powerpoint/2010/main" val="10141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422686" y="695362"/>
            <a:ext cx="6589199" cy="824680"/>
          </a:xfrm>
        </p:spPr>
        <p:txBody>
          <a:bodyPr/>
          <a:lstStyle/>
          <a:p>
            <a:r>
              <a:rPr kumimoji="1" lang="ja-JP" altLang="en-US" dirty="0"/>
              <a:t>以上の実験からわかったこと</a:t>
            </a:r>
          </a:p>
        </p:txBody>
      </p:sp>
      <p:sp>
        <p:nvSpPr>
          <p:cNvPr id="4" name="コンテンツ プレースホルダー 3"/>
          <p:cNvSpPr>
            <a:spLocks noGrp="1"/>
          </p:cNvSpPr>
          <p:nvPr>
            <p:ph idx="1"/>
          </p:nvPr>
        </p:nvSpPr>
        <p:spPr>
          <a:xfrm>
            <a:off x="1419900" y="1698172"/>
            <a:ext cx="6591985" cy="4916384"/>
          </a:xfrm>
        </p:spPr>
        <p:txBody>
          <a:bodyPr>
            <a:normAutofit/>
          </a:bodyPr>
          <a:lstStyle/>
          <a:p>
            <a:r>
              <a:rPr kumimoji="1" lang="ja-JP" altLang="en-US" sz="2800" dirty="0"/>
              <a:t>多くの化粧品（クリーム，ローション，ファンデーションなど）は合成洗剤同等以上の洗浄力を持ち，肌を乾燥させる。その結果，肌</a:t>
            </a:r>
            <a:r>
              <a:rPr lang="ja-JP" altLang="en-US" sz="2800" dirty="0"/>
              <a:t>の</a:t>
            </a:r>
            <a:r>
              <a:rPr kumimoji="1" lang="ja-JP" altLang="en-US" sz="2800" dirty="0"/>
              <a:t>老化は進行するだろう。</a:t>
            </a:r>
            <a:endParaRPr kumimoji="1" lang="en-US" altLang="ja-JP" sz="2800" dirty="0"/>
          </a:p>
          <a:p>
            <a:r>
              <a:rPr lang="ja-JP" altLang="en-US" sz="2800" dirty="0"/>
              <a:t>「化粧した顔」と「スッピンの顔」の落差の原因は「化粧」そのものか。</a:t>
            </a:r>
            <a:endParaRPr lang="en-US" altLang="ja-JP" sz="2800" dirty="0"/>
          </a:p>
          <a:p>
            <a:r>
              <a:rPr lang="ja-JP" altLang="en-US" sz="2800" dirty="0"/>
              <a:t>保湿剤として処方されているヒルドイド</a:t>
            </a:r>
            <a:r>
              <a:rPr lang="en-US" altLang="ja-JP" sz="2800" baseline="30000" dirty="0"/>
              <a:t>®</a:t>
            </a:r>
            <a:r>
              <a:rPr lang="ja-JP" altLang="en-US" sz="2800" dirty="0"/>
              <a:t>ソフト／ローション</a:t>
            </a:r>
            <a:r>
              <a:rPr lang="en-US" altLang="ja-JP" sz="2800" baseline="30000" dirty="0"/>
              <a:t>®</a:t>
            </a:r>
            <a:r>
              <a:rPr lang="ja-JP" altLang="en-US" sz="2800" dirty="0"/>
              <a:t>は「肌の乾燥薬」でる。</a:t>
            </a:r>
            <a:endParaRPr kumimoji="1" lang="ja-JP" altLang="en-US" sz="2800" dirty="0"/>
          </a:p>
        </p:txBody>
      </p:sp>
    </p:spTree>
    <p:extLst>
      <p:ext uri="{BB962C8B-B14F-4D97-AF65-F5344CB8AC3E}">
        <p14:creationId xmlns:p14="http://schemas.microsoft.com/office/powerpoint/2010/main" val="101654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530984" y="547685"/>
            <a:ext cx="5142948" cy="628892"/>
          </a:xfrm>
        </p:spPr>
        <p:txBody>
          <a:bodyPr>
            <a:normAutofit fontScale="90000"/>
          </a:bodyPr>
          <a:lstStyle/>
          <a:p>
            <a:r>
              <a:rPr lang="ja-JP" altLang="en-US" sz="3600" dirty="0"/>
              <a:t>皮膚の傷の治り方</a:t>
            </a:r>
          </a:p>
        </p:txBody>
      </p:sp>
      <p:sp>
        <p:nvSpPr>
          <p:cNvPr id="22531" name="正方形/長方形 2"/>
          <p:cNvSpPr>
            <a:spLocks noChangeArrowheads="1"/>
          </p:cNvSpPr>
          <p:nvPr/>
        </p:nvSpPr>
        <p:spPr bwMode="auto">
          <a:xfrm>
            <a:off x="7556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2" name="正方形/長方形 3"/>
          <p:cNvSpPr>
            <a:spLocks noChangeArrowheads="1"/>
          </p:cNvSpPr>
          <p:nvPr/>
        </p:nvSpPr>
        <p:spPr bwMode="auto">
          <a:xfrm>
            <a:off x="755650" y="1989138"/>
            <a:ext cx="3744913" cy="287337"/>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 name="正方形/長方形 4"/>
          <p:cNvSpPr/>
          <p:nvPr/>
        </p:nvSpPr>
        <p:spPr bwMode="auto">
          <a:xfrm>
            <a:off x="755650" y="3789363"/>
            <a:ext cx="3744913" cy="1655762"/>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sp>
        <p:nvSpPr>
          <p:cNvPr id="22534" name="正方形/長方形 8"/>
          <p:cNvSpPr>
            <a:spLocks noChangeArrowheads="1"/>
          </p:cNvSpPr>
          <p:nvPr/>
        </p:nvSpPr>
        <p:spPr bwMode="auto">
          <a:xfrm>
            <a:off x="1403350" y="1989138"/>
            <a:ext cx="504825" cy="1727200"/>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5" name="正方形/長方形 9"/>
          <p:cNvSpPr>
            <a:spLocks noChangeArrowheads="1"/>
          </p:cNvSpPr>
          <p:nvPr/>
        </p:nvSpPr>
        <p:spPr bwMode="auto">
          <a:xfrm>
            <a:off x="3203575" y="2060575"/>
            <a:ext cx="504825" cy="1728788"/>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6" name="円/楕円 10"/>
          <p:cNvSpPr>
            <a:spLocks noChangeArrowheads="1"/>
          </p:cNvSpPr>
          <p:nvPr/>
        </p:nvSpPr>
        <p:spPr bwMode="auto">
          <a:xfrm>
            <a:off x="1403350" y="3573463"/>
            <a:ext cx="504825" cy="431800"/>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7" name="円/楕円 11"/>
          <p:cNvSpPr>
            <a:spLocks noChangeArrowheads="1"/>
          </p:cNvSpPr>
          <p:nvPr/>
        </p:nvSpPr>
        <p:spPr bwMode="auto">
          <a:xfrm>
            <a:off x="3203575" y="3573463"/>
            <a:ext cx="504825" cy="431800"/>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cxnSp>
        <p:nvCxnSpPr>
          <p:cNvPr id="22538" name="直線コネクタ 17"/>
          <p:cNvCxnSpPr>
            <a:cxnSpLocks noChangeShapeType="1"/>
          </p:cNvCxnSpPr>
          <p:nvPr/>
        </p:nvCxnSpPr>
        <p:spPr bwMode="auto">
          <a:xfrm rot="5400000">
            <a:off x="1763712" y="2420938"/>
            <a:ext cx="15843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2539" name="角丸四角形 12"/>
          <p:cNvSpPr>
            <a:spLocks noChangeArrowheads="1"/>
          </p:cNvSpPr>
          <p:nvPr/>
        </p:nvSpPr>
        <p:spPr bwMode="auto">
          <a:xfrm>
            <a:off x="3276600" y="1844675"/>
            <a:ext cx="358775" cy="201612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40" name="角丸四角形 24"/>
          <p:cNvSpPr>
            <a:spLocks noChangeArrowheads="1"/>
          </p:cNvSpPr>
          <p:nvPr/>
        </p:nvSpPr>
        <p:spPr bwMode="auto">
          <a:xfrm>
            <a:off x="1476375" y="1773238"/>
            <a:ext cx="358775" cy="208756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41" name="正方形/長方形 25"/>
          <p:cNvSpPr>
            <a:spLocks noChangeArrowheads="1"/>
          </p:cNvSpPr>
          <p:nvPr/>
        </p:nvSpPr>
        <p:spPr bwMode="auto">
          <a:xfrm>
            <a:off x="1547813" y="1412875"/>
            <a:ext cx="215900" cy="2376488"/>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36" name="角丸四角形 35"/>
          <p:cNvSpPr>
            <a:spLocks noChangeArrowheads="1"/>
          </p:cNvSpPr>
          <p:nvPr/>
        </p:nvSpPr>
        <p:spPr bwMode="auto">
          <a:xfrm>
            <a:off x="1252500" y="1304130"/>
            <a:ext cx="3457575" cy="1655763"/>
          </a:xfrm>
          <a:prstGeom prst="roundRect">
            <a:avLst>
              <a:gd name="adj" fmla="val 16667"/>
            </a:avLst>
          </a:prstGeom>
          <a:solidFill>
            <a:schemeClr val="bg1">
              <a:lumMod val="95000"/>
            </a:schemeClr>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2" name="グループ化 65"/>
          <p:cNvGrpSpPr>
            <a:grpSpLocks/>
          </p:cNvGrpSpPr>
          <p:nvPr/>
        </p:nvGrpSpPr>
        <p:grpSpPr bwMode="auto">
          <a:xfrm>
            <a:off x="1251358" y="1233320"/>
            <a:ext cx="3182568" cy="1740053"/>
            <a:chOff x="1252103" y="1232588"/>
            <a:chExt cx="3182268" cy="1741052"/>
          </a:xfrm>
        </p:grpSpPr>
        <p:cxnSp>
          <p:nvCxnSpPr>
            <p:cNvPr id="22569" name="直線矢印コネクタ 37"/>
            <p:cNvCxnSpPr>
              <a:cxnSpLocks noChangeShapeType="1"/>
            </p:cNvCxnSpPr>
            <p:nvPr/>
          </p:nvCxnSpPr>
          <p:spPr bwMode="auto">
            <a:xfrm>
              <a:off x="3635752" y="2941490"/>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0" name="直線矢印コネクタ 41"/>
            <p:cNvCxnSpPr>
              <a:cxnSpLocks noChangeShapeType="1"/>
            </p:cNvCxnSpPr>
            <p:nvPr/>
          </p:nvCxnSpPr>
          <p:spPr bwMode="auto">
            <a:xfrm rot="10800000">
              <a:off x="2798997" y="2942284"/>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1" name="直線矢印コネクタ 45"/>
            <p:cNvCxnSpPr>
              <a:cxnSpLocks noChangeShapeType="1"/>
            </p:cNvCxnSpPr>
            <p:nvPr/>
          </p:nvCxnSpPr>
          <p:spPr bwMode="auto">
            <a:xfrm>
              <a:off x="1881948" y="2934177"/>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2" name="直線矢印コネクタ 47"/>
            <p:cNvCxnSpPr>
              <a:cxnSpLocks noChangeShapeType="1"/>
            </p:cNvCxnSpPr>
            <p:nvPr/>
          </p:nvCxnSpPr>
          <p:spPr bwMode="auto">
            <a:xfrm rot="10800000" flipH="1" flipV="1">
              <a:off x="1267823" y="2257414"/>
              <a:ext cx="71214" cy="39683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3" name="直線矢印コネクタ 51"/>
            <p:cNvCxnSpPr>
              <a:cxnSpLocks noChangeShapeType="1"/>
            </p:cNvCxnSpPr>
            <p:nvPr/>
          </p:nvCxnSpPr>
          <p:spPr bwMode="auto">
            <a:xfrm rot="16200000" flipV="1">
              <a:off x="1216099" y="2721612"/>
              <a:ext cx="288032" cy="216024"/>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sp>
          <p:nvSpPr>
            <p:cNvPr id="22574" name="テキスト ボックス 57"/>
            <p:cNvSpPr txBox="1">
              <a:spLocks noChangeArrowheads="1"/>
            </p:cNvSpPr>
            <p:nvPr/>
          </p:nvSpPr>
          <p:spPr bwMode="auto">
            <a:xfrm>
              <a:off x="2058107" y="1232588"/>
              <a:ext cx="2376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表皮細胞が遊離・増殖</a:t>
              </a:r>
            </a:p>
          </p:txBody>
        </p:sp>
        <p:cxnSp>
          <p:nvCxnSpPr>
            <p:cNvPr id="22575" name="直線矢印コネクタ 60"/>
            <p:cNvCxnSpPr>
              <a:cxnSpLocks noChangeShapeType="1"/>
            </p:cNvCxnSpPr>
            <p:nvPr/>
          </p:nvCxnSpPr>
          <p:spPr bwMode="auto">
            <a:xfrm flipH="1">
              <a:off x="1531702" y="2267176"/>
              <a:ext cx="1383714" cy="56244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76" name="直線矢印コネクタ 61"/>
            <p:cNvCxnSpPr>
              <a:cxnSpLocks noChangeShapeType="1"/>
            </p:cNvCxnSpPr>
            <p:nvPr/>
          </p:nvCxnSpPr>
          <p:spPr bwMode="auto">
            <a:xfrm>
              <a:off x="2921629" y="2267178"/>
              <a:ext cx="176495" cy="619221"/>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2544" name="テキスト ボックス 66"/>
          <p:cNvSpPr txBox="1">
            <a:spLocks noChangeArrowheads="1"/>
          </p:cNvSpPr>
          <p:nvPr/>
        </p:nvSpPr>
        <p:spPr bwMode="auto">
          <a:xfrm>
            <a:off x="1258888" y="5805488"/>
            <a:ext cx="2808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浅い傷の治り方</a:t>
            </a:r>
          </a:p>
        </p:txBody>
      </p:sp>
      <p:cxnSp>
        <p:nvCxnSpPr>
          <p:cNvPr id="22545" name="直線矢印コネクタ 79"/>
          <p:cNvCxnSpPr>
            <a:cxnSpLocks noChangeShapeType="1"/>
          </p:cNvCxnSpPr>
          <p:nvPr/>
        </p:nvCxnSpPr>
        <p:spPr bwMode="auto">
          <a:xfrm>
            <a:off x="4427538" y="1700213"/>
            <a:ext cx="2952750" cy="5048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3" name="グループ化 59"/>
          <p:cNvGrpSpPr>
            <a:grpSpLocks/>
          </p:cNvGrpSpPr>
          <p:nvPr/>
        </p:nvGrpSpPr>
        <p:grpSpPr bwMode="auto">
          <a:xfrm>
            <a:off x="4932363" y="1052513"/>
            <a:ext cx="3744912" cy="5260965"/>
            <a:chOff x="5076056" y="1196752"/>
            <a:chExt cx="3744913" cy="5261194"/>
          </a:xfrm>
        </p:grpSpPr>
        <p:sp>
          <p:nvSpPr>
            <p:cNvPr id="22554" name="テキスト ボックス 67"/>
            <p:cNvSpPr txBox="1">
              <a:spLocks noChangeArrowheads="1"/>
            </p:cNvSpPr>
            <p:nvPr/>
          </p:nvSpPr>
          <p:spPr bwMode="auto">
            <a:xfrm>
              <a:off x="5437212" y="5934847"/>
              <a:ext cx="2807494" cy="52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深い傷の治り方</a:t>
              </a:r>
            </a:p>
          </p:txBody>
        </p:sp>
        <p:grpSp>
          <p:nvGrpSpPr>
            <p:cNvPr id="22555" name="グループ化 44"/>
            <p:cNvGrpSpPr>
              <a:grpSpLocks/>
            </p:cNvGrpSpPr>
            <p:nvPr/>
          </p:nvGrpSpPr>
          <p:grpSpPr bwMode="auto">
            <a:xfrm>
              <a:off x="5076056" y="1196752"/>
              <a:ext cx="3744913" cy="4248373"/>
              <a:chOff x="2051050" y="1196752"/>
              <a:chExt cx="3744913" cy="4248373"/>
            </a:xfrm>
          </p:grpSpPr>
          <p:grpSp>
            <p:nvGrpSpPr>
              <p:cNvPr id="22556" name="グループ化 5"/>
              <p:cNvGrpSpPr>
                <a:grpSpLocks/>
              </p:cNvGrpSpPr>
              <p:nvPr/>
            </p:nvGrpSpPr>
            <p:grpSpPr bwMode="auto">
              <a:xfrm>
                <a:off x="2051050" y="1989138"/>
                <a:ext cx="3744913" cy="3455987"/>
                <a:chOff x="2051050" y="1989138"/>
                <a:chExt cx="3744913" cy="3455987"/>
              </a:xfrm>
            </p:grpSpPr>
            <p:sp>
              <p:nvSpPr>
                <p:cNvPr id="22566" name="正方形/長方形 2"/>
                <p:cNvSpPr>
                  <a:spLocks noChangeArrowheads="1"/>
                </p:cNvSpPr>
                <p:nvPr/>
              </p:nvSpPr>
              <p:spPr bwMode="auto">
                <a:xfrm>
                  <a:off x="20510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7" name="正方形/長方形 3"/>
                <p:cNvSpPr>
                  <a:spLocks noChangeArrowheads="1"/>
                </p:cNvSpPr>
                <p:nvPr/>
              </p:nvSpPr>
              <p:spPr bwMode="auto">
                <a:xfrm>
                  <a:off x="2051050" y="1989138"/>
                  <a:ext cx="3744913" cy="287337"/>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8" name="正方形/長方形 4"/>
                <p:cNvSpPr/>
                <p:nvPr/>
              </p:nvSpPr>
              <p:spPr bwMode="auto">
                <a:xfrm>
                  <a:off x="2051050" y="3789252"/>
                  <a:ext cx="3744913" cy="1655835"/>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grpSp>
          <p:grpSp>
            <p:nvGrpSpPr>
              <p:cNvPr id="22557" name="グループ化 19"/>
              <p:cNvGrpSpPr>
                <a:grpSpLocks/>
              </p:cNvGrpSpPr>
              <p:nvPr/>
            </p:nvGrpSpPr>
            <p:grpSpPr bwMode="auto">
              <a:xfrm>
                <a:off x="3131840" y="1196752"/>
                <a:ext cx="504379" cy="2879725"/>
                <a:chOff x="971600" y="1124744"/>
                <a:chExt cx="504379" cy="2879725"/>
              </a:xfrm>
            </p:grpSpPr>
            <p:sp>
              <p:nvSpPr>
                <p:cNvPr id="22562" name="正方形/長方形 8"/>
                <p:cNvSpPr>
                  <a:spLocks noChangeArrowheads="1"/>
                </p:cNvSpPr>
                <p:nvPr/>
              </p:nvSpPr>
              <p:spPr bwMode="auto">
                <a:xfrm>
                  <a:off x="971600" y="2060848"/>
                  <a:ext cx="503238" cy="1728788"/>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3" name="円/楕円 52"/>
                <p:cNvSpPr>
                  <a:spLocks noChangeArrowheads="1"/>
                </p:cNvSpPr>
                <p:nvPr/>
              </p:nvSpPr>
              <p:spPr bwMode="auto">
                <a:xfrm>
                  <a:off x="972741" y="3572669"/>
                  <a:ext cx="503238" cy="431800"/>
                </a:xfrm>
                <a:prstGeom prst="ellipse">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4" name="角丸四角形 24"/>
                <p:cNvSpPr>
                  <a:spLocks noChangeArrowheads="1"/>
                </p:cNvSpPr>
                <p:nvPr/>
              </p:nvSpPr>
              <p:spPr bwMode="auto">
                <a:xfrm>
                  <a:off x="1044179" y="1843882"/>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5" name="正方形/長方形 25"/>
                <p:cNvSpPr>
                  <a:spLocks noChangeArrowheads="1"/>
                </p:cNvSpPr>
                <p:nvPr/>
              </p:nvSpPr>
              <p:spPr bwMode="auto">
                <a:xfrm>
                  <a:off x="1115616" y="1124744"/>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22558" name="グループ化 18"/>
              <p:cNvGrpSpPr>
                <a:grpSpLocks/>
              </p:cNvGrpSpPr>
              <p:nvPr/>
            </p:nvGrpSpPr>
            <p:grpSpPr bwMode="auto">
              <a:xfrm>
                <a:off x="4716463" y="1916113"/>
                <a:ext cx="503237" cy="2160587"/>
                <a:chOff x="4716463" y="1916113"/>
                <a:chExt cx="503237" cy="2160587"/>
              </a:xfrm>
            </p:grpSpPr>
            <p:sp>
              <p:nvSpPr>
                <p:cNvPr id="22559" name="正方形/長方形 9"/>
                <p:cNvSpPr>
                  <a:spLocks noChangeArrowheads="1"/>
                </p:cNvSpPr>
                <p:nvPr/>
              </p:nvSpPr>
              <p:spPr bwMode="auto">
                <a:xfrm>
                  <a:off x="4716463" y="2133600"/>
                  <a:ext cx="503237" cy="172720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0" name="円/楕円 11"/>
                <p:cNvSpPr>
                  <a:spLocks noChangeArrowheads="1"/>
                </p:cNvSpPr>
                <p:nvPr/>
              </p:nvSpPr>
              <p:spPr bwMode="auto">
                <a:xfrm>
                  <a:off x="4716463" y="3644900"/>
                  <a:ext cx="503237" cy="431800"/>
                </a:xfrm>
                <a:prstGeom prst="ellipse">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1" name="角丸四角形 12"/>
                <p:cNvSpPr>
                  <a:spLocks noChangeArrowheads="1"/>
                </p:cNvSpPr>
                <p:nvPr/>
              </p:nvSpPr>
              <p:spPr bwMode="auto">
                <a:xfrm>
                  <a:off x="4787900" y="1916113"/>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grpSp>
      <p:sp>
        <p:nvSpPr>
          <p:cNvPr id="72" name="正方形/長方形 71"/>
          <p:cNvSpPr>
            <a:spLocks noChangeArrowheads="1"/>
          </p:cNvSpPr>
          <p:nvPr/>
        </p:nvSpPr>
        <p:spPr bwMode="auto">
          <a:xfrm>
            <a:off x="4859195" y="1005035"/>
            <a:ext cx="3499784" cy="3622227"/>
          </a:xfrm>
          <a:prstGeom prst="rect">
            <a:avLst/>
          </a:prstGeom>
          <a:solidFill>
            <a:schemeClr val="bg1">
              <a:lumMod val="95000"/>
            </a:schemeClr>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9" name="グループ化 74"/>
          <p:cNvGrpSpPr>
            <a:grpSpLocks/>
          </p:cNvGrpSpPr>
          <p:nvPr/>
        </p:nvGrpSpPr>
        <p:grpSpPr bwMode="auto">
          <a:xfrm>
            <a:off x="4932362" y="2220222"/>
            <a:ext cx="3458709" cy="2417582"/>
            <a:chOff x="4932040" y="2348880"/>
            <a:chExt cx="3024336" cy="2304256"/>
          </a:xfrm>
        </p:grpSpPr>
        <p:sp>
          <p:nvSpPr>
            <p:cNvPr id="22552" name="正方形/長方形 72"/>
            <p:cNvSpPr>
              <a:spLocks noChangeArrowheads="1"/>
            </p:cNvSpPr>
            <p:nvPr/>
          </p:nvSpPr>
          <p:spPr bwMode="auto">
            <a:xfrm>
              <a:off x="4932040" y="2348880"/>
              <a:ext cx="3024336" cy="2304256"/>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53" name="テキスト ボックス 73"/>
            <p:cNvSpPr txBox="1">
              <a:spLocks noChangeArrowheads="1"/>
            </p:cNvSpPr>
            <p:nvPr/>
          </p:nvSpPr>
          <p:spPr bwMode="auto">
            <a:xfrm>
              <a:off x="6154409" y="3328369"/>
              <a:ext cx="1368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肉　芽</a:t>
              </a:r>
            </a:p>
          </p:txBody>
        </p:sp>
      </p:grpSp>
      <p:grpSp>
        <p:nvGrpSpPr>
          <p:cNvPr id="10" name="グループ化 61"/>
          <p:cNvGrpSpPr>
            <a:grpSpLocks/>
          </p:cNvGrpSpPr>
          <p:nvPr/>
        </p:nvGrpSpPr>
        <p:grpSpPr bwMode="auto">
          <a:xfrm>
            <a:off x="4258467" y="1589188"/>
            <a:ext cx="4101083" cy="586223"/>
            <a:chOff x="4258340" y="1590073"/>
            <a:chExt cx="4101216" cy="584685"/>
          </a:xfrm>
        </p:grpSpPr>
        <p:cxnSp>
          <p:nvCxnSpPr>
            <p:cNvPr id="22550" name="直線矢印コネクタ 76"/>
            <p:cNvCxnSpPr>
              <a:cxnSpLocks noChangeShapeType="1"/>
            </p:cNvCxnSpPr>
            <p:nvPr/>
          </p:nvCxnSpPr>
          <p:spPr bwMode="auto">
            <a:xfrm rot="10800000">
              <a:off x="7711475" y="2173169"/>
              <a:ext cx="648081" cy="1589"/>
            </a:xfrm>
            <a:prstGeom prst="straightConnector1">
              <a:avLst/>
            </a:prstGeom>
            <a:noFill/>
            <a:ln w="762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51" name="直線矢印コネクタ 81"/>
            <p:cNvCxnSpPr>
              <a:cxnSpLocks noChangeShapeType="1"/>
            </p:cNvCxnSpPr>
            <p:nvPr/>
          </p:nvCxnSpPr>
          <p:spPr bwMode="auto">
            <a:xfrm>
              <a:off x="4258340" y="1590073"/>
              <a:ext cx="3461906" cy="518461"/>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496885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正方形/長方形 2"/>
          <p:cNvSpPr>
            <a:spLocks noChangeArrowheads="1"/>
          </p:cNvSpPr>
          <p:nvPr/>
        </p:nvSpPr>
        <p:spPr bwMode="auto">
          <a:xfrm>
            <a:off x="3024188" y="404813"/>
            <a:ext cx="2808287" cy="647700"/>
          </a:xfrm>
          <a:prstGeom prst="rect">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皮膚に傷がある</a:t>
            </a:r>
          </a:p>
        </p:txBody>
      </p:sp>
      <p:grpSp>
        <p:nvGrpSpPr>
          <p:cNvPr id="18" name="グループ化 17"/>
          <p:cNvGrpSpPr>
            <a:grpSpLocks/>
          </p:cNvGrpSpPr>
          <p:nvPr/>
        </p:nvGrpSpPr>
        <p:grpSpPr bwMode="auto">
          <a:xfrm>
            <a:off x="2411412" y="1087668"/>
            <a:ext cx="4032250" cy="2089150"/>
            <a:chOff x="2411760" y="1052736"/>
            <a:chExt cx="4032448" cy="2089007"/>
          </a:xfrm>
        </p:grpSpPr>
        <p:sp>
          <p:nvSpPr>
            <p:cNvPr id="24591" name="フローチャート : 判断 3"/>
            <p:cNvSpPr>
              <a:spLocks noChangeArrowheads="1"/>
            </p:cNvSpPr>
            <p:nvPr/>
          </p:nvSpPr>
          <p:spPr bwMode="auto">
            <a:xfrm>
              <a:off x="2411760" y="1772816"/>
              <a:ext cx="4032448" cy="1368927"/>
            </a:xfrm>
            <a:prstGeom prst="flowChartDecision">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毛根・汗管が</a:t>
              </a:r>
              <a:br>
                <a:rPr lang="en-US" altLang="ja-JP" sz="2400">
                  <a:latin typeface="Times New Roman" panose="02020603050405020304" pitchFamily="18" charset="0"/>
                </a:rPr>
              </a:br>
              <a:r>
                <a:rPr lang="ja-JP" altLang="en-US" sz="2400">
                  <a:latin typeface="Times New Roman" panose="02020603050405020304" pitchFamily="18" charset="0"/>
                </a:rPr>
                <a:t>残っている？</a:t>
              </a:r>
            </a:p>
          </p:txBody>
        </p:sp>
        <p:cxnSp>
          <p:nvCxnSpPr>
            <p:cNvPr id="24592" name="直線矢印コネクタ 8"/>
            <p:cNvCxnSpPr>
              <a:cxnSpLocks noChangeShapeType="1"/>
              <a:stCxn id="24578" idx="2"/>
              <a:endCxn id="24591" idx="0"/>
            </p:cNvCxnSpPr>
            <p:nvPr/>
          </p:nvCxnSpPr>
          <p:spPr bwMode="auto">
            <a:xfrm>
              <a:off x="4427984" y="1052736"/>
              <a:ext cx="0" cy="72008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9" name="グループ化 18"/>
          <p:cNvGrpSpPr>
            <a:grpSpLocks/>
          </p:cNvGrpSpPr>
          <p:nvPr/>
        </p:nvGrpSpPr>
        <p:grpSpPr bwMode="auto">
          <a:xfrm>
            <a:off x="1251198" y="2457450"/>
            <a:ext cx="2389734" cy="3779730"/>
            <a:chOff x="1251306" y="2457279"/>
            <a:chExt cx="2390228" cy="3779925"/>
          </a:xfrm>
          <a:solidFill>
            <a:srgbClr val="FFFF00"/>
          </a:solidFill>
        </p:grpSpPr>
        <p:sp>
          <p:nvSpPr>
            <p:cNvPr id="24588" name="テキスト ボックス 15"/>
            <p:cNvSpPr txBox="1">
              <a:spLocks noChangeArrowheads="1"/>
            </p:cNvSpPr>
            <p:nvPr/>
          </p:nvSpPr>
          <p:spPr bwMode="auto">
            <a:xfrm>
              <a:off x="1743440" y="2625490"/>
              <a:ext cx="648072" cy="461665"/>
            </a:xfrm>
            <a:prstGeom prst="rect">
              <a:avLst/>
            </a:prstGeom>
            <a:noFill/>
            <a:ln w="38100">
              <a:noFill/>
              <a:miter lim="800000"/>
              <a:headEnd/>
              <a:tailEnd/>
            </a:ln>
            <a:extLst/>
          </p:spPr>
          <p:txBody>
            <a:bodyP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400" dirty="0">
                  <a:latin typeface="Times New Roman" panose="02020603050405020304" pitchFamily="18" charset="0"/>
                </a:rPr>
                <a:t>Yes</a:t>
              </a:r>
              <a:endParaRPr lang="ja-JP" altLang="en-US" sz="2400" dirty="0">
                <a:latin typeface="Times New Roman" panose="02020603050405020304" pitchFamily="18" charset="0"/>
              </a:endParaRPr>
            </a:p>
          </p:txBody>
        </p:sp>
        <p:sp>
          <p:nvSpPr>
            <p:cNvPr id="24589" name="フローチャート : 代替処理 4"/>
            <p:cNvSpPr>
              <a:spLocks noChangeArrowheads="1"/>
            </p:cNvSpPr>
            <p:nvPr/>
          </p:nvSpPr>
          <p:spPr bwMode="auto">
            <a:xfrm>
              <a:off x="1251306" y="5301100"/>
              <a:ext cx="2390228" cy="936104"/>
            </a:xfrm>
            <a:prstGeom prst="flowChartAlternateProcess">
              <a:avLst/>
            </a:prstGeom>
            <a:grpFill/>
            <a:ln w="12700" algn="ctr">
              <a:solidFill>
                <a:schemeClr val="tx1"/>
              </a:solidFill>
              <a:round/>
              <a:headEnd/>
              <a:tailEnd/>
            </a:ln>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FF0000"/>
                  </a:solidFill>
                  <a:latin typeface="Times New Roman" panose="02020603050405020304" pitchFamily="18" charset="0"/>
                </a:rPr>
                <a:t>毛孔・汗管から</a:t>
              </a:r>
              <a:br>
                <a:rPr lang="en-US" altLang="ja-JP" sz="2400" dirty="0">
                  <a:solidFill>
                    <a:srgbClr val="FF0000"/>
                  </a:solidFill>
                  <a:latin typeface="Times New Roman" panose="02020603050405020304" pitchFamily="18" charset="0"/>
                </a:rPr>
              </a:br>
              <a:r>
                <a:rPr lang="ja-JP" altLang="en-US" sz="2400" dirty="0">
                  <a:solidFill>
                    <a:srgbClr val="FF0000"/>
                  </a:solidFill>
                  <a:latin typeface="Times New Roman" panose="02020603050405020304" pitchFamily="18" charset="0"/>
                </a:rPr>
                <a:t>皮膚が再生</a:t>
              </a:r>
            </a:p>
          </p:txBody>
        </p:sp>
        <p:cxnSp>
          <p:nvCxnSpPr>
            <p:cNvPr id="24590" name="直線矢印コネクタ 9"/>
            <p:cNvCxnSpPr>
              <a:cxnSpLocks noChangeShapeType="1"/>
            </p:cNvCxnSpPr>
            <p:nvPr/>
          </p:nvCxnSpPr>
          <p:spPr bwMode="auto">
            <a:xfrm>
              <a:off x="2411760" y="2457279"/>
              <a:ext cx="0" cy="2843929"/>
            </a:xfrm>
            <a:prstGeom prst="straightConnector1">
              <a:avLst/>
            </a:prstGeom>
            <a:grpFill/>
            <a:ln w="38100" algn="ctr">
              <a:solidFill>
                <a:schemeClr val="tx1"/>
              </a:solidFill>
              <a:round/>
              <a:headEnd/>
              <a:tailEnd type="arrow" w="med" len="med"/>
            </a:ln>
            <a:extLst/>
          </p:spPr>
        </p:cxnSp>
      </p:grpSp>
      <p:grpSp>
        <p:nvGrpSpPr>
          <p:cNvPr id="20" name="グループ化 19"/>
          <p:cNvGrpSpPr>
            <a:grpSpLocks/>
          </p:cNvGrpSpPr>
          <p:nvPr/>
        </p:nvGrpSpPr>
        <p:grpSpPr bwMode="auto">
          <a:xfrm>
            <a:off x="5049838" y="2457450"/>
            <a:ext cx="2808287" cy="1927225"/>
            <a:chOff x="5050272" y="2457279"/>
            <a:chExt cx="2808312" cy="1927538"/>
          </a:xfrm>
        </p:grpSpPr>
        <p:sp>
          <p:nvSpPr>
            <p:cNvPr id="24585" name="テキスト ボックス 16"/>
            <p:cNvSpPr txBox="1">
              <a:spLocks noChangeArrowheads="1"/>
            </p:cNvSpPr>
            <p:nvPr/>
          </p:nvSpPr>
          <p:spPr bwMode="auto">
            <a:xfrm>
              <a:off x="6516216" y="2671493"/>
              <a:ext cx="648072" cy="46166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400">
                  <a:latin typeface="Times New Roman" panose="02020603050405020304" pitchFamily="18" charset="0"/>
                </a:rPr>
                <a:t>No</a:t>
              </a:r>
              <a:endParaRPr lang="ja-JP" altLang="en-US" sz="2400">
                <a:latin typeface="Times New Roman" panose="02020603050405020304" pitchFamily="18" charset="0"/>
              </a:endParaRPr>
            </a:p>
          </p:txBody>
        </p:sp>
        <p:sp>
          <p:nvSpPr>
            <p:cNvPr id="24586" name="正方形/長方形 5"/>
            <p:cNvSpPr>
              <a:spLocks noChangeArrowheads="1"/>
            </p:cNvSpPr>
            <p:nvPr/>
          </p:nvSpPr>
          <p:spPr bwMode="auto">
            <a:xfrm>
              <a:off x="5050272" y="3736745"/>
              <a:ext cx="2808312" cy="648072"/>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肉芽が創面を覆う</a:t>
              </a:r>
            </a:p>
          </p:txBody>
        </p:sp>
        <p:cxnSp>
          <p:nvCxnSpPr>
            <p:cNvPr id="24587" name="直線矢印コネクタ 11"/>
            <p:cNvCxnSpPr>
              <a:cxnSpLocks noChangeShapeType="1"/>
            </p:cNvCxnSpPr>
            <p:nvPr/>
          </p:nvCxnSpPr>
          <p:spPr bwMode="auto">
            <a:xfrm>
              <a:off x="6454428" y="2457279"/>
              <a:ext cx="0" cy="125975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21" name="グループ化 20"/>
          <p:cNvGrpSpPr>
            <a:grpSpLocks/>
          </p:cNvGrpSpPr>
          <p:nvPr/>
        </p:nvGrpSpPr>
        <p:grpSpPr bwMode="auto">
          <a:xfrm>
            <a:off x="4870450" y="4384675"/>
            <a:ext cx="3168650" cy="1852613"/>
            <a:chOff x="4870252" y="4384817"/>
            <a:chExt cx="3168352" cy="1852495"/>
          </a:xfrm>
          <a:solidFill>
            <a:srgbClr val="FFFF00"/>
          </a:solidFill>
        </p:grpSpPr>
        <p:sp>
          <p:nvSpPr>
            <p:cNvPr id="24583" name="フローチャート : 代替処理 6"/>
            <p:cNvSpPr>
              <a:spLocks noChangeArrowheads="1"/>
            </p:cNvSpPr>
            <p:nvPr/>
          </p:nvSpPr>
          <p:spPr bwMode="auto">
            <a:xfrm>
              <a:off x="4870252" y="5301208"/>
              <a:ext cx="3168352" cy="936104"/>
            </a:xfrm>
            <a:prstGeom prst="flowChartAlternateProcess">
              <a:avLst/>
            </a:prstGeom>
            <a:grpFill/>
            <a:ln w="12700" algn="ctr">
              <a:solidFill>
                <a:schemeClr val="tx1"/>
              </a:solidFill>
              <a:round/>
              <a:headEnd/>
              <a:tailEnd/>
            </a:ln>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FF0000"/>
                  </a:solidFill>
                  <a:latin typeface="Times New Roman" panose="02020603050405020304" pitchFamily="18" charset="0"/>
                </a:rPr>
                <a:t>周辺から皮膚が伸びて</a:t>
              </a:r>
              <a:br>
                <a:rPr lang="en-US" altLang="ja-JP" sz="2400">
                  <a:solidFill>
                    <a:srgbClr val="FF0000"/>
                  </a:solidFill>
                  <a:latin typeface="Times New Roman" panose="02020603050405020304" pitchFamily="18" charset="0"/>
                </a:rPr>
              </a:br>
              <a:r>
                <a:rPr lang="ja-JP" altLang="en-US" sz="2400">
                  <a:solidFill>
                    <a:srgbClr val="FF0000"/>
                  </a:solidFill>
                  <a:latin typeface="Times New Roman" panose="02020603050405020304" pitchFamily="18" charset="0"/>
                </a:rPr>
                <a:t>皮膚が再生</a:t>
              </a:r>
            </a:p>
          </p:txBody>
        </p:sp>
        <p:cxnSp>
          <p:nvCxnSpPr>
            <p:cNvPr id="24584" name="直線矢印コネクタ 13"/>
            <p:cNvCxnSpPr>
              <a:cxnSpLocks noChangeShapeType="1"/>
              <a:endCxn id="24583" idx="0"/>
            </p:cNvCxnSpPr>
            <p:nvPr/>
          </p:nvCxnSpPr>
          <p:spPr bwMode="auto">
            <a:xfrm>
              <a:off x="6454428" y="4384817"/>
              <a:ext cx="0" cy="916391"/>
            </a:xfrm>
            <a:prstGeom prst="straightConnector1">
              <a:avLst/>
            </a:prstGeom>
            <a:grpFill/>
            <a:ln w="38100" algn="ctr">
              <a:solidFill>
                <a:schemeClr val="tx1"/>
              </a:solidFill>
              <a:round/>
              <a:headEnd/>
              <a:tailEnd type="arrow" w="med" len="med"/>
            </a:ln>
            <a:extLst/>
          </p:spPr>
        </p:cxnSp>
      </p:grpSp>
    </p:spTree>
    <p:extLst>
      <p:ext uri="{BB962C8B-B14F-4D97-AF65-F5344CB8AC3E}">
        <p14:creationId xmlns:p14="http://schemas.microsoft.com/office/powerpoint/2010/main" val="1157606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735964"/>
          </a:xfrm>
        </p:spPr>
        <p:txBody>
          <a:bodyPr/>
          <a:lstStyle/>
          <a:p>
            <a:r>
              <a:rPr lang="ja-JP" altLang="en-US" dirty="0"/>
              <a:t>毛孔からの上皮化：証拠画像</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7454" y="1767327"/>
            <a:ext cx="2560525" cy="3131244"/>
          </a:xfrm>
          <a:prstGeom prst="rect">
            <a:avLst/>
          </a:prstGeom>
        </p:spPr>
      </p:pic>
      <p:sp>
        <p:nvSpPr>
          <p:cNvPr id="6" name="テキスト ボックス 5"/>
          <p:cNvSpPr txBox="1"/>
          <p:nvPr/>
        </p:nvSpPr>
        <p:spPr>
          <a:xfrm>
            <a:off x="1945200" y="5042835"/>
            <a:ext cx="2560525" cy="923330"/>
          </a:xfrm>
          <a:prstGeom prst="rect">
            <a:avLst/>
          </a:prstGeom>
          <a:noFill/>
        </p:spPr>
        <p:txBody>
          <a:bodyPr wrap="square" rtlCol="0">
            <a:spAutoFit/>
          </a:bodyPr>
          <a:lstStyle/>
          <a:p>
            <a:r>
              <a:rPr kumimoji="1" lang="en-US" altLang="ja-JP" dirty="0"/>
              <a:t>32</a:t>
            </a:r>
            <a:r>
              <a:rPr kumimoji="1" lang="ja-JP" altLang="en-US" dirty="0"/>
              <a:t>歳男性。</a:t>
            </a:r>
            <a:endParaRPr kumimoji="1" lang="en-US" altLang="ja-JP" dirty="0"/>
          </a:p>
          <a:p>
            <a:r>
              <a:rPr kumimoji="1" lang="ja-JP" altLang="en-US" dirty="0"/>
              <a:t>左大腿熱傷</a:t>
            </a:r>
            <a:endParaRPr kumimoji="1" lang="en-US" altLang="ja-JP" dirty="0"/>
          </a:p>
          <a:p>
            <a:r>
              <a:rPr lang="ja-JP" altLang="en-US" dirty="0"/>
              <a:t>受傷から</a:t>
            </a:r>
            <a:r>
              <a:rPr lang="en-US" altLang="ja-JP" dirty="0"/>
              <a:t>8</a:t>
            </a:r>
            <a:r>
              <a:rPr lang="ja-JP" altLang="en-US" dirty="0"/>
              <a:t>日目</a:t>
            </a:r>
            <a:endParaRPr kumimoji="1" lang="ja-JP" altLang="en-US" dirty="0"/>
          </a:p>
        </p:txBody>
      </p:sp>
      <p:grpSp>
        <p:nvGrpSpPr>
          <p:cNvPr id="12" name="グループ化 11"/>
          <p:cNvGrpSpPr/>
          <p:nvPr/>
        </p:nvGrpSpPr>
        <p:grpSpPr>
          <a:xfrm>
            <a:off x="2750695" y="1289940"/>
            <a:ext cx="5401473" cy="4421312"/>
            <a:chOff x="2750695" y="1289940"/>
            <a:chExt cx="5401473" cy="4421312"/>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646" y="1289940"/>
              <a:ext cx="3526522" cy="4421312"/>
            </a:xfrm>
            <a:prstGeom prst="rect">
              <a:avLst/>
            </a:prstGeom>
          </p:spPr>
        </p:pic>
        <p:sp>
          <p:nvSpPr>
            <p:cNvPr id="7" name="円/楕円 6"/>
            <p:cNvSpPr/>
            <p:nvPr/>
          </p:nvSpPr>
          <p:spPr>
            <a:xfrm>
              <a:off x="2750695" y="2735705"/>
              <a:ext cx="891915" cy="93149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3762531" y="3201454"/>
              <a:ext cx="863115"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角丸四角形吹き出し 12"/>
          <p:cNvSpPr/>
          <p:nvPr/>
        </p:nvSpPr>
        <p:spPr>
          <a:xfrm>
            <a:off x="4852415" y="5966165"/>
            <a:ext cx="3072984" cy="715089"/>
          </a:xfrm>
          <a:prstGeom prst="wedgeRoundRectCallout">
            <a:avLst>
              <a:gd name="adj1" fmla="val 3557"/>
              <a:gd name="adj2" fmla="val -3253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a:t>毛孔を中心に白く円形</a:t>
            </a:r>
            <a:br>
              <a:rPr lang="en-US" altLang="ja-JP"/>
            </a:br>
            <a:r>
              <a:rPr lang="ja-JP" altLang="en-US"/>
              <a:t>　　⇒上皮化している部分</a:t>
            </a:r>
            <a:endParaRPr lang="ja-JP" altLang="en-US" dirty="0"/>
          </a:p>
        </p:txBody>
      </p:sp>
    </p:spTree>
    <p:extLst>
      <p:ext uri="{BB962C8B-B14F-4D97-AF65-F5344CB8AC3E}">
        <p14:creationId xmlns:p14="http://schemas.microsoft.com/office/powerpoint/2010/main" val="158764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4195</TotalTime>
  <Words>1683</Words>
  <Application>Microsoft Office PowerPoint</Application>
  <PresentationFormat>画面に合わせる (4:3)</PresentationFormat>
  <Paragraphs>336</Paragraphs>
  <Slides>61</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61</vt:i4>
      </vt:variant>
    </vt:vector>
  </HeadingPairs>
  <TitlesOfParts>
    <vt:vector size="70" baseType="lpstr">
      <vt:lpstr>ＭＳ Ｐゴシック</vt:lpstr>
      <vt:lpstr>メイリオ</vt:lpstr>
      <vt:lpstr>Arial</vt:lpstr>
      <vt:lpstr>Calibri</vt:lpstr>
      <vt:lpstr>Century Gothic</vt:lpstr>
      <vt:lpstr>Times New Roman</vt:lpstr>
      <vt:lpstr>Wingdings</vt:lpstr>
      <vt:lpstr>Wingdings 3</vt:lpstr>
      <vt:lpstr>ウィスプ</vt:lpstr>
      <vt:lpstr>褥瘡・外傷の治療</vt:lpstr>
      <vt:lpstr>団長＠安田大サーカス</vt:lpstr>
      <vt:lpstr>団長＠安田大サーカス</vt:lpstr>
      <vt:lpstr>湿潤治療とは・・・</vt:lpstr>
      <vt:lpstr>従来の傷治療の2大原則は</vt:lpstr>
      <vt:lpstr>皮膚の構造</vt:lpstr>
      <vt:lpstr>皮膚の傷の治り方</vt:lpstr>
      <vt:lpstr>PowerPoint プレゼンテーション</vt:lpstr>
      <vt:lpstr>毛孔からの上皮化：証拠画像</vt:lpstr>
      <vt:lpstr>傷を乾かすとどうなるか？</vt:lpstr>
      <vt:lpstr>PowerPoint プレゼンテーション</vt:lpstr>
      <vt:lpstr>傷のジュクジュク（浸出液）は何か</vt:lpstr>
      <vt:lpstr>湿潤治療の原理</vt:lpstr>
      <vt:lpstr>ガーゼの歴史</vt:lpstr>
      <vt:lpstr>ガーゼ：創面を乾燥させるもの</vt:lpstr>
      <vt:lpstr>なぜ140年間ガーゼを使っているのか</vt:lpstr>
      <vt:lpstr>創傷被覆材について</vt:lpstr>
      <vt:lpstr>治療材料</vt:lpstr>
      <vt:lpstr>ハイドロコロイド被覆材</vt:lpstr>
      <vt:lpstr>アルギン酸塩被覆材</vt:lpstr>
      <vt:lpstr>プラスモイスト®</vt:lpstr>
      <vt:lpstr>褥瘡パッド</vt:lpstr>
      <vt:lpstr>10歳男：自転車転倒</vt:lpstr>
      <vt:lpstr>16歳女：体育祭の練習で転倒</vt:lpstr>
      <vt:lpstr>25歳男：バイク整備中に母指損傷</vt:lpstr>
      <vt:lpstr>PowerPoint プレゼンテーション</vt:lpstr>
      <vt:lpstr>1歳女：カップ麺で顔面・胸部熱傷 △△大学病院形成外科受診し，軟膏ガーゼ治療。痕が残ると説明され，治療に不信感をいだき，ネットで検索。</vt:lpstr>
      <vt:lpstr>13歳男：熱した油で手背熱傷 □□大学病院を受診し，直ちに入院して手術しないといけない，と説明された。2日後に当科受診。</vt:lpstr>
      <vt:lpstr>熱傷治療：ダメ医者・ダメ病院</vt:lpstr>
      <vt:lpstr>消毒薬の組織破壊力</vt:lpstr>
      <vt:lpstr>アクトシン軟膏®の破壊力</vt:lpstr>
      <vt:lpstr>ゲーベンクリーム®の破壊力</vt:lpstr>
      <vt:lpstr>消毒薬について</vt:lpstr>
      <vt:lpstr>消毒薬の薬理学</vt:lpstr>
      <vt:lpstr>人体細胞と細菌の構造</vt:lpstr>
      <vt:lpstr>消毒薬は細胞膜を破壊</vt:lpstr>
      <vt:lpstr>創感染とは何か？ なぜ傷は化膿するのか？</vt:lpstr>
      <vt:lpstr>この傷は化膿している？</vt:lpstr>
      <vt:lpstr>創感染の診断</vt:lpstr>
      <vt:lpstr>創感染のメカニズム</vt:lpstr>
      <vt:lpstr>普通なら感染は起きない</vt:lpstr>
      <vt:lpstr>細菌の隠れ家があると・・・</vt:lpstr>
      <vt:lpstr>細菌の隠れ家があると・・・</vt:lpstr>
      <vt:lpstr>細菌の隠れ処（＝感染源）</vt:lpstr>
      <vt:lpstr>川とドブ：腐るのはどっち？</vt:lpstr>
      <vt:lpstr>褥瘡（黒色壊死）が感染する理由</vt:lpstr>
      <vt:lpstr>褥瘡の局所治療</vt:lpstr>
      <vt:lpstr>深い褥瘡の治り方</vt:lpstr>
      <vt:lpstr>PowerPoint プレゼンテーション</vt:lpstr>
      <vt:lpstr>練馬光が丘病院：褥瘡治療フローチャート 入院時：「褥瘡リスクアセスメント票・褥瘡予防・治療計画書の作成」⇒別紙参照</vt:lpstr>
      <vt:lpstr>（すべての）化粧品は肌に悪い・・・かも知れない</vt:lpstr>
      <vt:lpstr>界面活性剤とは</vt:lpstr>
      <vt:lpstr>界面活性剤の種類</vt:lpstr>
      <vt:lpstr>洗浄力を比べる実験</vt:lpstr>
      <vt:lpstr>洗剤の洗浄力</vt:lpstr>
      <vt:lpstr>化粧品の洗浄力：その1</vt:lpstr>
      <vt:lpstr>化粧品の洗浄力：その2</vt:lpstr>
      <vt:lpstr>化粧品の洗浄力：その3</vt:lpstr>
      <vt:lpstr>化粧品の洗浄力はハンパない</vt:lpstr>
      <vt:lpstr>医薬品の洗浄力（？）</vt:lpstr>
      <vt:lpstr>以上の実験からわかったこと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外傷・熱傷の湿潤治療</dc:title>
  <dc:creator>makoto natsui</dc:creator>
  <cp:lastModifiedBy>makoto natsui</cp:lastModifiedBy>
  <cp:revision>445</cp:revision>
  <dcterms:created xsi:type="dcterms:W3CDTF">2014-04-25T12:21:10Z</dcterms:created>
  <dcterms:modified xsi:type="dcterms:W3CDTF">2018-03-05T00:52:42Z</dcterms:modified>
</cp:coreProperties>
</file>