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1"/>
  </p:notesMasterIdLst>
  <p:sldIdLst>
    <p:sldId id="257" r:id="rId2"/>
    <p:sldId id="442" r:id="rId3"/>
    <p:sldId id="457" r:id="rId4"/>
    <p:sldId id="402" r:id="rId5"/>
    <p:sldId id="403" r:id="rId6"/>
    <p:sldId id="404" r:id="rId7"/>
    <p:sldId id="38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458" r:id="rId17"/>
    <p:sldId id="273" r:id="rId18"/>
    <p:sldId id="500" r:id="rId19"/>
    <p:sldId id="501" r:id="rId20"/>
    <p:sldId id="433" r:id="rId21"/>
    <p:sldId id="502" r:id="rId22"/>
    <p:sldId id="277" r:id="rId23"/>
    <p:sldId id="278" r:id="rId24"/>
    <p:sldId id="279" r:id="rId25"/>
    <p:sldId id="280" r:id="rId26"/>
    <p:sldId id="281" r:id="rId27"/>
    <p:sldId id="282" r:id="rId28"/>
    <p:sldId id="456" r:id="rId29"/>
    <p:sldId id="284" r:id="rId30"/>
    <p:sldId id="285" r:id="rId31"/>
    <p:sldId id="503" r:id="rId32"/>
    <p:sldId id="504" r:id="rId33"/>
    <p:sldId id="290" r:id="rId34"/>
    <p:sldId id="291" r:id="rId35"/>
    <p:sldId id="292" r:id="rId36"/>
    <p:sldId id="294" r:id="rId37"/>
    <p:sldId id="295" r:id="rId38"/>
    <p:sldId id="298" r:id="rId39"/>
    <p:sldId id="443" r:id="rId40"/>
    <p:sldId id="299" r:id="rId41"/>
    <p:sldId id="300" r:id="rId42"/>
    <p:sldId id="302" r:id="rId43"/>
    <p:sldId id="304" r:id="rId44"/>
    <p:sldId id="485" r:id="rId45"/>
    <p:sldId id="305" r:id="rId46"/>
    <p:sldId id="444" r:id="rId47"/>
    <p:sldId id="306" r:id="rId48"/>
    <p:sldId id="307" r:id="rId49"/>
    <p:sldId id="308" r:id="rId50"/>
    <p:sldId id="486" r:id="rId51"/>
    <p:sldId id="309" r:id="rId52"/>
    <p:sldId id="497" r:id="rId53"/>
    <p:sldId id="310" r:id="rId54"/>
    <p:sldId id="434" r:id="rId55"/>
    <p:sldId id="445" r:id="rId56"/>
    <p:sldId id="421" r:id="rId57"/>
    <p:sldId id="422" r:id="rId58"/>
    <p:sldId id="423" r:id="rId59"/>
    <p:sldId id="481" r:id="rId60"/>
    <p:sldId id="505" r:id="rId61"/>
    <p:sldId id="498" r:id="rId62"/>
    <p:sldId id="338" r:id="rId63"/>
    <p:sldId id="339" r:id="rId64"/>
    <p:sldId id="340" r:id="rId65"/>
    <p:sldId id="468" r:id="rId66"/>
    <p:sldId id="348" r:id="rId67"/>
    <p:sldId id="373" r:id="rId68"/>
    <p:sldId id="430" r:id="rId69"/>
    <p:sldId id="431" r:id="rId70"/>
    <p:sldId id="352" r:id="rId71"/>
    <p:sldId id="375" r:id="rId72"/>
    <p:sldId id="376" r:id="rId73"/>
    <p:sldId id="370" r:id="rId74"/>
    <p:sldId id="353" r:id="rId75"/>
    <p:sldId id="496" r:id="rId76"/>
    <p:sldId id="470" r:id="rId77"/>
    <p:sldId id="471" r:id="rId78"/>
    <p:sldId id="365" r:id="rId79"/>
    <p:sldId id="395" r:id="rId8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B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5" y="3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000" dirty="0"/>
              <a:t>性別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2AD64-3977-44F2-8ED2-48ACBFAA1DF3}" type="datetimeFigureOut">
              <a:rPr kumimoji="1" lang="ja-JP" altLang="en-US" smtClean="0"/>
              <a:t>2018/3/5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88741-6536-4B7A-8215-DE732B5923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5144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Times New Roman" panose="02020603050405020304" pitchFamily="18" charset="0"/>
            </a:endParaRPr>
          </a:p>
        </p:txBody>
      </p:sp>
      <p:sp>
        <p:nvSpPr>
          <p:cNvPr id="1741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F6B05B1A-2D2C-4A63-B105-CBEE29604B46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1762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200" dirty="0"/>
              <a:t>クルミ，松の実は糖質が非常に少ない</a:t>
            </a:r>
            <a:endParaRPr lang="en-US" altLang="ja-JP" sz="1200" dirty="0"/>
          </a:p>
          <a:p>
            <a:r>
              <a:rPr lang="ja-JP" altLang="en-US" sz="1200" dirty="0"/>
              <a:t>アーモンド，ピーナツ，ピスタチオ，マカデミアナッツはそれよりやや多い</a:t>
            </a:r>
            <a:endParaRPr lang="en-US" altLang="ja-JP" sz="1200" dirty="0"/>
          </a:p>
          <a:p>
            <a:r>
              <a:rPr lang="ja-JP" altLang="en-US" sz="1200" dirty="0"/>
              <a:t>クリ，ギンナン，カシューナッツは糖質が多い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C81E8-CE2E-4263-A50A-6CC5A288A0A0}" type="slidenum">
              <a:rPr lang="en-US" altLang="ja-JP" smtClean="0"/>
              <a:pPr>
                <a:defRPr/>
              </a:pPr>
              <a:t>36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0531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/>
              <a:t>クリ，ギンナン，カシューナッツは糖質が多い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C81E8-CE2E-4263-A50A-6CC5A288A0A0}" type="slidenum">
              <a:rPr lang="en-US" altLang="ja-JP" smtClean="0"/>
              <a:pPr>
                <a:defRPr/>
              </a:pPr>
              <a:t>37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50687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200" dirty="0"/>
              <a:t>ジュース，フルーツジュースは糖質の塊</a:t>
            </a:r>
            <a:endParaRPr lang="en-US" altLang="ja-JP" sz="1200" dirty="0"/>
          </a:p>
          <a:p>
            <a:r>
              <a:rPr lang="ja-JP" altLang="en-US" sz="1200" dirty="0"/>
              <a:t>スポーツドリンク，無糖でない野菜ジュースも糖質の塊</a:t>
            </a:r>
          </a:p>
          <a:p>
            <a:r>
              <a:rPr lang="ja-JP" altLang="en-US" sz="1200" dirty="0"/>
              <a:t>無糖でない缶コーヒーや紅茶にも糖質が多い。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C81E8-CE2E-4263-A50A-6CC5A288A0A0}" type="slidenum">
              <a:rPr lang="en-US" altLang="ja-JP" smtClean="0"/>
              <a:pPr>
                <a:defRPr/>
              </a:pPr>
              <a:t>38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03050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C81E8-CE2E-4263-A50A-6CC5A288A0A0}" type="slidenum">
              <a:rPr lang="en-US" altLang="ja-JP" smtClean="0"/>
              <a:pPr>
                <a:defRPr/>
              </a:pPr>
              <a:t>63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25103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本の宣伝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C81E8-CE2E-4263-A50A-6CC5A288A0A0}" type="slidenum">
              <a:rPr lang="en-US" altLang="ja-JP" smtClean="0"/>
              <a:pPr>
                <a:defRPr/>
              </a:pPr>
              <a:t>78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91090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ケーキ、キャンディ、チョコレート、ポテトチップス、クッキー、ドーナツ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C81E8-CE2E-4263-A50A-6CC5A288A0A0}" type="slidenum">
              <a:rPr lang="en-US" altLang="ja-JP" smtClean="0"/>
              <a:pPr>
                <a:defRPr/>
              </a:pPr>
              <a:t>25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90130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ホウレンソウ、芋、ニンジン、タマネギ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C81E8-CE2E-4263-A50A-6CC5A288A0A0}" type="slidenum">
              <a:rPr lang="en-US" altLang="ja-JP" smtClean="0"/>
              <a:pPr>
                <a:defRPr/>
              </a:pPr>
              <a:t>27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7616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ホウレンソウ、芋、ニンジン、タマネギ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C81E8-CE2E-4263-A50A-6CC5A288A0A0}" type="slidenum">
              <a:rPr lang="en-US" altLang="ja-JP" smtClean="0"/>
              <a:pPr>
                <a:defRPr/>
              </a:pPr>
              <a:t>28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90821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バナナ、リンゴ、アボガド、ブルーベリー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C81E8-CE2E-4263-A50A-6CC5A288A0A0}" type="slidenum">
              <a:rPr lang="en-US" altLang="ja-JP" smtClean="0"/>
              <a:pPr>
                <a:defRPr/>
              </a:pPr>
              <a:t>29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99234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卵、チーズ、かまぼこ、チクワ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C81E8-CE2E-4263-A50A-6CC5A288A0A0}" type="slidenum">
              <a:rPr lang="en-US" altLang="ja-JP" smtClean="0"/>
              <a:pPr>
                <a:defRPr/>
              </a:pPr>
              <a:t>30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413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オリーブオイル、バター、ラード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C81E8-CE2E-4263-A50A-6CC5A288A0A0}" type="slidenum">
              <a:rPr lang="en-US" altLang="ja-JP" smtClean="0"/>
              <a:pPr>
                <a:defRPr/>
              </a:pPr>
              <a:t>33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54105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お酒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C81E8-CE2E-4263-A50A-6CC5A288A0A0}" type="slidenum">
              <a:rPr lang="en-US" altLang="ja-JP" smtClean="0"/>
              <a:pPr>
                <a:defRPr/>
              </a:pPr>
              <a:t>34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63683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飲んでいい酒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C81E8-CE2E-4263-A50A-6CC5A288A0A0}" type="slidenum">
              <a:rPr lang="en-US" altLang="ja-JP" smtClean="0"/>
              <a:pPr>
                <a:defRPr/>
              </a:pPr>
              <a:t>35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67643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ED09-1A51-4EF5-8573-182CF624497E}" type="datetimeFigureOut">
              <a:rPr kumimoji="1" lang="ja-JP" altLang="en-US" smtClean="0"/>
              <a:t>2018/3/5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AA3AC35-A1E7-4A04-B9CF-E4120E9BA1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6595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ED09-1A51-4EF5-8573-182CF624497E}" type="datetimeFigureOut">
              <a:rPr kumimoji="1" lang="ja-JP" altLang="en-US" smtClean="0"/>
              <a:t>2018/3/5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A3AC35-A1E7-4A04-B9CF-E4120E9BA1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694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ED09-1A51-4EF5-8573-182CF624497E}" type="datetimeFigureOut">
              <a:rPr kumimoji="1" lang="ja-JP" altLang="en-US" smtClean="0"/>
              <a:t>2018/3/5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A3AC35-A1E7-4A04-B9CF-E4120E9BA1E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0101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ED09-1A51-4EF5-8573-182CF624497E}" type="datetimeFigureOut">
              <a:rPr kumimoji="1" lang="ja-JP" altLang="en-US" smtClean="0"/>
              <a:t>2018/3/5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A3AC35-A1E7-4A04-B9CF-E4120E9BA1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9660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ED09-1A51-4EF5-8573-182CF624497E}" type="datetimeFigureOut">
              <a:rPr kumimoji="1" lang="ja-JP" altLang="en-US" smtClean="0"/>
              <a:t>2018/3/5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A3AC35-A1E7-4A04-B9CF-E4120E9BA1E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2598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ED09-1A51-4EF5-8573-182CF624497E}" type="datetimeFigureOut">
              <a:rPr kumimoji="1" lang="ja-JP" altLang="en-US" smtClean="0"/>
              <a:t>2018/3/5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A3AC35-A1E7-4A04-B9CF-E4120E9BA1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7700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ED09-1A51-4EF5-8573-182CF624497E}" type="datetimeFigureOut">
              <a:rPr kumimoji="1" lang="ja-JP" altLang="en-US" smtClean="0"/>
              <a:t>2018/3/5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AC35-A1E7-4A04-B9CF-E4120E9BA1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0437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ED09-1A51-4EF5-8573-182CF624497E}" type="datetimeFigureOut">
              <a:rPr kumimoji="1" lang="ja-JP" altLang="en-US" smtClean="0"/>
              <a:t>2018/3/5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AC35-A1E7-4A04-B9CF-E4120E9BA1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61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ED09-1A51-4EF5-8573-182CF624497E}" type="datetimeFigureOut">
              <a:rPr kumimoji="1" lang="ja-JP" altLang="en-US" smtClean="0"/>
              <a:t>2018/3/5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AC35-A1E7-4A04-B9CF-E4120E9BA1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064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ED09-1A51-4EF5-8573-182CF624497E}" type="datetimeFigureOut">
              <a:rPr kumimoji="1" lang="ja-JP" altLang="en-US" smtClean="0"/>
              <a:t>2018/3/5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A3AC35-A1E7-4A04-B9CF-E4120E9BA1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041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ED09-1A51-4EF5-8573-182CF624497E}" type="datetimeFigureOut">
              <a:rPr kumimoji="1" lang="ja-JP" altLang="en-US" smtClean="0"/>
              <a:t>2018/3/5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AA3AC35-A1E7-4A04-B9CF-E4120E9BA1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166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ED09-1A51-4EF5-8573-182CF624497E}" type="datetimeFigureOut">
              <a:rPr kumimoji="1" lang="ja-JP" altLang="en-US" smtClean="0"/>
              <a:t>2018/3/5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AA3AC35-A1E7-4A04-B9CF-E4120E9BA1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2442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ED09-1A51-4EF5-8573-182CF624497E}" type="datetimeFigureOut">
              <a:rPr kumimoji="1" lang="ja-JP" altLang="en-US" smtClean="0"/>
              <a:t>2018/3/5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AC35-A1E7-4A04-B9CF-E4120E9BA1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337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ED09-1A51-4EF5-8573-182CF624497E}" type="datetimeFigureOut">
              <a:rPr kumimoji="1" lang="ja-JP" altLang="en-US" smtClean="0"/>
              <a:t>2018/3/5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AC35-A1E7-4A04-B9CF-E4120E9BA1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8653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ED09-1A51-4EF5-8573-182CF624497E}" type="datetimeFigureOut">
              <a:rPr kumimoji="1" lang="ja-JP" altLang="en-US" smtClean="0"/>
              <a:t>2018/3/5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AC35-A1E7-4A04-B9CF-E4120E9BA1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1575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ED09-1A51-4EF5-8573-182CF624497E}" type="datetimeFigureOut">
              <a:rPr kumimoji="1" lang="ja-JP" altLang="en-US" smtClean="0"/>
              <a:t>2018/3/5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A3AC35-A1E7-4A04-B9CF-E4120E9BA1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5039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CED09-1A51-4EF5-8573-182CF624497E}" type="datetimeFigureOut">
              <a:rPr kumimoji="1" lang="ja-JP" altLang="en-US" smtClean="0"/>
              <a:t>2018/3/5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AA3AC35-A1E7-4A04-B9CF-E4120E9BA1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145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gif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g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g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7" Type="http://schemas.openxmlformats.org/officeDocument/2006/relationships/image" Target="../media/image6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g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jpg"/><Relationship Id="rId5" Type="http://schemas.openxmlformats.org/officeDocument/2006/relationships/image" Target="../media/image78.jpg"/><Relationship Id="rId4" Type="http://schemas.openxmlformats.org/officeDocument/2006/relationships/image" Target="../media/image77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jpg"/><Relationship Id="rId4" Type="http://schemas.openxmlformats.org/officeDocument/2006/relationships/image" Target="../media/image91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gif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gif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9.jpeg"/><Relationship Id="rId4" Type="http://schemas.openxmlformats.org/officeDocument/2006/relationships/image" Target="../media/image98.gi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1232239"/>
            <a:ext cx="7696200" cy="2031325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1800"/>
              </a:spcBef>
            </a:pPr>
            <a:r>
              <a:rPr lang="ja-JP" altLang="en-US" sz="4800" dirty="0"/>
              <a:t>糖質制限で健康になろう</a:t>
            </a:r>
            <a:br>
              <a:rPr lang="ja-JP" altLang="en-US" sz="4800" dirty="0"/>
            </a:br>
            <a:r>
              <a:rPr lang="ja-JP" altLang="en-US" sz="3600" dirty="0"/>
              <a:t>－人類に炭水化物は必要か？－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33700" y="4005264"/>
            <a:ext cx="6768796" cy="1679575"/>
          </a:xfrm>
        </p:spPr>
        <p:txBody>
          <a:bodyPr>
            <a:normAutofit fontScale="92500"/>
          </a:bodyPr>
          <a:lstStyle/>
          <a:p>
            <a:pPr algn="ctr"/>
            <a:r>
              <a:rPr lang="ja-JP" altLang="en-US" sz="3600" dirty="0"/>
              <a:t>なつい キズとやけどのクリニック</a:t>
            </a:r>
            <a:r>
              <a:rPr lang="ja-JP" altLang="en-US" dirty="0"/>
              <a:t>　</a:t>
            </a:r>
          </a:p>
          <a:p>
            <a:pPr algn="ctr" eaLnBrk="1" hangingPunct="1"/>
            <a:r>
              <a:rPr lang="ja-JP" altLang="en-US" sz="3600" dirty="0"/>
              <a:t>夏井　睦</a:t>
            </a:r>
            <a:r>
              <a:rPr lang="ja-JP" altLang="en-US" sz="2400" dirty="0"/>
              <a:t>（なつい　まこと）</a:t>
            </a:r>
          </a:p>
        </p:txBody>
      </p:sp>
    </p:spTree>
    <p:extLst>
      <p:ext uri="{BB962C8B-B14F-4D97-AF65-F5344CB8AC3E}">
        <p14:creationId xmlns:p14="http://schemas.microsoft.com/office/powerpoint/2010/main" val="628307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49949" y="476673"/>
            <a:ext cx="7772400" cy="769441"/>
          </a:xfrm>
        </p:spPr>
        <p:txBody>
          <a:bodyPr/>
          <a:lstStyle/>
          <a:p>
            <a:r>
              <a:rPr kumimoji="1" lang="ja-JP" altLang="en-US" dirty="0"/>
              <a:t>三大栄養素と血糖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504135"/>
              </p:ext>
            </p:extLst>
          </p:nvPr>
        </p:nvGraphicFramePr>
        <p:xfrm>
          <a:off x="2319725" y="1484784"/>
          <a:ext cx="77724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chemeClr val="bg1"/>
                          </a:solidFill>
                        </a:rPr>
                        <a:t>三大栄養素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chemeClr val="bg1"/>
                          </a:solidFill>
                        </a:rPr>
                        <a:t>血糖値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炭水化物（糖質）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上　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蛋白質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変化なし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脂　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変化なし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コンテンツ プレースホルダー 2"/>
          <p:cNvSpPr txBox="1">
            <a:spLocks/>
          </p:cNvSpPr>
          <p:nvPr/>
        </p:nvSpPr>
        <p:spPr bwMode="auto">
          <a:xfrm>
            <a:off x="2319725" y="4365104"/>
            <a:ext cx="763284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ja-JP" altLang="en-US" sz="3600" kern="0" dirty="0"/>
              <a:t>血糖値を上げる食品は糖質のみ</a:t>
            </a:r>
            <a:endParaRPr lang="en-US" altLang="ja-JP" sz="3600" kern="0" dirty="0"/>
          </a:p>
          <a:p>
            <a:r>
              <a:rPr lang="ja-JP" altLang="en-US" sz="3600" kern="0" dirty="0"/>
              <a:t>蛋白質・脂質をいくら食べても血糖は上がらない</a:t>
            </a:r>
            <a:endParaRPr lang="en-US" altLang="ja-JP" sz="3600" kern="0" dirty="0"/>
          </a:p>
        </p:txBody>
      </p:sp>
    </p:spTree>
    <p:extLst>
      <p:ext uri="{BB962C8B-B14F-4D97-AF65-F5344CB8AC3E}">
        <p14:creationId xmlns:p14="http://schemas.microsoft.com/office/powerpoint/2010/main" val="2381984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207568" y="620689"/>
            <a:ext cx="7772400" cy="769441"/>
          </a:xfrm>
        </p:spPr>
        <p:txBody>
          <a:bodyPr/>
          <a:lstStyle/>
          <a:p>
            <a:r>
              <a:rPr kumimoji="1" lang="ja-JP" altLang="en-US" dirty="0"/>
              <a:t>血糖を調節するホルモン</a:t>
            </a:r>
          </a:p>
        </p:txBody>
      </p:sp>
      <p:cxnSp>
        <p:nvCxnSpPr>
          <p:cNvPr id="6" name="直線矢印コネクタ 5"/>
          <p:cNvCxnSpPr/>
          <p:nvPr/>
        </p:nvCxnSpPr>
        <p:spPr bwMode="auto">
          <a:xfrm flipV="1">
            <a:off x="2855640" y="1628800"/>
            <a:ext cx="0" cy="3960440"/>
          </a:xfrm>
          <a:prstGeom prst="straightConnector1">
            <a:avLst/>
          </a:prstGeom>
          <a:solidFill>
            <a:schemeClr val="bg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直線矢印コネクタ 6"/>
          <p:cNvCxnSpPr/>
          <p:nvPr/>
        </p:nvCxnSpPr>
        <p:spPr bwMode="auto">
          <a:xfrm>
            <a:off x="2855640" y="5589240"/>
            <a:ext cx="3238128" cy="0"/>
          </a:xfrm>
          <a:prstGeom prst="straightConnector1">
            <a:avLst/>
          </a:prstGeom>
          <a:solidFill>
            <a:schemeClr val="bg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テキスト ボックス 10"/>
          <p:cNvSpPr txBox="1"/>
          <p:nvPr/>
        </p:nvSpPr>
        <p:spPr>
          <a:xfrm>
            <a:off x="2087222" y="2843315"/>
            <a:ext cx="677108" cy="13681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3200" dirty="0"/>
              <a:t>血糖値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27642" y="5615695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時　間</a:t>
            </a:r>
          </a:p>
        </p:txBody>
      </p:sp>
      <p:grpSp>
        <p:nvGrpSpPr>
          <p:cNvPr id="37" name="グループ化 36"/>
          <p:cNvGrpSpPr/>
          <p:nvPr/>
        </p:nvGrpSpPr>
        <p:grpSpPr>
          <a:xfrm>
            <a:off x="2935492" y="2135575"/>
            <a:ext cx="1728192" cy="1415480"/>
            <a:chOff x="1411492" y="2135575"/>
            <a:chExt cx="1728192" cy="1415480"/>
          </a:xfrm>
        </p:grpSpPr>
        <p:cxnSp>
          <p:nvCxnSpPr>
            <p:cNvPr id="14" name="直線コネクタ 13"/>
            <p:cNvCxnSpPr/>
            <p:nvPr/>
          </p:nvCxnSpPr>
          <p:spPr bwMode="auto">
            <a:xfrm>
              <a:off x="1411492" y="3551055"/>
              <a:ext cx="648072" cy="0"/>
            </a:xfrm>
            <a:prstGeom prst="line">
              <a:avLst/>
            </a:prstGeom>
            <a:solidFill>
              <a:schemeClr val="bg1"/>
            </a:solidFill>
            <a:ln w="508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直線矢印コネクタ 15"/>
            <p:cNvCxnSpPr/>
            <p:nvPr/>
          </p:nvCxnSpPr>
          <p:spPr bwMode="auto">
            <a:xfrm flipV="1">
              <a:off x="2059564" y="2135575"/>
              <a:ext cx="1080120" cy="1415480"/>
            </a:xfrm>
            <a:prstGeom prst="straightConnector1">
              <a:avLst/>
            </a:prstGeom>
            <a:solidFill>
              <a:schemeClr val="bg1"/>
            </a:solidFill>
            <a:ln w="508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22" name="直線矢印コネクタ 21"/>
          <p:cNvCxnSpPr/>
          <p:nvPr/>
        </p:nvCxnSpPr>
        <p:spPr bwMode="auto">
          <a:xfrm>
            <a:off x="4666047" y="2143893"/>
            <a:ext cx="756084" cy="1044116"/>
          </a:xfrm>
          <a:prstGeom prst="straightConnector1">
            <a:avLst/>
          </a:prstGeom>
          <a:solidFill>
            <a:schemeClr val="bg1"/>
          </a:solidFill>
          <a:ln w="508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直線矢印コネクタ 25"/>
          <p:cNvCxnSpPr/>
          <p:nvPr/>
        </p:nvCxnSpPr>
        <p:spPr bwMode="auto">
          <a:xfrm>
            <a:off x="3583564" y="3551055"/>
            <a:ext cx="1080120" cy="1415480"/>
          </a:xfrm>
          <a:prstGeom prst="straightConnector1">
            <a:avLst/>
          </a:prstGeom>
          <a:solidFill>
            <a:schemeClr val="bg1"/>
          </a:solidFill>
          <a:ln w="508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直線矢印コネクタ 26"/>
          <p:cNvCxnSpPr/>
          <p:nvPr/>
        </p:nvCxnSpPr>
        <p:spPr bwMode="auto">
          <a:xfrm flipV="1">
            <a:off x="4682545" y="3878750"/>
            <a:ext cx="756084" cy="1044116"/>
          </a:xfrm>
          <a:prstGeom prst="straightConnector1">
            <a:avLst/>
          </a:prstGeom>
          <a:solidFill>
            <a:schemeClr val="bg1"/>
          </a:solidFill>
          <a:ln w="508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38" name="グループ化 37"/>
          <p:cNvGrpSpPr/>
          <p:nvPr/>
        </p:nvGrpSpPr>
        <p:grpSpPr>
          <a:xfrm>
            <a:off x="4682544" y="1547084"/>
            <a:ext cx="4510883" cy="596809"/>
            <a:chOff x="3168783" y="1547083"/>
            <a:chExt cx="3491449" cy="1179003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4932040" y="1547083"/>
              <a:ext cx="1728192" cy="954107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6">
                      <a:lumMod val="50000"/>
                    </a:schemeClr>
                  </a:solidFill>
                </a:rPr>
                <a:t>インスリン</a:t>
              </a:r>
            </a:p>
          </p:txBody>
        </p:sp>
        <p:cxnSp>
          <p:nvCxnSpPr>
            <p:cNvPr id="31" name="直線矢印コネクタ 30"/>
            <p:cNvCxnSpPr/>
            <p:nvPr/>
          </p:nvCxnSpPr>
          <p:spPr bwMode="auto">
            <a:xfrm flipH="1">
              <a:off x="3168783" y="1844824"/>
              <a:ext cx="1691249" cy="881262"/>
            </a:xfrm>
            <a:prstGeom prst="straightConnector1">
              <a:avLst/>
            </a:prstGeom>
            <a:solidFill>
              <a:schemeClr val="bg1"/>
            </a:solidFill>
            <a:ln w="47625" cap="flat" cmpd="sng" algn="ctr">
              <a:solidFill>
                <a:schemeClr val="accent5">
                  <a:lumMod val="50000"/>
                </a:schemeClr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9" name="グループ化 38"/>
          <p:cNvGrpSpPr/>
          <p:nvPr/>
        </p:nvGrpSpPr>
        <p:grpSpPr>
          <a:xfrm>
            <a:off x="4791737" y="3377882"/>
            <a:ext cx="5324327" cy="1815882"/>
            <a:chOff x="2963165" y="4145141"/>
            <a:chExt cx="4976670" cy="1815882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4932040" y="4145141"/>
              <a:ext cx="3007795" cy="1815882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6">
                      <a:lumMod val="50000"/>
                    </a:schemeClr>
                  </a:solidFill>
                </a:rPr>
                <a:t>グルカゴン</a:t>
              </a:r>
              <a:br>
                <a:rPr lang="en-US" altLang="ja-JP" sz="2800" dirty="0">
                  <a:solidFill>
                    <a:schemeClr val="accent6">
                      <a:lumMod val="50000"/>
                    </a:schemeClr>
                  </a:solidFill>
                </a:rPr>
              </a:br>
              <a:r>
                <a:rPr lang="ja-JP" altLang="en-US" sz="2800" dirty="0">
                  <a:solidFill>
                    <a:schemeClr val="accent6">
                      <a:lumMod val="50000"/>
                    </a:schemeClr>
                  </a:solidFill>
                </a:rPr>
                <a:t>アドレナリン</a:t>
              </a:r>
              <a:br>
                <a:rPr lang="en-US" altLang="ja-JP" sz="2800" dirty="0">
                  <a:solidFill>
                    <a:schemeClr val="accent6">
                      <a:lumMod val="50000"/>
                    </a:schemeClr>
                  </a:solidFill>
                </a:rPr>
              </a:br>
              <a:r>
                <a:rPr lang="ja-JP" altLang="en-US" sz="2800" dirty="0">
                  <a:solidFill>
                    <a:schemeClr val="accent6">
                      <a:lumMod val="50000"/>
                    </a:schemeClr>
                  </a:solidFill>
                </a:rPr>
                <a:t>糖質コルチコイド</a:t>
              </a:r>
              <a:br>
                <a:rPr lang="en-US" altLang="ja-JP" sz="2800" dirty="0">
                  <a:solidFill>
                    <a:schemeClr val="accent6">
                      <a:lumMod val="50000"/>
                    </a:schemeClr>
                  </a:solidFill>
                </a:rPr>
              </a:br>
              <a:r>
                <a:rPr lang="ja-JP" altLang="en-US" sz="2800" dirty="0">
                  <a:solidFill>
                    <a:schemeClr val="accent6">
                      <a:lumMod val="50000"/>
                    </a:schemeClr>
                  </a:solidFill>
                </a:rPr>
                <a:t>成長ホルモンなど</a:t>
              </a:r>
            </a:p>
          </p:txBody>
        </p:sp>
        <p:cxnSp>
          <p:nvCxnSpPr>
            <p:cNvPr id="32" name="直線矢印コネクタ 31"/>
            <p:cNvCxnSpPr/>
            <p:nvPr/>
          </p:nvCxnSpPr>
          <p:spPr bwMode="auto">
            <a:xfrm flipH="1">
              <a:off x="2963165" y="5445226"/>
              <a:ext cx="1896867" cy="271352"/>
            </a:xfrm>
            <a:prstGeom prst="straightConnector1">
              <a:avLst/>
            </a:prstGeom>
            <a:solidFill>
              <a:schemeClr val="bg1"/>
            </a:solidFill>
            <a:ln w="47625" cap="flat" cmpd="sng" algn="ctr">
              <a:solidFill>
                <a:schemeClr val="accent5">
                  <a:lumMod val="50000"/>
                </a:schemeClr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" name="フローチャート: 代替処理 1"/>
          <p:cNvSpPr/>
          <p:nvPr/>
        </p:nvSpPr>
        <p:spPr bwMode="auto">
          <a:xfrm>
            <a:off x="7428987" y="2090975"/>
            <a:ext cx="2156242" cy="646986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FF0000"/>
                </a:solidFill>
                <a:latin typeface="Times New Roman" charset="0"/>
                <a:ea typeface="ＭＳ Ｐゴシック" pitchFamily="50" charset="-128"/>
              </a:rPr>
              <a:t>ブレーキ役</a:t>
            </a:r>
          </a:p>
        </p:txBody>
      </p:sp>
      <p:sp>
        <p:nvSpPr>
          <p:cNvPr id="23" name="フローチャート: 代替処理 22"/>
          <p:cNvSpPr/>
          <p:nvPr/>
        </p:nvSpPr>
        <p:spPr bwMode="auto">
          <a:xfrm>
            <a:off x="7644545" y="5292202"/>
            <a:ext cx="2139747" cy="646986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FF0000"/>
                </a:solidFill>
                <a:latin typeface="Times New Roman" charset="0"/>
                <a:ea typeface="ＭＳ Ｐゴシック" pitchFamily="50" charset="-128"/>
              </a:rPr>
              <a:t>アクセル役</a:t>
            </a:r>
          </a:p>
        </p:txBody>
      </p:sp>
    </p:spTree>
    <p:extLst>
      <p:ext uri="{BB962C8B-B14F-4D97-AF65-F5344CB8AC3E}">
        <p14:creationId xmlns:p14="http://schemas.microsoft.com/office/powerpoint/2010/main" val="292604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64209" y="351420"/>
            <a:ext cx="7772400" cy="646331"/>
          </a:xfrm>
        </p:spPr>
        <p:txBody>
          <a:bodyPr/>
          <a:lstStyle/>
          <a:p>
            <a:r>
              <a:rPr lang="ja-JP" altLang="en-US" dirty="0"/>
              <a:t>人体を車に例えると</a:t>
            </a:r>
          </a:p>
        </p:txBody>
      </p:sp>
      <p:grpSp>
        <p:nvGrpSpPr>
          <p:cNvPr id="30" name="グループ化 29"/>
          <p:cNvGrpSpPr/>
          <p:nvPr/>
        </p:nvGrpSpPr>
        <p:grpSpPr>
          <a:xfrm>
            <a:off x="1828758" y="1263409"/>
            <a:ext cx="6507490" cy="830997"/>
            <a:chOff x="304758" y="1263409"/>
            <a:chExt cx="6507490" cy="830997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304758" y="1263409"/>
              <a:ext cx="5059329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2400" dirty="0"/>
                <a:t>ブレーキ（血糖下降）：</a:t>
              </a:r>
              <a:r>
                <a:rPr lang="en-US" altLang="ja-JP" sz="2400" dirty="0"/>
                <a:t>1</a:t>
              </a:r>
              <a:r>
                <a:rPr lang="ja-JP" altLang="en-US" sz="2400" dirty="0"/>
                <a:t>つ</a:t>
              </a:r>
              <a:endParaRPr lang="en-US" altLang="ja-JP" sz="2400" dirty="0"/>
            </a:p>
            <a:p>
              <a:r>
                <a:rPr lang="ja-JP" altLang="en-US" sz="2400" dirty="0"/>
                <a:t>アクセル（血糖上昇）：</a:t>
              </a:r>
              <a:r>
                <a:rPr lang="en-US" altLang="ja-JP" sz="2400" dirty="0"/>
                <a:t>4</a:t>
              </a:r>
              <a:r>
                <a:rPr lang="ja-JP" altLang="en-US" sz="2400" dirty="0"/>
                <a:t>つ以上</a:t>
              </a: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5444096" y="1448074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/>
                <a:t>備えた</a:t>
              </a:r>
            </a:p>
          </p:txBody>
        </p:sp>
      </p:grpSp>
      <p:sp>
        <p:nvSpPr>
          <p:cNvPr id="7" name="フローチャート: 端子 6"/>
          <p:cNvSpPr/>
          <p:nvPr/>
        </p:nvSpPr>
        <p:spPr bwMode="auto">
          <a:xfrm>
            <a:off x="1847528" y="3140968"/>
            <a:ext cx="1944216" cy="648072"/>
          </a:xfrm>
          <a:prstGeom prst="flowChartTermina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  <a:t>糖質摂取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262" y="912684"/>
            <a:ext cx="2004009" cy="1225549"/>
          </a:xfrm>
          <a:prstGeom prst="rect">
            <a:avLst/>
          </a:prstGeom>
        </p:spPr>
      </p:pic>
      <p:grpSp>
        <p:nvGrpSpPr>
          <p:cNvPr id="31" name="グループ化 30"/>
          <p:cNvGrpSpPr/>
          <p:nvPr/>
        </p:nvGrpSpPr>
        <p:grpSpPr>
          <a:xfrm>
            <a:off x="1828759" y="3789040"/>
            <a:ext cx="1944216" cy="1440160"/>
            <a:chOff x="304759" y="3789040"/>
            <a:chExt cx="1944216" cy="1440160"/>
          </a:xfrm>
        </p:grpSpPr>
        <p:sp>
          <p:nvSpPr>
            <p:cNvPr id="8" name="フローチャート: 端子 7"/>
            <p:cNvSpPr/>
            <p:nvPr/>
          </p:nvSpPr>
          <p:spPr bwMode="auto">
            <a:xfrm>
              <a:off x="304759" y="4581128"/>
              <a:ext cx="1944216" cy="648072"/>
            </a:xfrm>
            <a:prstGeom prst="flowChartTerminator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8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血糖上昇</a:t>
              </a:r>
            </a:p>
          </p:txBody>
        </p:sp>
        <p:cxnSp>
          <p:nvCxnSpPr>
            <p:cNvPr id="17" name="直線矢印コネクタ 16"/>
            <p:cNvCxnSpPr>
              <a:stCxn id="7" idx="2"/>
              <a:endCxn id="8" idx="0"/>
            </p:cNvCxnSpPr>
            <p:nvPr/>
          </p:nvCxnSpPr>
          <p:spPr bwMode="auto">
            <a:xfrm flipH="1">
              <a:off x="1276867" y="3789040"/>
              <a:ext cx="18769" cy="792088"/>
            </a:xfrm>
            <a:prstGeom prst="straightConnector1">
              <a:avLst/>
            </a:prstGeom>
            <a:solidFill>
              <a:schemeClr val="bg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2" name="グループ化 31"/>
          <p:cNvGrpSpPr/>
          <p:nvPr/>
        </p:nvGrpSpPr>
        <p:grpSpPr>
          <a:xfrm>
            <a:off x="2800868" y="5159637"/>
            <a:ext cx="3299236" cy="1341656"/>
            <a:chOff x="1321836" y="4954416"/>
            <a:chExt cx="3299236" cy="1341656"/>
          </a:xfrm>
        </p:grpSpPr>
        <p:sp>
          <p:nvSpPr>
            <p:cNvPr id="12" name="フローチャート: 端子 11"/>
            <p:cNvSpPr/>
            <p:nvPr/>
          </p:nvSpPr>
          <p:spPr bwMode="auto">
            <a:xfrm>
              <a:off x="2198151" y="4954416"/>
              <a:ext cx="2422921" cy="1341656"/>
            </a:xfrm>
            <a:prstGeom prst="flowChartTerminator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8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ブレーキ踏む</a:t>
              </a:r>
              <a:br>
                <a:rPr lang="en-US" altLang="ja-JP" sz="28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</a:br>
              <a:r>
                <a:rPr lang="ja-JP" altLang="en-US" sz="28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（</a:t>
              </a:r>
              <a:r>
                <a:rPr lang="ja-JP" altLang="en-US" sz="20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インスリン分泌）</a:t>
              </a:r>
            </a:p>
          </p:txBody>
        </p:sp>
        <p:cxnSp>
          <p:nvCxnSpPr>
            <p:cNvPr id="19" name="カギ線コネクタ 18"/>
            <p:cNvCxnSpPr>
              <a:stCxn id="8" idx="2"/>
              <a:endCxn id="12" idx="1"/>
            </p:cNvCxnSpPr>
            <p:nvPr/>
          </p:nvCxnSpPr>
          <p:spPr bwMode="auto">
            <a:xfrm rot="16200000" flipH="1">
              <a:off x="1459361" y="4886453"/>
              <a:ext cx="601265" cy="876316"/>
            </a:xfrm>
            <a:prstGeom prst="bentConnector2">
              <a:avLst/>
            </a:prstGeom>
            <a:solidFill>
              <a:schemeClr val="bg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3" name="グループ化 32"/>
          <p:cNvGrpSpPr/>
          <p:nvPr/>
        </p:nvGrpSpPr>
        <p:grpSpPr>
          <a:xfrm>
            <a:off x="3791744" y="3465004"/>
            <a:ext cx="2208619" cy="1694633"/>
            <a:chOff x="2248274" y="3465004"/>
            <a:chExt cx="2208619" cy="1694633"/>
          </a:xfrm>
        </p:grpSpPr>
        <p:sp>
          <p:nvSpPr>
            <p:cNvPr id="9" name="フローチャート: 端子 8"/>
            <p:cNvSpPr/>
            <p:nvPr/>
          </p:nvSpPr>
          <p:spPr bwMode="auto">
            <a:xfrm>
              <a:off x="2584685" y="3933056"/>
              <a:ext cx="1872208" cy="648072"/>
            </a:xfrm>
            <a:prstGeom prst="flowChartTerminator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8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血糖下降</a:t>
              </a:r>
            </a:p>
          </p:txBody>
        </p:sp>
        <p:cxnSp>
          <p:nvCxnSpPr>
            <p:cNvPr id="20" name="直線矢印コネクタ 19"/>
            <p:cNvCxnSpPr>
              <a:endCxn id="9" idx="2"/>
            </p:cNvCxnSpPr>
            <p:nvPr/>
          </p:nvCxnSpPr>
          <p:spPr bwMode="auto">
            <a:xfrm flipV="1">
              <a:off x="3520789" y="4581128"/>
              <a:ext cx="0" cy="578509"/>
            </a:xfrm>
            <a:prstGeom prst="straightConnector1">
              <a:avLst/>
            </a:prstGeom>
            <a:solidFill>
              <a:schemeClr val="bg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カギ線コネクタ 24"/>
            <p:cNvCxnSpPr>
              <a:stCxn id="9" idx="0"/>
              <a:endCxn id="7" idx="3"/>
            </p:cNvCxnSpPr>
            <p:nvPr/>
          </p:nvCxnSpPr>
          <p:spPr bwMode="auto">
            <a:xfrm rot="16200000" flipV="1">
              <a:off x="2650506" y="3062772"/>
              <a:ext cx="468052" cy="1272515"/>
            </a:xfrm>
            <a:prstGeom prst="bentConnector2">
              <a:avLst/>
            </a:prstGeom>
            <a:solidFill>
              <a:schemeClr val="bg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9" name="グループ化 38"/>
          <p:cNvGrpSpPr/>
          <p:nvPr/>
        </p:nvGrpSpPr>
        <p:grpSpPr>
          <a:xfrm>
            <a:off x="7179056" y="3418705"/>
            <a:ext cx="2857553" cy="1005639"/>
            <a:chOff x="5655055" y="3418704"/>
            <a:chExt cx="2857553" cy="1005639"/>
          </a:xfrm>
          <a:solidFill>
            <a:srgbClr val="92D050"/>
          </a:solidFill>
        </p:grpSpPr>
        <p:sp>
          <p:nvSpPr>
            <p:cNvPr id="11" name="フローチャート: 処理 10"/>
            <p:cNvSpPr/>
            <p:nvPr/>
          </p:nvSpPr>
          <p:spPr bwMode="auto">
            <a:xfrm>
              <a:off x="5655055" y="3920287"/>
              <a:ext cx="2857553" cy="504056"/>
            </a:xfrm>
            <a:prstGeom prst="flowChartProcess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800" dirty="0">
                  <a:solidFill>
                    <a:srgbClr val="FF0000"/>
                  </a:solidFill>
                  <a:latin typeface="Times New Roman" charset="0"/>
                  <a:ea typeface="ＭＳ Ｐゴシック" pitchFamily="50" charset="-128"/>
                </a:rPr>
                <a:t>ブレーキが壊れる</a:t>
              </a:r>
            </a:p>
          </p:txBody>
        </p:sp>
        <p:cxnSp>
          <p:nvCxnSpPr>
            <p:cNvPr id="26" name="直線矢印コネクタ 25"/>
            <p:cNvCxnSpPr/>
            <p:nvPr/>
          </p:nvCxnSpPr>
          <p:spPr bwMode="auto">
            <a:xfrm flipH="1">
              <a:off x="6989649" y="3418704"/>
              <a:ext cx="13286" cy="560652"/>
            </a:xfrm>
            <a:prstGeom prst="straightConnector1">
              <a:avLst/>
            </a:prstGeom>
            <a:grp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0" name="グループ化 39"/>
          <p:cNvGrpSpPr/>
          <p:nvPr/>
        </p:nvGrpSpPr>
        <p:grpSpPr>
          <a:xfrm>
            <a:off x="7179056" y="4435823"/>
            <a:ext cx="2857553" cy="1045405"/>
            <a:chOff x="5655055" y="4435822"/>
            <a:chExt cx="2857553" cy="1045405"/>
          </a:xfrm>
          <a:solidFill>
            <a:srgbClr val="92D050"/>
          </a:solidFill>
        </p:grpSpPr>
        <p:sp>
          <p:nvSpPr>
            <p:cNvPr id="14" name="フローチャート: 処理 13"/>
            <p:cNvSpPr/>
            <p:nvPr/>
          </p:nvSpPr>
          <p:spPr bwMode="auto">
            <a:xfrm>
              <a:off x="5655055" y="4977171"/>
              <a:ext cx="2857553" cy="504056"/>
            </a:xfrm>
            <a:prstGeom prst="flowChartProcess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800" dirty="0">
                  <a:solidFill>
                    <a:srgbClr val="FF0000"/>
                  </a:solidFill>
                  <a:latin typeface="Times New Roman" charset="0"/>
                  <a:ea typeface="ＭＳ Ｐゴシック" pitchFamily="50" charset="-128"/>
                </a:rPr>
                <a:t>血糖が下がらない</a:t>
              </a:r>
            </a:p>
          </p:txBody>
        </p:sp>
        <p:cxnSp>
          <p:nvCxnSpPr>
            <p:cNvPr id="28" name="直線矢印コネクタ 27"/>
            <p:cNvCxnSpPr/>
            <p:nvPr/>
          </p:nvCxnSpPr>
          <p:spPr bwMode="auto">
            <a:xfrm flipH="1">
              <a:off x="7034429" y="4435822"/>
              <a:ext cx="13286" cy="560652"/>
            </a:xfrm>
            <a:prstGeom prst="straightConnector1">
              <a:avLst/>
            </a:prstGeom>
            <a:grp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1" name="グループ化 40"/>
          <p:cNvGrpSpPr/>
          <p:nvPr/>
        </p:nvGrpSpPr>
        <p:grpSpPr>
          <a:xfrm>
            <a:off x="7164637" y="5481227"/>
            <a:ext cx="2857553" cy="1035372"/>
            <a:chOff x="5640636" y="5481227"/>
            <a:chExt cx="2857553" cy="1035372"/>
          </a:xfrm>
          <a:solidFill>
            <a:srgbClr val="92D050"/>
          </a:solidFill>
        </p:grpSpPr>
        <p:sp>
          <p:nvSpPr>
            <p:cNvPr id="15" name="フローチャート: 処理 14"/>
            <p:cNvSpPr/>
            <p:nvPr/>
          </p:nvSpPr>
          <p:spPr bwMode="auto">
            <a:xfrm>
              <a:off x="5640636" y="6012543"/>
              <a:ext cx="2857553" cy="504056"/>
            </a:xfrm>
            <a:prstGeom prst="flowChartProcess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800" dirty="0">
                  <a:solidFill>
                    <a:srgbClr val="FF0000"/>
                  </a:solidFill>
                  <a:latin typeface="Times New Roman" charset="0"/>
                  <a:ea typeface="ＭＳ Ｐゴシック" pitchFamily="50" charset="-128"/>
                </a:rPr>
                <a:t>これが糖尿病！</a:t>
              </a:r>
            </a:p>
          </p:txBody>
        </p:sp>
        <p:cxnSp>
          <p:nvCxnSpPr>
            <p:cNvPr id="29" name="直線矢印コネクタ 28"/>
            <p:cNvCxnSpPr/>
            <p:nvPr/>
          </p:nvCxnSpPr>
          <p:spPr bwMode="auto">
            <a:xfrm flipH="1">
              <a:off x="7056127" y="5481227"/>
              <a:ext cx="13286" cy="560652"/>
            </a:xfrm>
            <a:prstGeom prst="straightConnector1">
              <a:avLst/>
            </a:prstGeom>
            <a:grp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8" name="グループ化 37"/>
          <p:cNvGrpSpPr/>
          <p:nvPr/>
        </p:nvGrpSpPr>
        <p:grpSpPr>
          <a:xfrm>
            <a:off x="6100104" y="2895298"/>
            <a:ext cx="4100250" cy="2935167"/>
            <a:chOff x="4576103" y="2895298"/>
            <a:chExt cx="4100250" cy="2935167"/>
          </a:xfrm>
          <a:solidFill>
            <a:srgbClr val="92D050"/>
          </a:solidFill>
        </p:grpSpPr>
        <p:sp>
          <p:nvSpPr>
            <p:cNvPr id="10" name="フローチャート: 処理 9"/>
            <p:cNvSpPr/>
            <p:nvPr/>
          </p:nvSpPr>
          <p:spPr bwMode="auto">
            <a:xfrm>
              <a:off x="5291977" y="2895298"/>
              <a:ext cx="3384376" cy="526063"/>
            </a:xfrm>
            <a:prstGeom prst="flowChartProcess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800" dirty="0">
                  <a:solidFill>
                    <a:srgbClr val="FF0000"/>
                  </a:solidFill>
                  <a:latin typeface="Times New Roman" charset="0"/>
                  <a:ea typeface="ＭＳ Ｐゴシック" pitchFamily="50" charset="-128"/>
                </a:rPr>
                <a:t>頻回にブレーキを踏む</a:t>
              </a:r>
            </a:p>
          </p:txBody>
        </p:sp>
        <p:cxnSp>
          <p:nvCxnSpPr>
            <p:cNvPr id="36" name="カギ線コネクタ 35"/>
            <p:cNvCxnSpPr>
              <a:stCxn id="12" idx="3"/>
              <a:endCxn id="10" idx="1"/>
            </p:cNvCxnSpPr>
            <p:nvPr/>
          </p:nvCxnSpPr>
          <p:spPr bwMode="auto">
            <a:xfrm flipV="1">
              <a:off x="4576103" y="3158330"/>
              <a:ext cx="715874" cy="2672135"/>
            </a:xfrm>
            <a:prstGeom prst="bentConnector3">
              <a:avLst/>
            </a:prstGeom>
            <a:grp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9928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207568" y="313160"/>
            <a:ext cx="7772400" cy="707886"/>
          </a:xfrm>
        </p:spPr>
        <p:txBody>
          <a:bodyPr/>
          <a:lstStyle/>
          <a:p>
            <a:r>
              <a:rPr lang="ja-JP" altLang="en-US" sz="4000" dirty="0"/>
              <a:t>糖尿病は悲惨！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24273" y="1328673"/>
            <a:ext cx="889647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糖尿病＝全身の血管</a:t>
            </a:r>
            <a:r>
              <a:rPr lang="ja-JP" alt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（細動脈）</a:t>
            </a:r>
            <a:r>
              <a:rPr lang="ja-JP" alt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がボロボロに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494646" y="5341923"/>
            <a:ext cx="691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/>
              <a:t>それぞれの原因の多くが糖尿病</a:t>
            </a:r>
          </a:p>
        </p:txBody>
      </p:sp>
      <p:sp>
        <p:nvSpPr>
          <p:cNvPr id="14" name="右中かっこ 13"/>
          <p:cNvSpPr/>
          <p:nvPr/>
        </p:nvSpPr>
        <p:spPr bwMode="auto">
          <a:xfrm rot="5400000">
            <a:off x="5573122" y="1687344"/>
            <a:ext cx="541701" cy="6523299"/>
          </a:xfrm>
          <a:prstGeom prst="rightBrace">
            <a:avLst>
              <a:gd name="adj1" fmla="val 8333"/>
              <a:gd name="adj2" fmla="val 48977"/>
            </a:avLst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latin typeface="Times New Roman" charset="0"/>
              <a:ea typeface="ＭＳ Ｐゴシック" pitchFamily="50" charset="-128"/>
            </a:endParaRPr>
          </a:p>
        </p:txBody>
      </p:sp>
      <p:grpSp>
        <p:nvGrpSpPr>
          <p:cNvPr id="45" name="グループ化 44"/>
          <p:cNvGrpSpPr/>
          <p:nvPr/>
        </p:nvGrpSpPr>
        <p:grpSpPr>
          <a:xfrm>
            <a:off x="4943872" y="2009291"/>
            <a:ext cx="1800200" cy="1322518"/>
            <a:chOff x="3419872" y="2009291"/>
            <a:chExt cx="1800200" cy="1322518"/>
          </a:xfrm>
        </p:grpSpPr>
        <p:sp>
          <p:nvSpPr>
            <p:cNvPr id="8" name="フローチャート: 処理 7"/>
            <p:cNvSpPr/>
            <p:nvPr/>
          </p:nvSpPr>
          <p:spPr bwMode="auto">
            <a:xfrm>
              <a:off x="3419872" y="2755745"/>
              <a:ext cx="1800200" cy="576064"/>
            </a:xfrm>
            <a:prstGeom prst="flowChartProcess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200" dirty="0">
                  <a:solidFill>
                    <a:srgbClr val="7030A0"/>
                  </a:solidFill>
                  <a:latin typeface="Times New Roman" charset="0"/>
                  <a:ea typeface="ＭＳ Ｐゴシック" pitchFamily="50" charset="-128"/>
                </a:rPr>
                <a:t>網膜症</a:t>
              </a:r>
            </a:p>
          </p:txBody>
        </p:sp>
        <p:cxnSp>
          <p:nvCxnSpPr>
            <p:cNvPr id="17" name="直線矢印コネクタ 16"/>
            <p:cNvCxnSpPr/>
            <p:nvPr/>
          </p:nvCxnSpPr>
          <p:spPr bwMode="auto">
            <a:xfrm>
              <a:off x="4348509" y="2009291"/>
              <a:ext cx="0" cy="782323"/>
            </a:xfrm>
            <a:prstGeom prst="straightConnector1">
              <a:avLst/>
            </a:prstGeom>
            <a:solidFill>
              <a:schemeClr val="bg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4" name="グループ化 43"/>
          <p:cNvGrpSpPr/>
          <p:nvPr/>
        </p:nvGrpSpPr>
        <p:grpSpPr>
          <a:xfrm>
            <a:off x="2567608" y="2028227"/>
            <a:ext cx="2876588" cy="1303583"/>
            <a:chOff x="1043608" y="2028226"/>
            <a:chExt cx="2876588" cy="1303583"/>
          </a:xfrm>
        </p:grpSpPr>
        <p:sp>
          <p:nvSpPr>
            <p:cNvPr id="7" name="フローチャート: 処理 6"/>
            <p:cNvSpPr/>
            <p:nvPr/>
          </p:nvSpPr>
          <p:spPr bwMode="auto">
            <a:xfrm>
              <a:off x="1043608" y="2755745"/>
              <a:ext cx="1800200" cy="576064"/>
            </a:xfrm>
            <a:prstGeom prst="flowChartProcess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200" dirty="0">
                  <a:solidFill>
                    <a:srgbClr val="7030A0"/>
                  </a:solidFill>
                  <a:latin typeface="Times New Roman" charset="0"/>
                  <a:ea typeface="ＭＳ Ｐゴシック" pitchFamily="50" charset="-128"/>
                </a:rPr>
                <a:t>腎不全</a:t>
              </a:r>
            </a:p>
          </p:txBody>
        </p:sp>
        <p:cxnSp>
          <p:nvCxnSpPr>
            <p:cNvPr id="33" name="直線矢印コネクタ 32"/>
            <p:cNvCxnSpPr/>
            <p:nvPr/>
          </p:nvCxnSpPr>
          <p:spPr bwMode="auto">
            <a:xfrm flipH="1">
              <a:off x="2607915" y="2028226"/>
              <a:ext cx="1312281" cy="676923"/>
            </a:xfrm>
            <a:prstGeom prst="straightConnector1">
              <a:avLst/>
            </a:prstGeom>
            <a:solidFill>
              <a:schemeClr val="bg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6" name="グループ化 45"/>
          <p:cNvGrpSpPr/>
          <p:nvPr/>
        </p:nvGrpSpPr>
        <p:grpSpPr>
          <a:xfrm>
            <a:off x="6372834" y="2025065"/>
            <a:ext cx="3035535" cy="1338292"/>
            <a:chOff x="4848833" y="2025065"/>
            <a:chExt cx="3035535" cy="1338292"/>
          </a:xfrm>
        </p:grpSpPr>
        <p:sp>
          <p:nvSpPr>
            <p:cNvPr id="9" name="フローチャート: 処理 8"/>
            <p:cNvSpPr/>
            <p:nvPr/>
          </p:nvSpPr>
          <p:spPr bwMode="auto">
            <a:xfrm>
              <a:off x="5724128" y="2787293"/>
              <a:ext cx="2160240" cy="576064"/>
            </a:xfrm>
            <a:prstGeom prst="flowChartProcess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200" dirty="0">
                  <a:solidFill>
                    <a:srgbClr val="7030A0"/>
                  </a:solidFill>
                  <a:latin typeface="Times New Roman" charset="0"/>
                </a:rPr>
                <a:t>下肢の壊疽</a:t>
              </a:r>
              <a:endParaRPr lang="ja-JP" altLang="en-US" sz="3200" dirty="0">
                <a:solidFill>
                  <a:srgbClr val="7030A0"/>
                </a:solidFill>
                <a:latin typeface="Times New Roman" charset="0"/>
                <a:ea typeface="ＭＳ Ｐゴシック" pitchFamily="50" charset="-128"/>
              </a:endParaRPr>
            </a:p>
          </p:txBody>
        </p:sp>
        <p:cxnSp>
          <p:nvCxnSpPr>
            <p:cNvPr id="36" name="直線矢印コネクタ 35"/>
            <p:cNvCxnSpPr/>
            <p:nvPr/>
          </p:nvCxnSpPr>
          <p:spPr bwMode="auto">
            <a:xfrm>
              <a:off x="4848833" y="2025065"/>
              <a:ext cx="1163327" cy="730680"/>
            </a:xfrm>
            <a:prstGeom prst="straightConnector1">
              <a:avLst/>
            </a:prstGeom>
            <a:solidFill>
              <a:schemeClr val="bg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7" name="グループ化 46"/>
          <p:cNvGrpSpPr/>
          <p:nvPr/>
        </p:nvGrpSpPr>
        <p:grpSpPr>
          <a:xfrm>
            <a:off x="2547563" y="3331810"/>
            <a:ext cx="1800200" cy="1141103"/>
            <a:chOff x="1023563" y="3331809"/>
            <a:chExt cx="1800200" cy="1141103"/>
          </a:xfrm>
        </p:grpSpPr>
        <p:sp>
          <p:nvSpPr>
            <p:cNvPr id="10" name="フローチャート: 処理 9"/>
            <p:cNvSpPr/>
            <p:nvPr/>
          </p:nvSpPr>
          <p:spPr bwMode="auto">
            <a:xfrm>
              <a:off x="1023563" y="3896848"/>
              <a:ext cx="1800200" cy="576064"/>
            </a:xfrm>
            <a:prstGeom prst="flowChartProcess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200" dirty="0">
                  <a:solidFill>
                    <a:srgbClr val="FF0000"/>
                  </a:solidFill>
                  <a:latin typeface="Times New Roman" charset="0"/>
                  <a:ea typeface="ＭＳ Ｐゴシック" pitchFamily="50" charset="-128"/>
                </a:rPr>
                <a:t>人工透析</a:t>
              </a:r>
            </a:p>
          </p:txBody>
        </p:sp>
        <p:cxnSp>
          <p:nvCxnSpPr>
            <p:cNvPr id="39" name="直線矢印コネクタ 38"/>
            <p:cNvCxnSpPr>
              <a:endCxn id="10" idx="0"/>
            </p:cNvCxnSpPr>
            <p:nvPr/>
          </p:nvCxnSpPr>
          <p:spPr bwMode="auto">
            <a:xfrm>
              <a:off x="1923663" y="3331809"/>
              <a:ext cx="0" cy="565039"/>
            </a:xfrm>
            <a:prstGeom prst="straightConnector1">
              <a:avLst/>
            </a:prstGeom>
            <a:solidFill>
              <a:schemeClr val="bg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8" name="グループ化 47"/>
          <p:cNvGrpSpPr/>
          <p:nvPr/>
        </p:nvGrpSpPr>
        <p:grpSpPr>
          <a:xfrm>
            <a:off x="4885842" y="3331809"/>
            <a:ext cx="1800200" cy="1141580"/>
            <a:chOff x="3361842" y="3331809"/>
            <a:chExt cx="1800200" cy="1141580"/>
          </a:xfrm>
        </p:grpSpPr>
        <p:sp>
          <p:nvSpPr>
            <p:cNvPr id="11" name="フローチャート: 処理 10"/>
            <p:cNvSpPr/>
            <p:nvPr/>
          </p:nvSpPr>
          <p:spPr bwMode="auto">
            <a:xfrm>
              <a:off x="3361842" y="3897325"/>
              <a:ext cx="1800200" cy="576064"/>
            </a:xfrm>
            <a:prstGeom prst="flowChartProcess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200" dirty="0">
                  <a:solidFill>
                    <a:srgbClr val="FF0000"/>
                  </a:solidFill>
                  <a:latin typeface="Times New Roman" charset="0"/>
                  <a:ea typeface="ＭＳ Ｐゴシック" pitchFamily="50" charset="-128"/>
                </a:rPr>
                <a:t>失　明</a:t>
              </a:r>
            </a:p>
          </p:txBody>
        </p:sp>
        <p:cxnSp>
          <p:nvCxnSpPr>
            <p:cNvPr id="41" name="直線矢印コネクタ 40"/>
            <p:cNvCxnSpPr/>
            <p:nvPr/>
          </p:nvCxnSpPr>
          <p:spPr bwMode="auto">
            <a:xfrm>
              <a:off x="4314942" y="3331809"/>
              <a:ext cx="0" cy="565039"/>
            </a:xfrm>
            <a:prstGeom prst="straightConnector1">
              <a:avLst/>
            </a:prstGeom>
            <a:solidFill>
              <a:schemeClr val="bg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9" name="グループ化 48"/>
          <p:cNvGrpSpPr/>
          <p:nvPr/>
        </p:nvGrpSpPr>
        <p:grpSpPr>
          <a:xfrm>
            <a:off x="7407149" y="3365377"/>
            <a:ext cx="1800200" cy="1108012"/>
            <a:chOff x="5883149" y="3365377"/>
            <a:chExt cx="1800200" cy="1108012"/>
          </a:xfrm>
        </p:grpSpPr>
        <p:sp>
          <p:nvSpPr>
            <p:cNvPr id="12" name="フローチャート: 処理 11"/>
            <p:cNvSpPr/>
            <p:nvPr/>
          </p:nvSpPr>
          <p:spPr bwMode="auto">
            <a:xfrm>
              <a:off x="5883149" y="3897325"/>
              <a:ext cx="1800200" cy="576064"/>
            </a:xfrm>
            <a:prstGeom prst="flowChartProcess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200" dirty="0">
                  <a:solidFill>
                    <a:srgbClr val="FF0000"/>
                  </a:solidFill>
                  <a:latin typeface="Times New Roman" charset="0"/>
                  <a:ea typeface="ＭＳ Ｐゴシック" pitchFamily="50" charset="-128"/>
                </a:rPr>
                <a:t>下肢切断</a:t>
              </a:r>
            </a:p>
          </p:txBody>
        </p:sp>
        <p:cxnSp>
          <p:nvCxnSpPr>
            <p:cNvPr id="42" name="直線矢印コネクタ 41"/>
            <p:cNvCxnSpPr/>
            <p:nvPr/>
          </p:nvCxnSpPr>
          <p:spPr bwMode="auto">
            <a:xfrm>
              <a:off x="6804248" y="3365377"/>
              <a:ext cx="0" cy="565039"/>
            </a:xfrm>
            <a:prstGeom prst="straightConnector1">
              <a:avLst/>
            </a:prstGeom>
            <a:solidFill>
              <a:schemeClr val="bg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1083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29015" y="2408096"/>
            <a:ext cx="3990814" cy="259827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400" y="1711826"/>
            <a:ext cx="2313436" cy="399748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1412776"/>
            <a:ext cx="2341618" cy="459558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11286" y="515901"/>
            <a:ext cx="7772400" cy="769441"/>
          </a:xfrm>
        </p:spPr>
        <p:txBody>
          <a:bodyPr/>
          <a:lstStyle/>
          <a:p>
            <a:r>
              <a:rPr kumimoji="1" lang="ja-JP" altLang="en-US" dirty="0"/>
              <a:t>糖尿病性壊疽は悲惨</a:t>
            </a:r>
          </a:p>
        </p:txBody>
      </p:sp>
    </p:spTree>
    <p:extLst>
      <p:ext uri="{BB962C8B-B14F-4D97-AF65-F5344CB8AC3E}">
        <p14:creationId xmlns:p14="http://schemas.microsoft.com/office/powerpoint/2010/main" val="21131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09800" y="457827"/>
            <a:ext cx="7772400" cy="1446550"/>
          </a:xfrm>
        </p:spPr>
        <p:txBody>
          <a:bodyPr/>
          <a:lstStyle/>
          <a:p>
            <a:r>
              <a:rPr kumimoji="1" lang="ja-JP" altLang="en-US" dirty="0"/>
              <a:t>成人病型糖尿病（</a:t>
            </a:r>
            <a:r>
              <a:rPr kumimoji="1" lang="en-US" altLang="ja-JP" dirty="0">
                <a:latin typeface="+mn-ea"/>
                <a:ea typeface="+mn-ea"/>
              </a:rPr>
              <a:t>2</a:t>
            </a:r>
            <a:r>
              <a:rPr kumimoji="1" lang="ja-JP" altLang="en-US" dirty="0"/>
              <a:t>型糖尿病）</a:t>
            </a:r>
            <a:br>
              <a:rPr kumimoji="1" lang="en-US" altLang="ja-JP" dirty="0"/>
            </a:br>
            <a:r>
              <a:rPr kumimoji="1" lang="ja-JP" altLang="en-US" dirty="0"/>
              <a:t>　　　　　⇒完全に予防可能</a:t>
            </a:r>
          </a:p>
        </p:txBody>
      </p:sp>
      <p:sp>
        <p:nvSpPr>
          <p:cNvPr id="3" name="フローチャート: 代替処理 2"/>
          <p:cNvSpPr/>
          <p:nvPr/>
        </p:nvSpPr>
        <p:spPr bwMode="auto">
          <a:xfrm>
            <a:off x="1750207" y="2004747"/>
            <a:ext cx="3990500" cy="1328023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600" dirty="0">
                <a:solidFill>
                  <a:srgbClr val="C00000"/>
                </a:solidFill>
                <a:latin typeface="Times New Roman" charset="0"/>
              </a:rPr>
              <a:t>血糖値高値が続く</a:t>
            </a:r>
            <a:br>
              <a:rPr lang="en-US" altLang="ja-JP" sz="3600" dirty="0">
                <a:solidFill>
                  <a:srgbClr val="C00000"/>
                </a:solidFill>
                <a:latin typeface="Times New Roman" charset="0"/>
              </a:rPr>
            </a:br>
            <a:r>
              <a:rPr lang="ja-JP" altLang="en-US" sz="3600" dirty="0">
                <a:solidFill>
                  <a:srgbClr val="C00000"/>
                </a:solidFill>
                <a:latin typeface="Times New Roman" charset="0"/>
              </a:rPr>
              <a:t>糖尿病</a:t>
            </a:r>
          </a:p>
        </p:txBody>
      </p:sp>
      <p:sp>
        <p:nvSpPr>
          <p:cNvPr id="15" name="フローチャート: 代替処理 14"/>
          <p:cNvSpPr/>
          <p:nvPr/>
        </p:nvSpPr>
        <p:spPr bwMode="auto">
          <a:xfrm>
            <a:off x="5879977" y="2024950"/>
            <a:ext cx="4322051" cy="1328023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6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  <a:t>血糖を上げる食物は</a:t>
            </a:r>
            <a:br>
              <a:rPr lang="en-US" altLang="ja-JP" sz="36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</a:br>
            <a:r>
              <a:rPr lang="ja-JP" altLang="en-US" sz="36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  <a:t>糖質のみ</a:t>
            </a:r>
          </a:p>
        </p:txBody>
      </p:sp>
      <p:sp>
        <p:nvSpPr>
          <p:cNvPr id="16" name="フローチャート: 代替処理 15"/>
          <p:cNvSpPr/>
          <p:nvPr/>
        </p:nvSpPr>
        <p:spPr bwMode="auto">
          <a:xfrm>
            <a:off x="4257068" y="3563570"/>
            <a:ext cx="3825549" cy="1328023"/>
          </a:xfrm>
          <a:prstGeom prst="flowChartAlternateProcess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6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  <a:t>糖質を食べないと</a:t>
            </a:r>
            <a:br>
              <a:rPr lang="en-US" altLang="ja-JP" sz="36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</a:br>
            <a:r>
              <a:rPr lang="ja-JP" altLang="en-US" sz="36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  <a:t>血糖は上がらない</a:t>
            </a:r>
          </a:p>
        </p:txBody>
      </p:sp>
      <p:sp>
        <p:nvSpPr>
          <p:cNvPr id="17" name="フローチャート: 代替処理 16"/>
          <p:cNvSpPr/>
          <p:nvPr/>
        </p:nvSpPr>
        <p:spPr bwMode="auto">
          <a:xfrm>
            <a:off x="3646457" y="5157193"/>
            <a:ext cx="4899086" cy="1328023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600" dirty="0">
                <a:solidFill>
                  <a:srgbClr val="FF0000"/>
                </a:solidFill>
                <a:latin typeface="Times New Roman" charset="0"/>
                <a:ea typeface="ＭＳ Ｐゴシック" pitchFamily="50" charset="-128"/>
              </a:rPr>
              <a:t>糖質を食べなければ</a:t>
            </a:r>
            <a:br>
              <a:rPr lang="en-US" altLang="ja-JP" sz="3600" dirty="0">
                <a:solidFill>
                  <a:srgbClr val="FF0000"/>
                </a:solidFill>
                <a:latin typeface="Times New Roman" charset="0"/>
                <a:ea typeface="ＭＳ Ｐゴシック" pitchFamily="50" charset="-128"/>
              </a:rPr>
            </a:br>
            <a:r>
              <a:rPr lang="ja-JP" altLang="en-US" sz="3600" dirty="0">
                <a:solidFill>
                  <a:srgbClr val="FF0000"/>
                </a:solidFill>
                <a:latin typeface="Times New Roman" charset="0"/>
                <a:ea typeface="ＭＳ Ｐゴシック" pitchFamily="50" charset="-128"/>
              </a:rPr>
              <a:t>糖尿病になりようがない</a:t>
            </a:r>
          </a:p>
        </p:txBody>
      </p:sp>
    </p:spTree>
    <p:extLst>
      <p:ext uri="{BB962C8B-B14F-4D97-AF65-F5344CB8AC3E}">
        <p14:creationId xmlns:p14="http://schemas.microsoft.com/office/powerpoint/2010/main" val="173000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39000" y="478935"/>
            <a:ext cx="8911687" cy="1280890"/>
          </a:xfrm>
        </p:spPr>
        <p:txBody>
          <a:bodyPr/>
          <a:lstStyle/>
          <a:p>
            <a:pPr algn="ctr"/>
            <a:r>
              <a:rPr kumimoji="1" lang="en-US" altLang="ja-JP" dirty="0"/>
              <a:t>2</a:t>
            </a:r>
            <a:r>
              <a:rPr kumimoji="1" lang="ja-JP" altLang="en-US" dirty="0"/>
              <a:t>型糖尿病は完治する病気である</a:t>
            </a:r>
            <a:br>
              <a:rPr kumimoji="1" lang="en-US" altLang="ja-JP" dirty="0"/>
            </a:br>
            <a:r>
              <a:rPr lang="ja-JP" altLang="en-US" sz="2400" dirty="0"/>
              <a:t>インスリンも内服薬も不要になる！</a:t>
            </a:r>
            <a:endParaRPr kumimoji="1" lang="ja-JP" altLang="en-US" sz="2400" dirty="0"/>
          </a:p>
        </p:txBody>
      </p:sp>
      <p:sp>
        <p:nvSpPr>
          <p:cNvPr id="3" name="フローチャート: 代替処理 2"/>
          <p:cNvSpPr/>
          <p:nvPr/>
        </p:nvSpPr>
        <p:spPr>
          <a:xfrm>
            <a:off x="1641413" y="1905000"/>
            <a:ext cx="1903022" cy="91940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kumimoji="1" lang="en-US" altLang="ja-JP" sz="2400" dirty="0"/>
              <a:t>2</a:t>
            </a:r>
            <a:r>
              <a:rPr kumimoji="1" lang="ja-JP" altLang="en-US" sz="2400" dirty="0"/>
              <a:t>型糖尿病</a:t>
            </a:r>
            <a:br>
              <a:rPr kumimoji="1" lang="en-US" altLang="ja-JP" sz="2400" dirty="0"/>
            </a:br>
            <a:r>
              <a:rPr kumimoji="1" lang="ja-JP" altLang="en-US" sz="2400" dirty="0"/>
              <a:t>患者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3544435" y="2023272"/>
            <a:ext cx="2970728" cy="510778"/>
            <a:chOff x="3544435" y="2023272"/>
            <a:chExt cx="2970728" cy="510778"/>
          </a:xfrm>
        </p:grpSpPr>
        <p:sp>
          <p:nvSpPr>
            <p:cNvPr id="4" name="フローチャート: 代替処理 3"/>
            <p:cNvSpPr/>
            <p:nvPr/>
          </p:nvSpPr>
          <p:spPr>
            <a:xfrm>
              <a:off x="4175724" y="2023272"/>
              <a:ext cx="2339439" cy="510778"/>
            </a:xfrm>
            <a:prstGeom prst="flowChartAlternate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rgbClr val="FF0000"/>
                  </a:solidFill>
                </a:rPr>
                <a:t>糖質摂取ゼロ</a:t>
              </a:r>
            </a:p>
          </p:txBody>
        </p:sp>
        <p:sp>
          <p:nvSpPr>
            <p:cNvPr id="7" name="右矢印 6"/>
            <p:cNvSpPr/>
            <p:nvPr/>
          </p:nvSpPr>
          <p:spPr>
            <a:xfrm>
              <a:off x="3544435" y="2168444"/>
              <a:ext cx="631289" cy="255391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6573099" y="1818958"/>
            <a:ext cx="2334526" cy="919401"/>
            <a:chOff x="6573099" y="1818958"/>
            <a:chExt cx="2334526" cy="919401"/>
          </a:xfrm>
        </p:grpSpPr>
        <p:sp>
          <p:nvSpPr>
            <p:cNvPr id="5" name="フローチャート: 代替処理 4"/>
            <p:cNvSpPr/>
            <p:nvPr/>
          </p:nvSpPr>
          <p:spPr>
            <a:xfrm>
              <a:off x="7204301" y="1818958"/>
              <a:ext cx="1703324" cy="919401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kumimoji="1" lang="ja-JP" altLang="en-US" sz="2400" dirty="0"/>
                <a:t>血糖値は</a:t>
              </a:r>
              <a:br>
                <a:rPr kumimoji="1" lang="en-US" altLang="ja-JP" sz="2400" dirty="0"/>
              </a:br>
              <a:r>
                <a:rPr kumimoji="1" lang="ja-JP" altLang="en-US" sz="2400" dirty="0"/>
                <a:t>正常値に</a:t>
              </a:r>
            </a:p>
          </p:txBody>
        </p:sp>
        <p:sp>
          <p:nvSpPr>
            <p:cNvPr id="8" name="右矢印 7"/>
            <p:cNvSpPr/>
            <p:nvPr/>
          </p:nvSpPr>
          <p:spPr>
            <a:xfrm>
              <a:off x="6573099" y="2168444"/>
              <a:ext cx="631289" cy="255391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8936549" y="1614648"/>
            <a:ext cx="2568062" cy="1328023"/>
            <a:chOff x="8936549" y="1614648"/>
            <a:chExt cx="2568062" cy="1328023"/>
          </a:xfrm>
        </p:grpSpPr>
        <p:sp>
          <p:nvSpPr>
            <p:cNvPr id="6" name="フローチャート: 代替処理 5"/>
            <p:cNvSpPr/>
            <p:nvPr/>
          </p:nvSpPr>
          <p:spPr>
            <a:xfrm>
              <a:off x="9596763" y="1614648"/>
              <a:ext cx="1907848" cy="1328023"/>
            </a:xfrm>
            <a:prstGeom prst="flowChartAlternateProcess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rgbClr val="FF0000"/>
                  </a:solidFill>
                </a:rPr>
                <a:t>インスリン</a:t>
              </a:r>
              <a:br>
                <a:rPr kumimoji="1" lang="en-US" altLang="ja-JP" sz="2400" dirty="0">
                  <a:solidFill>
                    <a:srgbClr val="FF0000"/>
                  </a:solidFill>
                </a:rPr>
              </a:br>
              <a:r>
                <a:rPr kumimoji="1" lang="ja-JP" altLang="en-US" sz="2400" dirty="0">
                  <a:solidFill>
                    <a:srgbClr val="FF0000"/>
                  </a:solidFill>
                </a:rPr>
                <a:t>内服薬は</a:t>
              </a:r>
              <a:br>
                <a:rPr kumimoji="1" lang="en-US" altLang="ja-JP" sz="2400" dirty="0">
                  <a:solidFill>
                    <a:srgbClr val="FF0000"/>
                  </a:solidFill>
                </a:rPr>
              </a:br>
              <a:r>
                <a:rPr kumimoji="1" lang="ja-JP" altLang="en-US" sz="2400" dirty="0">
                  <a:solidFill>
                    <a:srgbClr val="FF0000"/>
                  </a:solidFill>
                </a:rPr>
                <a:t>不要に</a:t>
              </a:r>
            </a:p>
          </p:txBody>
        </p:sp>
        <p:sp>
          <p:nvSpPr>
            <p:cNvPr id="9" name="右矢印 8"/>
            <p:cNvSpPr/>
            <p:nvPr/>
          </p:nvSpPr>
          <p:spPr>
            <a:xfrm>
              <a:off x="8936549" y="2109309"/>
              <a:ext cx="631289" cy="255391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1472540" y="3431969"/>
            <a:ext cx="4193475" cy="2740230"/>
            <a:chOff x="1472540" y="3431969"/>
            <a:chExt cx="4193475" cy="2740230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1472540" y="3431969"/>
              <a:ext cx="16862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/>
                <a:t>40</a:t>
              </a:r>
              <a:r>
                <a:rPr lang="ja-JP" altLang="en-US" sz="2800" dirty="0"/>
                <a:t>歳女性</a:t>
              </a:r>
              <a:endParaRPr kumimoji="1" lang="ja-JP" altLang="en-US" sz="2800" dirty="0"/>
            </a:p>
          </p:txBody>
        </p:sp>
        <p:sp>
          <p:nvSpPr>
            <p:cNvPr id="14" name="コンテンツ プレースホルダー 3"/>
            <p:cNvSpPr txBox="1">
              <a:spLocks/>
            </p:cNvSpPr>
            <p:nvPr/>
          </p:nvSpPr>
          <p:spPr>
            <a:xfrm>
              <a:off x="1858987" y="4105290"/>
              <a:ext cx="3807028" cy="2066909"/>
            </a:xfrm>
            <a:prstGeom prst="rect">
              <a:avLst/>
            </a:prstGeom>
            <a:ln>
              <a:solidFill>
                <a:schemeClr val="accent1">
                  <a:shade val="50000"/>
                </a:schemeClr>
              </a:solidFill>
            </a:ln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kumimoji="1"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kumimoji="1"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2400" dirty="0"/>
                <a:t>数年前から糖尿病</a:t>
              </a:r>
              <a:endParaRPr lang="en-US" altLang="ja-JP" sz="2400" dirty="0"/>
            </a:p>
            <a:p>
              <a:r>
                <a:rPr lang="ja-JP" altLang="en-US" sz="2400" dirty="0"/>
                <a:t>インスリン</a:t>
              </a:r>
              <a:r>
                <a:rPr lang="en-US" altLang="ja-JP" sz="2400" dirty="0"/>
                <a:t>30</a:t>
              </a:r>
              <a:r>
                <a:rPr lang="ja-JP" altLang="en-US" sz="2400" dirty="0"/>
                <a:t>単位／日</a:t>
              </a:r>
              <a:endParaRPr lang="en-US" altLang="ja-JP" sz="2400" dirty="0"/>
            </a:p>
            <a:p>
              <a:r>
                <a:rPr lang="ja-JP" altLang="en-US" sz="2400" dirty="0"/>
                <a:t>時々</a:t>
              </a:r>
              <a:r>
                <a:rPr lang="en-US" altLang="ja-JP" sz="2400" dirty="0"/>
                <a:t>400mg/dl</a:t>
              </a:r>
              <a:r>
                <a:rPr lang="ja-JP" altLang="en-US" sz="2400" dirty="0"/>
                <a:t>以上</a:t>
              </a:r>
              <a:endParaRPr lang="en-US" altLang="ja-JP" sz="2400" dirty="0"/>
            </a:p>
            <a:p>
              <a:r>
                <a:rPr lang="en-US" altLang="ja-JP" sz="2400" dirty="0"/>
                <a:t>HbA1c 12</a:t>
              </a:r>
              <a:r>
                <a:rPr lang="ja-JP" altLang="en-US" sz="2400" dirty="0"/>
                <a:t>台</a:t>
              </a: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5666015" y="3955189"/>
            <a:ext cx="5916284" cy="2380297"/>
            <a:chOff x="5666015" y="3955189"/>
            <a:chExt cx="5916284" cy="2380297"/>
          </a:xfrm>
        </p:grpSpPr>
        <p:sp>
          <p:nvSpPr>
            <p:cNvPr id="15" name="コンテンツ プレースホルダー 3"/>
            <p:cNvSpPr txBox="1">
              <a:spLocks/>
            </p:cNvSpPr>
            <p:nvPr/>
          </p:nvSpPr>
          <p:spPr>
            <a:xfrm>
              <a:off x="7204301" y="4309395"/>
              <a:ext cx="4377998" cy="1658697"/>
            </a:xfrm>
            <a:prstGeom prst="rect">
              <a:avLst/>
            </a:prstGeom>
            <a:ln>
              <a:solidFill>
                <a:schemeClr val="accent1">
                  <a:shade val="50000"/>
                </a:schemeClr>
              </a:solidFill>
            </a:ln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kumimoji="1"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kumimoji="1"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2400" dirty="0"/>
                <a:t>直ちにインスリン中止</a:t>
              </a:r>
              <a:endParaRPr lang="en-US" altLang="ja-JP" sz="2400" dirty="0"/>
            </a:p>
            <a:p>
              <a:r>
                <a:rPr lang="en-US" altLang="ja-JP" sz="2400" dirty="0"/>
                <a:t>2</a:t>
              </a:r>
              <a:r>
                <a:rPr lang="ja-JP" altLang="en-US" sz="2400" dirty="0"/>
                <a:t>日後には血糖</a:t>
              </a:r>
              <a:r>
                <a:rPr lang="en-US" altLang="ja-JP" sz="2400" dirty="0"/>
                <a:t>100mg/dl</a:t>
              </a:r>
            </a:p>
            <a:p>
              <a:r>
                <a:rPr lang="en-US" altLang="ja-JP" sz="2400" dirty="0"/>
                <a:t>2</a:t>
              </a:r>
              <a:r>
                <a:rPr lang="ja-JP" altLang="en-US" sz="2400" dirty="0"/>
                <a:t>ヶ月で</a:t>
              </a:r>
              <a:r>
                <a:rPr lang="en-US" altLang="ja-JP" sz="2400" dirty="0"/>
                <a:t>HbA1c 5.9</a:t>
              </a:r>
              <a:endParaRPr lang="ja-JP" altLang="en-US" sz="2400" dirty="0"/>
            </a:p>
          </p:txBody>
        </p:sp>
        <p:sp>
          <p:nvSpPr>
            <p:cNvPr id="17" name="右矢印 16"/>
            <p:cNvSpPr/>
            <p:nvPr/>
          </p:nvSpPr>
          <p:spPr>
            <a:xfrm>
              <a:off x="5666015" y="4804007"/>
              <a:ext cx="1538286" cy="669471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6095490" y="3955189"/>
              <a:ext cx="615553" cy="23802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kumimoji="1" lang="ja-JP" altLang="en-US" sz="2800" dirty="0">
                  <a:solidFill>
                    <a:srgbClr val="FF0000"/>
                  </a:solidFill>
                </a:rPr>
                <a:t>糖質制限開始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176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35560" y="2708920"/>
            <a:ext cx="7772400" cy="923330"/>
          </a:xfrm>
        </p:spPr>
        <p:txBody>
          <a:bodyPr/>
          <a:lstStyle/>
          <a:p>
            <a:r>
              <a:rPr lang="ja-JP" altLang="en-US" sz="5400" dirty="0"/>
              <a:t>糖質って何？</a:t>
            </a:r>
          </a:p>
        </p:txBody>
      </p:sp>
    </p:spTree>
    <p:extLst>
      <p:ext uri="{BB962C8B-B14F-4D97-AF65-F5344CB8AC3E}">
        <p14:creationId xmlns:p14="http://schemas.microsoft.com/office/powerpoint/2010/main" val="1724414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1900"/>
          </a:xfrm>
        </p:spPr>
        <p:txBody>
          <a:bodyPr/>
          <a:lstStyle/>
          <a:p>
            <a:r>
              <a:rPr lang="ja-JP" altLang="en-US" dirty="0"/>
              <a:t>炭水化物・糖質・糖類の関係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14290" y="1336010"/>
            <a:ext cx="8915400" cy="3777622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炭水化物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ja-JP" altLang="en-US" sz="2600" dirty="0">
                <a:solidFill>
                  <a:srgbClr val="C00000"/>
                </a:solidFill>
              </a:rPr>
              <a:t>食物繊維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ja-JP" altLang="en-US" sz="2600" dirty="0">
                <a:solidFill>
                  <a:srgbClr val="C00000"/>
                </a:solidFill>
              </a:rPr>
              <a:t>糖質</a:t>
            </a:r>
            <a:endParaRPr lang="en-US" altLang="ja-JP" sz="2600" dirty="0">
              <a:solidFill>
                <a:srgbClr val="C00000"/>
              </a:solidFill>
            </a:endParaRPr>
          </a:p>
          <a:p>
            <a:pPr lvl="2">
              <a:buFont typeface="Wingdings" panose="05000000000000000000" pitchFamily="2" charset="2"/>
              <a:buChar char="u"/>
            </a:pPr>
            <a:r>
              <a:rPr lang="ja-JP" altLang="en-US" sz="2400" dirty="0">
                <a:solidFill>
                  <a:schemeClr val="accent4"/>
                </a:solidFill>
              </a:rPr>
              <a:t>三糖類以上（デンプン，オリゴ糖など）</a:t>
            </a:r>
            <a:endParaRPr lang="en-US" altLang="ja-JP" sz="2400" dirty="0">
              <a:solidFill>
                <a:schemeClr val="accent4"/>
              </a:solidFill>
            </a:endParaRPr>
          </a:p>
          <a:p>
            <a:pPr lvl="2">
              <a:buFont typeface="Wingdings" panose="05000000000000000000" pitchFamily="2" charset="2"/>
              <a:buChar char="u"/>
            </a:pPr>
            <a:r>
              <a:rPr lang="ja-JP" altLang="en-US" sz="2400" dirty="0">
                <a:solidFill>
                  <a:schemeClr val="accent4"/>
                </a:solidFill>
              </a:rPr>
              <a:t>糖アルコール（キシリトールなど）</a:t>
            </a:r>
            <a:endParaRPr lang="en-US" altLang="ja-JP" sz="2400" dirty="0">
              <a:solidFill>
                <a:schemeClr val="accent4"/>
              </a:solidFill>
            </a:endParaRPr>
          </a:p>
          <a:p>
            <a:pPr lvl="2">
              <a:buFont typeface="Wingdings" panose="05000000000000000000" pitchFamily="2" charset="2"/>
              <a:buChar char="u"/>
            </a:pPr>
            <a:r>
              <a:rPr lang="ja-JP" altLang="en-US" sz="2400" dirty="0">
                <a:solidFill>
                  <a:schemeClr val="accent4"/>
                </a:solidFill>
              </a:rPr>
              <a:t>糖類</a:t>
            </a:r>
            <a:endParaRPr lang="en-US" altLang="ja-JP" sz="2400" dirty="0">
              <a:solidFill>
                <a:schemeClr val="accent4"/>
              </a:solidFill>
            </a:endParaRPr>
          </a:p>
          <a:p>
            <a:pPr lvl="3">
              <a:buFont typeface="Wingdings" panose="05000000000000000000" pitchFamily="2" charset="2"/>
              <a:buChar char="ü"/>
            </a:pPr>
            <a:r>
              <a:rPr lang="ja-JP" altLang="en-US" sz="2200" dirty="0">
                <a:solidFill>
                  <a:srgbClr val="7030A0"/>
                </a:solidFill>
              </a:rPr>
              <a:t>二糖類（ショ糖，乳糖，麦芽糖など）</a:t>
            </a:r>
            <a:endParaRPr lang="en-US" altLang="ja-JP" sz="2200" dirty="0">
              <a:solidFill>
                <a:srgbClr val="7030A0"/>
              </a:solidFill>
            </a:endParaRPr>
          </a:p>
          <a:p>
            <a:pPr lvl="3">
              <a:buFont typeface="Wingdings" panose="05000000000000000000" pitchFamily="2" charset="2"/>
              <a:buChar char="ü"/>
            </a:pPr>
            <a:r>
              <a:rPr lang="ja-JP" altLang="en-US" sz="2200" dirty="0">
                <a:solidFill>
                  <a:srgbClr val="7030A0"/>
                </a:solidFill>
              </a:rPr>
              <a:t>単糖類（ブドウ糖，果糖）</a:t>
            </a:r>
            <a:endParaRPr lang="en-US" altLang="ja-JP" sz="2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04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74616" y="665673"/>
            <a:ext cx="8911687" cy="761345"/>
          </a:xfrm>
        </p:spPr>
        <p:txBody>
          <a:bodyPr/>
          <a:lstStyle/>
          <a:p>
            <a:r>
              <a:rPr kumimoji="1" lang="ja-JP" altLang="en-US" dirty="0"/>
              <a:t>炭水化物と血糖値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18158" y="1530928"/>
            <a:ext cx="8915400" cy="4535870"/>
          </a:xfrm>
        </p:spPr>
        <p:txBody>
          <a:bodyPr>
            <a:noAutofit/>
          </a:bodyPr>
          <a:lstStyle/>
          <a:p>
            <a:r>
              <a:rPr kumimoji="1" lang="ja-JP" altLang="en-US" sz="2400" dirty="0"/>
              <a:t>生でも血糖値を上げるもの（糖類）と，生では血糖値を上げないもの（デンプン）がある。</a:t>
            </a:r>
            <a:endParaRPr kumimoji="1" lang="en-US" altLang="ja-JP" sz="2400" dirty="0"/>
          </a:p>
          <a:p>
            <a:pPr lvl="1">
              <a:buFont typeface="Wingdings" panose="05000000000000000000" pitchFamily="2" charset="2"/>
              <a:buChar char="u"/>
            </a:pPr>
            <a:r>
              <a:rPr lang="ja-JP" altLang="en-US" sz="2400" b="1" dirty="0">
                <a:solidFill>
                  <a:srgbClr val="FF0000"/>
                </a:solidFill>
              </a:rPr>
              <a:t>糖　類</a:t>
            </a:r>
            <a:r>
              <a:rPr lang="ja-JP" altLang="en-US" sz="2400" dirty="0"/>
              <a:t>（二糖類＋単糖類）</a:t>
            </a:r>
            <a:endParaRPr lang="en-US" altLang="ja-JP" sz="24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ja-JP" altLang="en-US" sz="2400" dirty="0"/>
              <a:t>ショ糖と麦芽糖（二糖類），ブドウ糖（単糖類）は血糖値を上げる。</a:t>
            </a:r>
            <a:endParaRPr lang="en-US" altLang="ja-JP" sz="2400" dirty="0"/>
          </a:p>
          <a:p>
            <a:pPr lvl="1">
              <a:buFont typeface="Wingdings" panose="05000000000000000000" pitchFamily="2" charset="2"/>
              <a:buChar char="u"/>
            </a:pPr>
            <a:r>
              <a:rPr lang="ja-JP" altLang="en-US" sz="2400" b="1" dirty="0">
                <a:solidFill>
                  <a:srgbClr val="FF0000"/>
                </a:solidFill>
              </a:rPr>
              <a:t>デンプン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ja-JP" altLang="en-US" sz="2400" dirty="0"/>
              <a:t>生では消化できず，血糖値は上げない。</a:t>
            </a:r>
            <a:endParaRPr lang="en-US" altLang="ja-JP" sz="24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ja-JP" altLang="en-US" sz="2400" dirty="0"/>
              <a:t>加熱すると消化吸収でき，血糖値上昇。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63602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/>
          <p:cNvGrpSpPr/>
          <p:nvPr/>
        </p:nvGrpSpPr>
        <p:grpSpPr>
          <a:xfrm>
            <a:off x="7904203" y="1443579"/>
            <a:ext cx="3600408" cy="3738614"/>
            <a:chOff x="1990824" y="1331624"/>
            <a:chExt cx="3600408" cy="3738614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0824" y="1331624"/>
              <a:ext cx="3600408" cy="3216691"/>
            </a:xfrm>
            <a:prstGeom prst="rect">
              <a:avLst/>
            </a:prstGeom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2974134" y="4700906"/>
              <a:ext cx="13146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40</a:t>
              </a:r>
              <a:r>
                <a:rPr kumimoji="1" lang="ja-JP" altLang="en-US" dirty="0"/>
                <a:t>代女性</a:t>
              </a: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591643" y="1545015"/>
            <a:ext cx="3435495" cy="3851718"/>
            <a:chOff x="7677649" y="375782"/>
            <a:chExt cx="3435495" cy="3851718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7649" y="375782"/>
              <a:ext cx="3435495" cy="3206461"/>
            </a:xfrm>
            <a:prstGeom prst="rect">
              <a:avLst/>
            </a:prstGeom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8916663" y="3858168"/>
              <a:ext cx="13146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20</a:t>
              </a:r>
              <a:r>
                <a:rPr kumimoji="1" lang="ja-JP" altLang="en-US" dirty="0"/>
                <a:t>代男性</a:t>
              </a: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5122364" y="3409331"/>
            <a:ext cx="4096456" cy="3236139"/>
            <a:chOff x="5122364" y="3409331"/>
            <a:chExt cx="4096456" cy="3236139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2364" y="3409331"/>
              <a:ext cx="2788059" cy="3236139"/>
            </a:xfrm>
            <a:prstGeom prst="rect">
              <a:avLst/>
            </a:prstGeom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7904203" y="5836976"/>
              <a:ext cx="13146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50</a:t>
              </a:r>
              <a:r>
                <a:rPr kumimoji="1" lang="ja-JP" altLang="en-US" dirty="0"/>
                <a:t>代男性</a:t>
              </a:r>
            </a:p>
          </p:txBody>
        </p:sp>
      </p:grpSp>
      <p:sp>
        <p:nvSpPr>
          <p:cNvPr id="17" name="タイトル 16"/>
          <p:cNvSpPr>
            <a:spLocks noGrp="1"/>
          </p:cNvSpPr>
          <p:nvPr>
            <p:ph type="title"/>
          </p:nvPr>
        </p:nvSpPr>
        <p:spPr>
          <a:xfrm>
            <a:off x="1775960" y="650543"/>
            <a:ext cx="8911687" cy="1280890"/>
          </a:xfrm>
        </p:spPr>
        <p:txBody>
          <a:bodyPr/>
          <a:lstStyle/>
          <a:p>
            <a:r>
              <a:rPr kumimoji="1" lang="ja-JP" altLang="en-US" dirty="0"/>
              <a:t>糖質制限すると</a:t>
            </a:r>
            <a:r>
              <a:rPr kumimoji="1" lang="en-US" altLang="ja-JP" dirty="0"/>
              <a:t>1</a:t>
            </a:r>
            <a:r>
              <a:rPr kumimoji="1" lang="ja-JP" altLang="en-US" dirty="0"/>
              <a:t>年で大変身！</a:t>
            </a:r>
          </a:p>
        </p:txBody>
      </p:sp>
    </p:spTree>
    <p:extLst>
      <p:ext uri="{BB962C8B-B14F-4D97-AF65-F5344CB8AC3E}">
        <p14:creationId xmlns:p14="http://schemas.microsoft.com/office/powerpoint/2010/main" val="156629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209800" y="796381"/>
            <a:ext cx="7772400" cy="769441"/>
          </a:xfrm>
        </p:spPr>
        <p:txBody>
          <a:bodyPr/>
          <a:lstStyle/>
          <a:p>
            <a:r>
              <a:rPr lang="ja-JP" altLang="en-US" dirty="0"/>
              <a:t>血糖を上げるのはどれ？</a:t>
            </a:r>
            <a:endParaRPr kumimoji="1" lang="ja-JP" altLang="en-US" dirty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7510141"/>
              </p:ext>
            </p:extLst>
          </p:nvPr>
        </p:nvGraphicFramePr>
        <p:xfrm>
          <a:off x="2209800" y="1565822"/>
          <a:ext cx="9208674" cy="4771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9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6074"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solidFill>
                            <a:schemeClr val="bg1"/>
                          </a:solidFill>
                        </a:rPr>
                        <a:t>血糖上昇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solidFill>
                            <a:schemeClr val="bg1"/>
                          </a:solidFill>
                        </a:rPr>
                        <a:t>備　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587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食物繊維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なし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587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デンプン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solidFill>
                            <a:srgbClr val="FF0000"/>
                          </a:solidFill>
                        </a:rPr>
                        <a:t>あり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587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難消化性オリゴ糖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無～低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587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糖アルコール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無～低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587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ショ糖（砂糖）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solidFill>
                            <a:srgbClr val="FF0000"/>
                          </a:solidFill>
                        </a:rPr>
                        <a:t>あり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587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乳　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無～中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587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ブドウ糖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solidFill>
                            <a:srgbClr val="FF0000"/>
                          </a:solidFill>
                        </a:rPr>
                        <a:t>あり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1587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果　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無～低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脂肪になって太る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4" name="グループ化 3"/>
          <p:cNvGrpSpPr/>
          <p:nvPr/>
        </p:nvGrpSpPr>
        <p:grpSpPr>
          <a:xfrm>
            <a:off x="1995054" y="2604656"/>
            <a:ext cx="2881746" cy="3211720"/>
            <a:chOff x="1995054" y="2604656"/>
            <a:chExt cx="2881746" cy="3211720"/>
          </a:xfrm>
        </p:grpSpPr>
        <p:sp>
          <p:nvSpPr>
            <p:cNvPr id="2" name="楕円 1"/>
            <p:cNvSpPr/>
            <p:nvPr/>
          </p:nvSpPr>
          <p:spPr>
            <a:xfrm>
              <a:off x="2078182" y="2604656"/>
              <a:ext cx="1699878" cy="647762"/>
            </a:xfrm>
            <a:prstGeom prst="ellipse">
              <a:avLst/>
            </a:prstGeom>
            <a:noFill/>
            <a:ln w="889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楕円 5"/>
            <p:cNvSpPr/>
            <p:nvPr/>
          </p:nvSpPr>
          <p:spPr>
            <a:xfrm>
              <a:off x="1995054" y="4147035"/>
              <a:ext cx="2881746" cy="647762"/>
            </a:xfrm>
            <a:prstGeom prst="ellipse">
              <a:avLst/>
            </a:prstGeom>
            <a:noFill/>
            <a:ln w="889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楕円 6"/>
            <p:cNvSpPr/>
            <p:nvPr/>
          </p:nvSpPr>
          <p:spPr>
            <a:xfrm>
              <a:off x="2209800" y="5168614"/>
              <a:ext cx="1699878" cy="647762"/>
            </a:xfrm>
            <a:prstGeom prst="ellipse">
              <a:avLst/>
            </a:prstGeom>
            <a:noFill/>
            <a:ln w="889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楕円 7"/>
          <p:cNvSpPr/>
          <p:nvPr/>
        </p:nvSpPr>
        <p:spPr>
          <a:xfrm>
            <a:off x="2078182" y="5816376"/>
            <a:ext cx="1699878" cy="520800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721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7802"/>
          </a:xfrm>
        </p:spPr>
        <p:txBody>
          <a:bodyPr/>
          <a:lstStyle/>
          <a:p>
            <a:r>
              <a:rPr kumimoji="1" lang="ja-JP" altLang="en-US" dirty="0"/>
              <a:t>糖質ゼロと糖類ゼロ</a:t>
            </a:r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/>
          </p:nvPr>
        </p:nvGraphicFramePr>
        <p:xfrm>
          <a:off x="2411083" y="1527959"/>
          <a:ext cx="8915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9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6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ブドウ糖，果糖，砂糖（ショ糖）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オリゴ糖，デンプン，糖アルコール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糖類ゼロ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含まない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含　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糖質ゼロ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含まない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含まない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1" name="グループ化 10"/>
          <p:cNvGrpSpPr/>
          <p:nvPr/>
        </p:nvGrpSpPr>
        <p:grpSpPr>
          <a:xfrm>
            <a:off x="7149057" y="3089642"/>
            <a:ext cx="4065917" cy="3368320"/>
            <a:chOff x="1668132" y="2935877"/>
            <a:chExt cx="4065917" cy="3368320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8132" y="2935877"/>
              <a:ext cx="4065917" cy="2643539"/>
            </a:xfrm>
            <a:prstGeom prst="rect">
              <a:avLst/>
            </a:prstGeom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1962635" y="5842532"/>
              <a:ext cx="34769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/>
                <a:t>糖質ゼロ⇒甘みはない</a:t>
              </a: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782512" y="2892526"/>
            <a:ext cx="6086271" cy="3640206"/>
            <a:chOff x="6076949" y="2783880"/>
            <a:chExt cx="6086271" cy="3640206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6949" y="2783880"/>
              <a:ext cx="6086271" cy="3090933"/>
            </a:xfrm>
            <a:prstGeom prst="rect">
              <a:avLst/>
            </a:prstGeom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6864199" y="5962421"/>
              <a:ext cx="4511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/>
                <a:t>糖類ゼロ⇒人工甘味料で甘い</a:t>
              </a:r>
            </a:p>
          </p:txBody>
        </p:sp>
      </p:grpSp>
      <p:sp>
        <p:nvSpPr>
          <p:cNvPr id="13" name="楕円 12"/>
          <p:cNvSpPr/>
          <p:nvPr/>
        </p:nvSpPr>
        <p:spPr>
          <a:xfrm>
            <a:off x="8672946" y="1791076"/>
            <a:ext cx="1108364" cy="1035450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910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35560" y="2204864"/>
            <a:ext cx="7772400" cy="2123658"/>
          </a:xfrm>
        </p:spPr>
        <p:txBody>
          <a:bodyPr>
            <a:noAutofit/>
          </a:bodyPr>
          <a:lstStyle/>
          <a:p>
            <a:r>
              <a:rPr lang="ja-JP" altLang="en-US" sz="4800" dirty="0"/>
              <a:t>糖質が多い食材</a:t>
            </a:r>
            <a:br>
              <a:rPr lang="en-US" altLang="ja-JP" sz="4800" dirty="0"/>
            </a:br>
            <a:r>
              <a:rPr lang="ja-JP" altLang="en-US" sz="4800" dirty="0"/>
              <a:t>糖質が少ない食材</a:t>
            </a:r>
            <a:br>
              <a:rPr lang="ja-JP" altLang="en-US" sz="4800" dirty="0"/>
            </a:b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620781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35560" y="231844"/>
            <a:ext cx="7772400" cy="769441"/>
          </a:xfrm>
        </p:spPr>
        <p:txBody>
          <a:bodyPr/>
          <a:lstStyle/>
          <a:p>
            <a:r>
              <a:rPr kumimoji="1" lang="ja-JP" altLang="en-US" dirty="0"/>
              <a:t>主食</a:t>
            </a:r>
            <a:r>
              <a:rPr lang="ja-JP" altLang="en-US" sz="3200" dirty="0"/>
              <a:t>（＝穀物）</a:t>
            </a:r>
            <a:r>
              <a:rPr kumimoji="1" lang="ja-JP" altLang="en-US" dirty="0"/>
              <a:t>は糖質の塊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73" y="1086291"/>
            <a:ext cx="2759909" cy="211625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101" y="1086290"/>
            <a:ext cx="2473641" cy="215279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1052736"/>
            <a:ext cx="2843808" cy="213285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524" y="3357070"/>
            <a:ext cx="3312368" cy="304316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188" y="3442848"/>
            <a:ext cx="3422154" cy="2737723"/>
          </a:xfrm>
          <a:prstGeom prst="rect">
            <a:avLst/>
          </a:prstGeom>
        </p:spPr>
      </p:pic>
      <p:sp>
        <p:nvSpPr>
          <p:cNvPr id="14" name="乗算記号 13"/>
          <p:cNvSpPr/>
          <p:nvPr/>
        </p:nvSpPr>
        <p:spPr bwMode="auto">
          <a:xfrm>
            <a:off x="1524000" y="231844"/>
            <a:ext cx="9144000" cy="6509525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latin typeface="Times New Roman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972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209800" y="796381"/>
            <a:ext cx="7772400" cy="769441"/>
          </a:xfrm>
        </p:spPr>
        <p:txBody>
          <a:bodyPr/>
          <a:lstStyle/>
          <a:p>
            <a:r>
              <a:rPr kumimoji="1" lang="ja-JP" altLang="en-US" dirty="0"/>
              <a:t>食べてダメなもの：穀物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2026508" y="2564904"/>
            <a:ext cx="3133388" cy="2088232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ja-JP" altLang="en-US" sz="3600" dirty="0"/>
              <a:t>米</a:t>
            </a:r>
            <a:endParaRPr lang="en-US" altLang="ja-JP" sz="3600" dirty="0"/>
          </a:p>
          <a:p>
            <a:r>
              <a:rPr lang="ja-JP" altLang="en-US" sz="3600" dirty="0"/>
              <a:t>小麦・麦類</a:t>
            </a:r>
            <a:endParaRPr lang="en-US" altLang="ja-JP" sz="3600" dirty="0"/>
          </a:p>
          <a:p>
            <a:r>
              <a:rPr lang="ja-JP" altLang="en-US" sz="3600" dirty="0"/>
              <a:t>トウモロコシ</a:t>
            </a:r>
          </a:p>
        </p:txBody>
      </p:sp>
      <p:sp>
        <p:nvSpPr>
          <p:cNvPr id="5" name="コンテンツ プレースホルダー 3"/>
          <p:cNvSpPr txBox="1">
            <a:spLocks/>
          </p:cNvSpPr>
          <p:nvPr/>
        </p:nvSpPr>
        <p:spPr bwMode="auto">
          <a:xfrm>
            <a:off x="6467697" y="1448780"/>
            <a:ext cx="3730527" cy="48245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anose="05000000000000000000" pitchFamily="2" charset="2"/>
              <a:buChar char="u"/>
            </a:pPr>
            <a:r>
              <a:rPr lang="ja-JP" altLang="en-US" sz="2800" kern="0" dirty="0"/>
              <a:t>ご飯</a:t>
            </a:r>
            <a:endParaRPr lang="en-US" altLang="ja-JP" sz="2800" kern="0" dirty="0"/>
          </a:p>
          <a:p>
            <a:pPr>
              <a:buFont typeface="Wingdings" panose="05000000000000000000" pitchFamily="2" charset="2"/>
              <a:buChar char="u"/>
            </a:pPr>
            <a:r>
              <a:rPr lang="ja-JP" altLang="en-US" sz="2800" kern="0" dirty="0"/>
              <a:t>パン</a:t>
            </a:r>
            <a:endParaRPr lang="en-US" altLang="ja-JP" sz="2800" kern="0" dirty="0"/>
          </a:p>
          <a:p>
            <a:pPr>
              <a:buFont typeface="Wingdings" panose="05000000000000000000" pitchFamily="2" charset="2"/>
              <a:buChar char="u"/>
            </a:pPr>
            <a:r>
              <a:rPr lang="ja-JP" altLang="en-US" sz="2800" kern="0" dirty="0"/>
              <a:t>ラーメン</a:t>
            </a:r>
            <a:endParaRPr lang="en-US" altLang="ja-JP" sz="2800" kern="0" dirty="0"/>
          </a:p>
          <a:p>
            <a:pPr>
              <a:buFont typeface="Wingdings" panose="05000000000000000000" pitchFamily="2" charset="2"/>
              <a:buChar char="u"/>
            </a:pPr>
            <a:r>
              <a:rPr lang="ja-JP" altLang="en-US" sz="2800" kern="0" dirty="0"/>
              <a:t>うどん</a:t>
            </a:r>
            <a:endParaRPr lang="en-US" altLang="ja-JP" sz="2800" kern="0" dirty="0"/>
          </a:p>
          <a:p>
            <a:pPr>
              <a:buFont typeface="Wingdings" panose="05000000000000000000" pitchFamily="2" charset="2"/>
              <a:buChar char="u"/>
            </a:pPr>
            <a:r>
              <a:rPr lang="ja-JP" altLang="en-US" sz="2800" kern="0" dirty="0"/>
              <a:t>そば</a:t>
            </a:r>
            <a:endParaRPr lang="en-US" altLang="ja-JP" sz="2800" kern="0" dirty="0"/>
          </a:p>
          <a:p>
            <a:pPr>
              <a:buFont typeface="Wingdings" panose="05000000000000000000" pitchFamily="2" charset="2"/>
              <a:buChar char="u"/>
            </a:pPr>
            <a:r>
              <a:rPr lang="ja-JP" altLang="en-US" sz="2800" kern="0" dirty="0"/>
              <a:t>パスタ</a:t>
            </a:r>
            <a:endParaRPr lang="en-US" altLang="ja-JP" sz="2800" kern="0" dirty="0"/>
          </a:p>
          <a:p>
            <a:pPr>
              <a:buFont typeface="Wingdings" panose="05000000000000000000" pitchFamily="2" charset="2"/>
              <a:buChar char="u"/>
            </a:pPr>
            <a:r>
              <a:rPr lang="ja-JP" altLang="en-US" sz="2800" kern="0" dirty="0"/>
              <a:t>ピザ</a:t>
            </a:r>
            <a:endParaRPr lang="en-US" altLang="ja-JP" sz="2800" kern="0" dirty="0"/>
          </a:p>
          <a:p>
            <a:pPr>
              <a:buFont typeface="Wingdings" panose="05000000000000000000" pitchFamily="2" charset="2"/>
              <a:buChar char="u"/>
            </a:pPr>
            <a:r>
              <a:rPr lang="ja-JP" altLang="en-US" sz="2800" kern="0" dirty="0"/>
              <a:t>お菓子の大多数</a:t>
            </a:r>
            <a:endParaRPr lang="en-US" altLang="ja-JP" sz="2800" kern="0" dirty="0"/>
          </a:p>
          <a:p>
            <a:pPr>
              <a:buFont typeface="Wingdings" panose="05000000000000000000" pitchFamily="2" charset="2"/>
              <a:buChar char="u"/>
            </a:pPr>
            <a:r>
              <a:rPr lang="ja-JP" altLang="en-US" sz="2800" kern="0" dirty="0"/>
              <a:t>ビール，日本酒</a:t>
            </a:r>
            <a:endParaRPr lang="en-US" altLang="ja-JP" sz="2800" kern="0" dirty="0"/>
          </a:p>
          <a:p>
            <a:endParaRPr lang="ja-JP" altLang="en-US" kern="0" dirty="0"/>
          </a:p>
        </p:txBody>
      </p:sp>
      <p:sp>
        <p:nvSpPr>
          <p:cNvPr id="6" name="右矢印 5"/>
          <p:cNvSpPr/>
          <p:nvPr/>
        </p:nvSpPr>
        <p:spPr bwMode="auto">
          <a:xfrm>
            <a:off x="5375920" y="3501008"/>
            <a:ext cx="792088" cy="360040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latin typeface="Times New Roman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44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1599848"/>
            <a:ext cx="3302496" cy="218583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3972188"/>
            <a:ext cx="3311226" cy="248342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480" y="1509070"/>
            <a:ext cx="3469074" cy="230910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9" y="3996183"/>
            <a:ext cx="3718215" cy="2435431"/>
          </a:xfrm>
          <a:prstGeom prst="rect">
            <a:avLst/>
          </a:prstGeom>
        </p:spPr>
      </p:pic>
      <p:sp>
        <p:nvSpPr>
          <p:cNvPr id="9" name="乗算記号 8"/>
          <p:cNvSpPr/>
          <p:nvPr/>
        </p:nvSpPr>
        <p:spPr bwMode="auto">
          <a:xfrm>
            <a:off x="1738882" y="836713"/>
            <a:ext cx="9144000" cy="6509525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269510" y="485737"/>
            <a:ext cx="7772400" cy="769441"/>
          </a:xfrm>
        </p:spPr>
        <p:txBody>
          <a:bodyPr/>
          <a:lstStyle/>
          <a:p>
            <a:r>
              <a:rPr kumimoji="1" lang="ja-JP" altLang="en-US" dirty="0"/>
              <a:t>お菓子はデンプン </a:t>
            </a:r>
            <a:r>
              <a:rPr kumimoji="1" lang="en-US" altLang="ja-JP" dirty="0"/>
              <a:t>&amp; </a:t>
            </a:r>
            <a:r>
              <a:rPr kumimoji="1" lang="ja-JP" altLang="en-US" dirty="0"/>
              <a:t>砂糖</a:t>
            </a:r>
          </a:p>
        </p:txBody>
      </p:sp>
    </p:spTree>
    <p:extLst>
      <p:ext uri="{BB962C8B-B14F-4D97-AF65-F5344CB8AC3E}">
        <p14:creationId xmlns:p14="http://schemas.microsoft.com/office/powerpoint/2010/main" val="324533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446" y="667857"/>
            <a:ext cx="3592816" cy="269461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3" y="692697"/>
            <a:ext cx="4071859" cy="270524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3" y="3645024"/>
            <a:ext cx="4974285" cy="255243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031" y="3645024"/>
            <a:ext cx="2718814" cy="2718814"/>
          </a:xfrm>
          <a:prstGeom prst="rect">
            <a:avLst/>
          </a:prstGeom>
        </p:spPr>
      </p:pic>
      <p:sp>
        <p:nvSpPr>
          <p:cNvPr id="9" name="円/楕円 8"/>
          <p:cNvSpPr/>
          <p:nvPr/>
        </p:nvSpPr>
        <p:spPr bwMode="auto">
          <a:xfrm>
            <a:off x="3575720" y="1196752"/>
            <a:ext cx="4536504" cy="4464496"/>
          </a:xfrm>
          <a:prstGeom prst="ellipse">
            <a:avLst/>
          </a:prstGeom>
          <a:noFill/>
          <a:ln w="635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latin typeface="Times New Roman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061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011" y="548681"/>
            <a:ext cx="4176464" cy="277995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548680"/>
            <a:ext cx="3706612" cy="277995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720" y="3595328"/>
            <a:ext cx="4120940" cy="273630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3573016"/>
            <a:ext cx="3707904" cy="2780928"/>
          </a:xfrm>
          <a:prstGeom prst="rect">
            <a:avLst/>
          </a:prstGeom>
        </p:spPr>
      </p:pic>
      <p:sp>
        <p:nvSpPr>
          <p:cNvPr id="11" name="円/楕円 10"/>
          <p:cNvSpPr/>
          <p:nvPr/>
        </p:nvSpPr>
        <p:spPr bwMode="auto">
          <a:xfrm>
            <a:off x="3863753" y="1916832"/>
            <a:ext cx="4075591" cy="3888432"/>
          </a:xfrm>
          <a:prstGeom prst="ellipse">
            <a:avLst/>
          </a:prstGeom>
          <a:noFill/>
          <a:ln w="635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latin typeface="Times New Roman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203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09" y="1363759"/>
            <a:ext cx="3137342" cy="202750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09" y="3896877"/>
            <a:ext cx="2316339" cy="199684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51" y="4209293"/>
            <a:ext cx="2414030" cy="187596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295" y="3896877"/>
            <a:ext cx="2358585" cy="218837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037" y="1387128"/>
            <a:ext cx="3065798" cy="2299349"/>
          </a:xfrm>
          <a:prstGeom prst="rect">
            <a:avLst/>
          </a:prstGeom>
        </p:spPr>
      </p:pic>
      <p:sp>
        <p:nvSpPr>
          <p:cNvPr id="10" name="乗算記号 9"/>
          <p:cNvSpPr/>
          <p:nvPr/>
        </p:nvSpPr>
        <p:spPr bwMode="auto">
          <a:xfrm>
            <a:off x="2723213" y="846944"/>
            <a:ext cx="7302708" cy="5549651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88858" y="334344"/>
            <a:ext cx="8911687" cy="1280890"/>
          </a:xfrm>
        </p:spPr>
        <p:txBody>
          <a:bodyPr/>
          <a:lstStyle/>
          <a:p>
            <a:r>
              <a:rPr kumimoji="1" lang="ja-JP" altLang="en-US" dirty="0"/>
              <a:t>「加熱するとホクホクする」＝デンプン</a:t>
            </a:r>
          </a:p>
        </p:txBody>
      </p:sp>
    </p:spTree>
    <p:extLst>
      <p:ext uri="{BB962C8B-B14F-4D97-AF65-F5344CB8AC3E}">
        <p14:creationId xmlns:p14="http://schemas.microsoft.com/office/powerpoint/2010/main" val="91898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32" y="1319773"/>
            <a:ext cx="3481215" cy="230851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079" y="1268873"/>
            <a:ext cx="2368029" cy="236802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962" y="3943616"/>
            <a:ext cx="3242084" cy="243156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880" y="3943616"/>
            <a:ext cx="3231781" cy="2294565"/>
          </a:xfrm>
          <a:prstGeom prst="rect">
            <a:avLst/>
          </a:prstGeom>
        </p:spPr>
      </p:pic>
      <p:sp>
        <p:nvSpPr>
          <p:cNvPr id="6" name="乗算記号 5"/>
          <p:cNvSpPr/>
          <p:nvPr/>
        </p:nvSpPr>
        <p:spPr bwMode="auto">
          <a:xfrm>
            <a:off x="3064551" y="988056"/>
            <a:ext cx="3312368" cy="2875186"/>
          </a:xfrm>
          <a:prstGeom prst="mathMultiply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7" name="二等辺三角形 6"/>
          <p:cNvSpPr/>
          <p:nvPr/>
        </p:nvSpPr>
        <p:spPr bwMode="auto">
          <a:xfrm>
            <a:off x="7301880" y="1440361"/>
            <a:ext cx="2232248" cy="1728192"/>
          </a:xfrm>
          <a:prstGeom prst="triangle">
            <a:avLst/>
          </a:prstGeom>
          <a:noFill/>
          <a:ln w="254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8" name="二等辺三角形 7"/>
          <p:cNvSpPr/>
          <p:nvPr/>
        </p:nvSpPr>
        <p:spPr bwMode="auto">
          <a:xfrm>
            <a:off x="7729100" y="4221088"/>
            <a:ext cx="2232248" cy="1728192"/>
          </a:xfrm>
          <a:prstGeom prst="triangle">
            <a:avLst/>
          </a:prstGeom>
          <a:noFill/>
          <a:ln w="254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9" name="円/楕円 8"/>
          <p:cNvSpPr/>
          <p:nvPr/>
        </p:nvSpPr>
        <p:spPr bwMode="auto">
          <a:xfrm>
            <a:off x="3602596" y="4077941"/>
            <a:ext cx="2236277" cy="2160240"/>
          </a:xfrm>
          <a:prstGeom prst="ellipse">
            <a:avLst/>
          </a:prstGeom>
          <a:noFill/>
          <a:ln w="317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10" name="タイトル 9"/>
          <p:cNvSpPr>
            <a:spLocks noGrp="1"/>
          </p:cNvSpPr>
          <p:nvPr>
            <p:ph type="title"/>
          </p:nvPr>
        </p:nvSpPr>
        <p:spPr>
          <a:xfrm>
            <a:off x="2173200" y="619146"/>
            <a:ext cx="8911687" cy="684217"/>
          </a:xfrm>
        </p:spPr>
        <p:txBody>
          <a:bodyPr/>
          <a:lstStyle/>
          <a:p>
            <a:r>
              <a:rPr lang="ja-JP" altLang="en-US" dirty="0"/>
              <a:t>多くの</a:t>
            </a:r>
            <a:r>
              <a:rPr kumimoji="1" lang="ja-JP" altLang="en-US" dirty="0"/>
              <a:t>果物（＝果糖多い）は肥満の原因</a:t>
            </a:r>
          </a:p>
        </p:txBody>
      </p:sp>
    </p:spTree>
    <p:extLst>
      <p:ext uri="{BB962C8B-B14F-4D97-AF65-F5344CB8AC3E}">
        <p14:creationId xmlns:p14="http://schemas.microsoft.com/office/powerpoint/2010/main" val="5183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823" y="1313293"/>
            <a:ext cx="6739041" cy="4403730"/>
          </a:xfrm>
          <a:prstGeom prst="rect">
            <a:avLst/>
          </a:prstGeom>
        </p:spPr>
      </p:pic>
      <p:sp>
        <p:nvSpPr>
          <p:cNvPr id="9" name="角丸四角形吹き出し 8"/>
          <p:cNvSpPr/>
          <p:nvPr/>
        </p:nvSpPr>
        <p:spPr>
          <a:xfrm>
            <a:off x="9481279" y="1164788"/>
            <a:ext cx="2293495" cy="1328023"/>
          </a:xfrm>
          <a:prstGeom prst="wedgeRoundRectCallout">
            <a:avLst>
              <a:gd name="adj1" fmla="val -95343"/>
              <a:gd name="adj2" fmla="val 497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kumimoji="1" lang="en-US" altLang="ja-JP" sz="2400" dirty="0"/>
              <a:t>45</a:t>
            </a:r>
            <a:r>
              <a:rPr kumimoji="1" lang="ja-JP" altLang="en-US" sz="2400" dirty="0"/>
              <a:t>歳</a:t>
            </a:r>
            <a:r>
              <a:rPr lang="ja-JP" altLang="en-US" sz="2400" dirty="0"/>
              <a:t>時</a:t>
            </a:r>
            <a:r>
              <a:rPr kumimoji="1" lang="ja-JP" altLang="en-US" sz="2400" dirty="0"/>
              <a:t>購入</a:t>
            </a:r>
            <a:endParaRPr lang="en-US" altLang="ja-JP" sz="2400" dirty="0"/>
          </a:p>
          <a:p>
            <a:r>
              <a:rPr kumimoji="1" lang="en-US" altLang="ja-JP" sz="2400" dirty="0"/>
              <a:t>82</a:t>
            </a:r>
            <a:r>
              <a:rPr kumimoji="1" lang="ja-JP" altLang="en-US" sz="2400" dirty="0"/>
              <a:t>センチ</a:t>
            </a:r>
            <a:endParaRPr kumimoji="1" lang="en-US" altLang="ja-JP" sz="2400" dirty="0"/>
          </a:p>
          <a:p>
            <a:r>
              <a:rPr lang="en-US" altLang="ja-JP" sz="2400" dirty="0"/>
              <a:t>70kg</a:t>
            </a:r>
          </a:p>
        </p:txBody>
      </p:sp>
      <p:grpSp>
        <p:nvGrpSpPr>
          <p:cNvPr id="12" name="グループ化 11"/>
          <p:cNvGrpSpPr/>
          <p:nvPr/>
        </p:nvGrpSpPr>
        <p:grpSpPr>
          <a:xfrm>
            <a:off x="6103917" y="3278401"/>
            <a:ext cx="5670856" cy="3220394"/>
            <a:chOff x="6103917" y="3278401"/>
            <a:chExt cx="5670856" cy="3220394"/>
          </a:xfrm>
        </p:grpSpPr>
        <p:sp>
          <p:nvSpPr>
            <p:cNvPr id="10" name="角丸四角形吹き出し 9"/>
            <p:cNvSpPr/>
            <p:nvPr/>
          </p:nvSpPr>
          <p:spPr>
            <a:xfrm>
              <a:off x="9481278" y="3278401"/>
              <a:ext cx="2293495" cy="1328023"/>
            </a:xfrm>
            <a:prstGeom prst="wedgeRoundRectCallout">
              <a:avLst>
                <a:gd name="adj1" fmla="val -95343"/>
                <a:gd name="adj2" fmla="val 49734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r>
                <a:rPr lang="en-US" altLang="ja-JP" sz="2400" dirty="0"/>
                <a:t>58</a:t>
              </a:r>
              <a:r>
                <a:rPr lang="ja-JP" altLang="en-US" sz="2400" dirty="0"/>
                <a:t>歳で</a:t>
              </a:r>
              <a:r>
                <a:rPr kumimoji="1" lang="ja-JP" altLang="en-US" sz="2400" dirty="0"/>
                <a:t>購入</a:t>
              </a:r>
              <a:endParaRPr lang="en-US" altLang="ja-JP" sz="2400" dirty="0"/>
            </a:p>
            <a:p>
              <a:r>
                <a:rPr kumimoji="1" lang="en-US" altLang="ja-JP" sz="2400" dirty="0"/>
                <a:t>70</a:t>
              </a:r>
              <a:r>
                <a:rPr kumimoji="1" lang="ja-JP" altLang="en-US" sz="2400" dirty="0"/>
                <a:t>センチ</a:t>
              </a:r>
              <a:endParaRPr kumimoji="1" lang="en-US" altLang="ja-JP" sz="2400" dirty="0"/>
            </a:p>
            <a:p>
              <a:r>
                <a:rPr lang="en-US" altLang="ja-JP" sz="2400" dirty="0"/>
                <a:t>58kg</a:t>
              </a:r>
              <a:endParaRPr kumimoji="1" lang="en-US" altLang="ja-JP" sz="2400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103917" y="5852464"/>
              <a:ext cx="5284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ユニクロ</a:t>
              </a:r>
              <a:endParaRPr kumimoji="1" lang="en-US" altLang="ja-JP" dirty="0"/>
            </a:p>
            <a:p>
              <a:r>
                <a:rPr lang="ja-JP" altLang="en-US" dirty="0"/>
                <a:t>スキニーフィットテーパードジーンズ </a:t>
              </a:r>
              <a:r>
                <a:rPr lang="en-US" altLang="ja-JP" dirty="0"/>
                <a:t>28</a:t>
              </a:r>
              <a:r>
                <a:rPr lang="ja-JP" altLang="en-US" dirty="0"/>
                <a:t>インチ</a:t>
              </a:r>
              <a:endParaRPr kumimoji="1" lang="ja-JP" altLang="en-US" dirty="0"/>
            </a:p>
          </p:txBody>
        </p:sp>
      </p:grpSp>
      <p:sp>
        <p:nvSpPr>
          <p:cNvPr id="13" name="タイトル 12"/>
          <p:cNvSpPr>
            <a:spLocks noGrp="1"/>
          </p:cNvSpPr>
          <p:nvPr>
            <p:ph type="title"/>
          </p:nvPr>
        </p:nvSpPr>
        <p:spPr>
          <a:xfrm>
            <a:off x="2148082" y="537407"/>
            <a:ext cx="5784636" cy="1280890"/>
          </a:xfrm>
        </p:spPr>
        <p:txBody>
          <a:bodyPr/>
          <a:lstStyle/>
          <a:p>
            <a:r>
              <a:rPr kumimoji="1" lang="ja-JP" altLang="en-US" dirty="0"/>
              <a:t>私の体型変化</a:t>
            </a:r>
          </a:p>
        </p:txBody>
      </p:sp>
    </p:spTree>
    <p:extLst>
      <p:ext uri="{BB962C8B-B14F-4D97-AF65-F5344CB8AC3E}">
        <p14:creationId xmlns:p14="http://schemas.microsoft.com/office/powerpoint/2010/main" val="13273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70917"/>
            <a:ext cx="3758325" cy="288686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92" y="3495530"/>
            <a:ext cx="4360037" cy="288579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3495530"/>
            <a:ext cx="2908518" cy="280417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330" y="483092"/>
            <a:ext cx="3730127" cy="2797595"/>
          </a:xfrm>
          <a:prstGeom prst="rect">
            <a:avLst/>
          </a:prstGeom>
        </p:spPr>
      </p:pic>
      <p:sp>
        <p:nvSpPr>
          <p:cNvPr id="8" name="円/楕円 7"/>
          <p:cNvSpPr/>
          <p:nvPr/>
        </p:nvSpPr>
        <p:spPr bwMode="auto">
          <a:xfrm>
            <a:off x="3863752" y="1124744"/>
            <a:ext cx="4824536" cy="4680520"/>
          </a:xfrm>
          <a:prstGeom prst="ellipse">
            <a:avLst/>
          </a:prstGeom>
          <a:noFill/>
          <a:ln w="635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latin typeface="Times New Roman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720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37" y="372172"/>
            <a:ext cx="4292850" cy="284793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37" y="3697023"/>
            <a:ext cx="4292849" cy="240802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002" y="456678"/>
            <a:ext cx="4292850" cy="259359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781" y="3463934"/>
            <a:ext cx="3832263" cy="2874197"/>
          </a:xfrm>
          <a:prstGeom prst="rect">
            <a:avLst/>
          </a:prstGeom>
        </p:spPr>
      </p:pic>
      <p:sp>
        <p:nvSpPr>
          <p:cNvPr id="11" name="楕円 10"/>
          <p:cNvSpPr/>
          <p:nvPr/>
        </p:nvSpPr>
        <p:spPr>
          <a:xfrm>
            <a:off x="2701885" y="816631"/>
            <a:ext cx="2050473" cy="1959019"/>
          </a:xfrm>
          <a:prstGeom prst="ellipse">
            <a:avLst/>
          </a:prstGeom>
          <a:noFill/>
          <a:ln w="5715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/>
          <p:cNvSpPr/>
          <p:nvPr/>
        </p:nvSpPr>
        <p:spPr>
          <a:xfrm>
            <a:off x="8348172" y="784181"/>
            <a:ext cx="1807210" cy="1878552"/>
          </a:xfrm>
          <a:prstGeom prst="ellipse">
            <a:avLst/>
          </a:prstGeom>
          <a:noFill/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/>
          <p:cNvSpPr/>
          <p:nvPr/>
        </p:nvSpPr>
        <p:spPr>
          <a:xfrm>
            <a:off x="2657811" y="3961756"/>
            <a:ext cx="1807210" cy="1878552"/>
          </a:xfrm>
          <a:prstGeom prst="ellipse">
            <a:avLst/>
          </a:prstGeom>
          <a:noFill/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二等辺三角形 13"/>
          <p:cNvSpPr/>
          <p:nvPr/>
        </p:nvSpPr>
        <p:spPr bwMode="auto">
          <a:xfrm>
            <a:off x="7982303" y="3753094"/>
            <a:ext cx="2232248" cy="1728192"/>
          </a:xfrm>
          <a:prstGeom prst="triangle">
            <a:avLst/>
          </a:prstGeom>
          <a:noFill/>
          <a:ln w="190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latin typeface="Times New Roman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619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724" y="333843"/>
            <a:ext cx="3977478" cy="298310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312" y="3444447"/>
            <a:ext cx="3977477" cy="266615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76" y="585712"/>
            <a:ext cx="3813634" cy="298310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529" y="3855105"/>
            <a:ext cx="3549778" cy="2662334"/>
          </a:xfrm>
          <a:prstGeom prst="rect">
            <a:avLst/>
          </a:prstGeom>
        </p:spPr>
      </p:pic>
      <p:sp>
        <p:nvSpPr>
          <p:cNvPr id="7" name="楕円 6"/>
          <p:cNvSpPr/>
          <p:nvPr/>
        </p:nvSpPr>
        <p:spPr>
          <a:xfrm>
            <a:off x="3153858" y="817034"/>
            <a:ext cx="1807210" cy="1878552"/>
          </a:xfrm>
          <a:prstGeom prst="ellipse">
            <a:avLst/>
          </a:prstGeom>
          <a:noFill/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/>
          <p:cNvSpPr/>
          <p:nvPr/>
        </p:nvSpPr>
        <p:spPr>
          <a:xfrm>
            <a:off x="3110054" y="3992795"/>
            <a:ext cx="1807210" cy="1878552"/>
          </a:xfrm>
          <a:prstGeom prst="ellipse">
            <a:avLst/>
          </a:prstGeom>
          <a:noFill/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二等辺三角形 8"/>
          <p:cNvSpPr/>
          <p:nvPr/>
        </p:nvSpPr>
        <p:spPr bwMode="auto">
          <a:xfrm>
            <a:off x="7354069" y="892214"/>
            <a:ext cx="2232248" cy="1728192"/>
          </a:xfrm>
          <a:prstGeom prst="triangle">
            <a:avLst/>
          </a:prstGeom>
          <a:noFill/>
          <a:ln w="190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10" name="二等辺三角形 9"/>
          <p:cNvSpPr/>
          <p:nvPr/>
        </p:nvSpPr>
        <p:spPr bwMode="auto">
          <a:xfrm>
            <a:off x="7896139" y="4067975"/>
            <a:ext cx="2232248" cy="1728192"/>
          </a:xfrm>
          <a:prstGeom prst="triangle">
            <a:avLst/>
          </a:prstGeom>
          <a:noFill/>
          <a:ln w="190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latin typeface="Times New Roman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388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7" y="188640"/>
            <a:ext cx="2160239" cy="644108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332656"/>
            <a:ext cx="4803462" cy="286280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7" y="3409180"/>
            <a:ext cx="1704975" cy="3124200"/>
          </a:xfrm>
          <a:prstGeom prst="rect">
            <a:avLst/>
          </a:prstGeom>
        </p:spPr>
      </p:pic>
      <p:sp>
        <p:nvSpPr>
          <p:cNvPr id="6" name="円/楕円 5"/>
          <p:cNvSpPr/>
          <p:nvPr/>
        </p:nvSpPr>
        <p:spPr bwMode="auto">
          <a:xfrm>
            <a:off x="3863753" y="1916832"/>
            <a:ext cx="4075591" cy="3888432"/>
          </a:xfrm>
          <a:prstGeom prst="ellipse">
            <a:avLst/>
          </a:prstGeom>
          <a:noFill/>
          <a:ln w="635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latin typeface="Times New Roman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362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61" y="548681"/>
            <a:ext cx="3659053" cy="551010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865" y="548680"/>
            <a:ext cx="2440167" cy="547260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620688"/>
            <a:ext cx="1656626" cy="5400600"/>
          </a:xfrm>
          <a:prstGeom prst="rect">
            <a:avLst/>
          </a:prstGeom>
        </p:spPr>
      </p:pic>
      <p:sp>
        <p:nvSpPr>
          <p:cNvPr id="10" name="乗算記号 9"/>
          <p:cNvSpPr/>
          <p:nvPr/>
        </p:nvSpPr>
        <p:spPr bwMode="auto">
          <a:xfrm>
            <a:off x="1524000" y="231844"/>
            <a:ext cx="9144000" cy="6509525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latin typeface="Times New Roman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070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54" y="736499"/>
            <a:ext cx="1561445" cy="489654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746" y="736499"/>
            <a:ext cx="2432602" cy="489654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427" y="736499"/>
            <a:ext cx="2732955" cy="4896544"/>
          </a:xfrm>
          <a:prstGeom prst="rect">
            <a:avLst/>
          </a:prstGeom>
        </p:spPr>
      </p:pic>
      <p:sp>
        <p:nvSpPr>
          <p:cNvPr id="5" name="円/楕円 4"/>
          <p:cNvSpPr/>
          <p:nvPr/>
        </p:nvSpPr>
        <p:spPr bwMode="auto">
          <a:xfrm>
            <a:off x="2927451" y="1186629"/>
            <a:ext cx="4075591" cy="3888432"/>
          </a:xfrm>
          <a:prstGeom prst="ellipse">
            <a:avLst/>
          </a:prstGeom>
          <a:noFill/>
          <a:ln w="635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39616" y="58772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蒸留酒（ウィスキー，焼酎）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44072" y="590390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フルボディの赤ワイン</a:t>
            </a:r>
          </a:p>
        </p:txBody>
      </p:sp>
      <p:sp>
        <p:nvSpPr>
          <p:cNvPr id="8" name="吹き出し: 四角形 7"/>
          <p:cNvSpPr/>
          <p:nvPr/>
        </p:nvSpPr>
        <p:spPr>
          <a:xfrm>
            <a:off x="9216382" y="417782"/>
            <a:ext cx="2760873" cy="1754326"/>
          </a:xfrm>
          <a:prstGeom prst="wedgeRectCallout">
            <a:avLst>
              <a:gd name="adj1" fmla="val -187661"/>
              <a:gd name="adj2" fmla="val 1370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ja-JP" altLang="en-US" dirty="0"/>
              <a:t>芋焼酎，米焼酎は</a:t>
            </a:r>
            <a:br>
              <a:rPr lang="en-US" altLang="ja-JP" dirty="0"/>
            </a:br>
            <a:r>
              <a:rPr lang="ja-JP" altLang="en-US" dirty="0"/>
              <a:t>糖質を含まない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/>
              <a:t>アルコールの沸点は</a:t>
            </a:r>
            <a:br>
              <a:rPr lang="en-US" altLang="ja-JP" dirty="0"/>
            </a:br>
            <a:r>
              <a:rPr lang="ja-JP" altLang="en-US" dirty="0"/>
              <a:t>糖質を含む水の沸点より</a:t>
            </a:r>
            <a:br>
              <a:rPr lang="en-US" altLang="ja-JP" dirty="0"/>
            </a:br>
            <a:r>
              <a:rPr lang="ja-JP" altLang="en-US" dirty="0"/>
              <a:t>低いから</a:t>
            </a:r>
            <a:endParaRPr kumimoji="1" lang="ja-JP" altLang="en-US" dirty="0"/>
          </a:p>
        </p:txBody>
      </p:sp>
      <p:sp>
        <p:nvSpPr>
          <p:cNvPr id="9" name="吹き出し: 四角形 8"/>
          <p:cNvSpPr/>
          <p:nvPr/>
        </p:nvSpPr>
        <p:spPr>
          <a:xfrm>
            <a:off x="9216381" y="2332915"/>
            <a:ext cx="2760873" cy="3139321"/>
          </a:xfrm>
          <a:prstGeom prst="wedgeRectCallout">
            <a:avLst>
              <a:gd name="adj1" fmla="val -111385"/>
              <a:gd name="adj2" fmla="val 645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kumimoji="1" lang="ja-JP" altLang="en-US" dirty="0"/>
              <a:t>赤ワイン</a:t>
            </a:r>
            <a:endParaRPr kumimoji="1" lang="en-US" altLang="ja-JP" dirty="0"/>
          </a:p>
          <a:p>
            <a:r>
              <a:rPr lang="ja-JP" altLang="en-US" dirty="0"/>
              <a:t>　・ライトボディ</a:t>
            </a:r>
            <a:endParaRPr lang="en-US" altLang="ja-JP" dirty="0"/>
          </a:p>
          <a:p>
            <a:r>
              <a:rPr kumimoji="1" lang="ja-JP" altLang="en-US" dirty="0"/>
              <a:t>　・ミディアムボディ</a:t>
            </a:r>
            <a:endParaRPr kumimoji="1" lang="en-US" altLang="ja-JP" dirty="0"/>
          </a:p>
          <a:p>
            <a:r>
              <a:rPr lang="ja-JP" altLang="en-US" dirty="0"/>
              <a:t>　・フルボディ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ライトボディは甘く糖質が多い。</a:t>
            </a:r>
            <a:endParaRPr lang="en-US" altLang="ja-JP" dirty="0"/>
          </a:p>
          <a:p>
            <a:r>
              <a:rPr kumimoji="1" lang="ja-JP" altLang="en-US" dirty="0"/>
              <a:t>フルボディは渋くて糖質が少ない。</a:t>
            </a:r>
            <a:endParaRPr kumimoji="1" lang="en-US" altLang="ja-JP" dirty="0"/>
          </a:p>
          <a:p>
            <a:r>
              <a:rPr lang="ja-JP" altLang="en-US" dirty="0"/>
              <a:t>チリ・ワインには廉価で美味なフルボディが多い。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996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7" y="620688"/>
            <a:ext cx="2905125" cy="238125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394" y="260649"/>
            <a:ext cx="2520280" cy="318471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298" y="3625806"/>
            <a:ext cx="3469118" cy="276410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3625806"/>
            <a:ext cx="3456384" cy="276410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07" y="404924"/>
            <a:ext cx="2373282" cy="2812779"/>
          </a:xfrm>
          <a:prstGeom prst="rect">
            <a:avLst/>
          </a:prstGeom>
        </p:spPr>
      </p:pic>
      <p:sp>
        <p:nvSpPr>
          <p:cNvPr id="7" name="円/楕円 6"/>
          <p:cNvSpPr/>
          <p:nvPr/>
        </p:nvSpPr>
        <p:spPr bwMode="auto">
          <a:xfrm>
            <a:off x="3935761" y="1556792"/>
            <a:ext cx="4075591" cy="3888432"/>
          </a:xfrm>
          <a:prstGeom prst="ellipse">
            <a:avLst/>
          </a:prstGeom>
          <a:noFill/>
          <a:ln w="635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latin typeface="Times New Roman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566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67" y="464042"/>
            <a:ext cx="3371850" cy="292417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548681"/>
            <a:ext cx="2933700" cy="220027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2996952"/>
            <a:ext cx="3906118" cy="3243010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2879653" y="181143"/>
            <a:ext cx="6961563" cy="5934284"/>
            <a:chOff x="2855902" y="121766"/>
            <a:chExt cx="6961563" cy="5934284"/>
          </a:xfrm>
        </p:grpSpPr>
        <p:sp>
          <p:nvSpPr>
            <p:cNvPr id="7" name="乗算記号 6"/>
            <p:cNvSpPr/>
            <p:nvPr/>
          </p:nvSpPr>
          <p:spPr bwMode="auto">
            <a:xfrm>
              <a:off x="2855902" y="351125"/>
              <a:ext cx="3312368" cy="2875186"/>
            </a:xfrm>
            <a:prstGeom prst="mathMultiply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latin typeface="Times New Roman" charset="0"/>
                <a:ea typeface="ＭＳ Ｐゴシック" pitchFamily="50" charset="-128"/>
              </a:endParaRPr>
            </a:p>
          </p:txBody>
        </p:sp>
        <p:sp>
          <p:nvSpPr>
            <p:cNvPr id="8" name="乗算記号 7"/>
            <p:cNvSpPr/>
            <p:nvPr/>
          </p:nvSpPr>
          <p:spPr bwMode="auto">
            <a:xfrm>
              <a:off x="6505097" y="3180864"/>
              <a:ext cx="3312368" cy="2875186"/>
            </a:xfrm>
            <a:prstGeom prst="mathMultiply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latin typeface="Times New Roman" charset="0"/>
                <a:ea typeface="ＭＳ Ｐゴシック" pitchFamily="50" charset="-128"/>
              </a:endParaRPr>
            </a:p>
          </p:txBody>
        </p:sp>
        <p:sp>
          <p:nvSpPr>
            <p:cNvPr id="9" name="乗算記号 8"/>
            <p:cNvSpPr/>
            <p:nvPr/>
          </p:nvSpPr>
          <p:spPr bwMode="auto">
            <a:xfrm>
              <a:off x="6390662" y="121766"/>
              <a:ext cx="3312368" cy="2875186"/>
            </a:xfrm>
            <a:prstGeom prst="mathMultiply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latin typeface="Times New Roman" charset="0"/>
                <a:ea typeface="ＭＳ Ｐゴシック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583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199" y="692695"/>
            <a:ext cx="1787023" cy="464257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5" y="1340768"/>
            <a:ext cx="1824287" cy="464257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429" y="1315640"/>
            <a:ext cx="2736304" cy="469283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555" y="611364"/>
            <a:ext cx="1710929" cy="4692832"/>
          </a:xfrm>
          <a:prstGeom prst="rect">
            <a:avLst/>
          </a:prstGeom>
        </p:spPr>
      </p:pic>
      <p:sp>
        <p:nvSpPr>
          <p:cNvPr id="7" name="乗算記号 6"/>
          <p:cNvSpPr/>
          <p:nvPr/>
        </p:nvSpPr>
        <p:spPr bwMode="auto">
          <a:xfrm>
            <a:off x="1524000" y="231844"/>
            <a:ext cx="9144000" cy="6509525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latin typeface="Times New Roman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508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より詳しく知りたい方は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3108961" y="1264555"/>
            <a:ext cx="6364848" cy="5045744"/>
            <a:chOff x="3108961" y="1264555"/>
            <a:chExt cx="6364848" cy="5045744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8961" y="1264555"/>
              <a:ext cx="3292578" cy="4676412"/>
            </a:xfrm>
            <a:prstGeom prst="rect">
              <a:avLst/>
            </a:prstGeom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1539" y="1324927"/>
              <a:ext cx="3072270" cy="4447720"/>
            </a:xfrm>
            <a:prstGeom prst="rect">
              <a:avLst/>
            </a:prstGeom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3372787" y="5940967"/>
              <a:ext cx="56962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江部康二先生（京都 高雄病院理事長）の本を読もう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86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dirty="0"/>
              <a:t>糖質制限による</a:t>
            </a:r>
            <a:r>
              <a:rPr lang="ja-JP" altLang="en-US" sz="4800" dirty="0"/>
              <a:t>体の</a:t>
            </a:r>
            <a:r>
              <a:rPr kumimoji="1" lang="ja-JP" altLang="en-US" sz="4800" dirty="0"/>
              <a:t>変化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idx="1"/>
          </p:nvPr>
        </p:nvSpPr>
        <p:spPr>
          <a:xfrm>
            <a:off x="2589211" y="3645390"/>
            <a:ext cx="8915399" cy="860400"/>
          </a:xfrm>
        </p:spPr>
        <p:txBody>
          <a:bodyPr/>
          <a:lstStyle/>
          <a:p>
            <a:r>
              <a:rPr kumimoji="1" lang="ja-JP" altLang="en-US" dirty="0"/>
              <a:t>糖質制限アンケート（インターネット）</a:t>
            </a:r>
            <a:br>
              <a:rPr kumimoji="1" lang="en-US" altLang="ja-JP" dirty="0"/>
            </a:br>
            <a:r>
              <a:rPr kumimoji="1" lang="ja-JP" altLang="en-US" dirty="0"/>
              <a:t>回答者：</a:t>
            </a:r>
            <a:r>
              <a:rPr kumimoji="1" lang="en-US" altLang="ja-JP" dirty="0"/>
              <a:t>1565</a:t>
            </a:r>
            <a:r>
              <a:rPr kumimoji="1" lang="ja-JP" altLang="en-US" dirty="0"/>
              <a:t>名（男性：女性＝</a:t>
            </a:r>
            <a:r>
              <a:rPr kumimoji="1" lang="en-US" altLang="ja-JP" dirty="0"/>
              <a:t>892</a:t>
            </a:r>
            <a:r>
              <a:rPr kumimoji="1" lang="ja-JP" altLang="en-US" dirty="0"/>
              <a:t>：</a:t>
            </a:r>
            <a:r>
              <a:rPr kumimoji="1" lang="en-US" altLang="ja-JP"/>
              <a:t>673</a:t>
            </a:r>
            <a:r>
              <a:rPr kumimoji="1" lang="ja-JP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7992307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79576" y="2348881"/>
            <a:ext cx="7772400" cy="1015663"/>
          </a:xfrm>
        </p:spPr>
        <p:txBody>
          <a:bodyPr/>
          <a:lstStyle/>
          <a:p>
            <a:r>
              <a:rPr lang="ja-JP" altLang="en-US" sz="6000" dirty="0"/>
              <a:t>糖質制限してみよう</a:t>
            </a:r>
          </a:p>
        </p:txBody>
      </p:sp>
    </p:spTree>
    <p:extLst>
      <p:ext uri="{BB962C8B-B14F-4D97-AF65-F5344CB8AC3E}">
        <p14:creationId xmlns:p14="http://schemas.microsoft.com/office/powerpoint/2010/main" val="42652671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51584" y="476673"/>
            <a:ext cx="7772400" cy="769441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糖質制限の方法</a:t>
            </a:r>
            <a:r>
              <a:rPr kumimoji="1" lang="ja-JP" altLang="en-US" sz="2800" dirty="0"/>
              <a:t>（江部先生による）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349699"/>
              </p:ext>
            </p:extLst>
          </p:nvPr>
        </p:nvGraphicFramePr>
        <p:xfrm>
          <a:off x="2063552" y="1340768"/>
          <a:ext cx="8208912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8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4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chemeClr val="bg1"/>
                          </a:solidFill>
                        </a:rPr>
                        <a:t>種　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chemeClr val="bg1"/>
                          </a:solidFill>
                        </a:rPr>
                        <a:t>食べ方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chemeClr val="bg1"/>
                          </a:solidFill>
                        </a:rPr>
                        <a:t>備　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kumimoji="1" lang="en-US" altLang="ja-JP" sz="3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3200" dirty="0">
                          <a:solidFill>
                            <a:schemeClr val="tx1"/>
                          </a:solidFill>
                        </a:rPr>
                        <a:t>プチ制限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</a:rPr>
                        <a:t>夜のみ主食を食べない</a:t>
                      </a:r>
                      <a:endParaRPr kumimoji="1" lang="en-US" altLang="ja-JP" sz="240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</a:rPr>
                        <a:t>間食のおやつを食べない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</a:rPr>
                        <a:t>鍋料理のシメを食べないようにするだけで実行可能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solidFill>
                            <a:schemeClr val="tx1"/>
                          </a:solidFill>
                        </a:rPr>
                        <a:t>スタンダード制限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</a:rPr>
                        <a:t>朝と夜のみ糖質オフ</a:t>
                      </a:r>
                      <a:endParaRPr kumimoji="1" lang="en-US" altLang="ja-JP" sz="240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</a:rPr>
                        <a:t>昼は糖質食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</a:rPr>
                        <a:t>サラリーマンは昼食を糖質オフにしにくいから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solidFill>
                            <a:schemeClr val="tx1"/>
                          </a:solidFill>
                        </a:rPr>
                        <a:t>スーパー</a:t>
                      </a:r>
                      <a:br>
                        <a:rPr kumimoji="1" lang="en-US" altLang="ja-JP" sz="3200" dirty="0">
                          <a:solidFill>
                            <a:schemeClr val="tx1"/>
                          </a:solidFill>
                        </a:rPr>
                      </a:br>
                      <a:r>
                        <a:rPr kumimoji="1" lang="ja-JP" altLang="en-US" sz="3200" dirty="0">
                          <a:solidFill>
                            <a:schemeClr val="tx1"/>
                          </a:solidFill>
                        </a:rPr>
                        <a:t>制限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</a:rPr>
                        <a:t>三食とも糖質オフ</a:t>
                      </a:r>
                      <a:endParaRPr kumimoji="1" lang="en-US" altLang="ja-JP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</a:rPr>
                        <a:t>糖尿病の人，ストイックな人向け</a:t>
                      </a:r>
                      <a:endParaRPr kumimoji="1" lang="en-US" altLang="ja-JP" sz="240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</a:rPr>
                        <a:t>本気で痩せたい人向け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2211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35560" y="476673"/>
            <a:ext cx="7772400" cy="769441"/>
          </a:xfrm>
        </p:spPr>
        <p:txBody>
          <a:bodyPr/>
          <a:lstStyle/>
          <a:p>
            <a:r>
              <a:rPr lang="ja-JP" altLang="en-US" dirty="0"/>
              <a:t>居酒屋で糖質制限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1857344" y="1203890"/>
            <a:ext cx="4799174" cy="2289685"/>
            <a:chOff x="1857344" y="1203890"/>
            <a:chExt cx="4799174" cy="2289685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7344" y="1261326"/>
              <a:ext cx="1581175" cy="2232248"/>
            </a:xfrm>
            <a:prstGeom prst="rect">
              <a:avLst/>
            </a:prstGeom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402" y="1203890"/>
              <a:ext cx="1857297" cy="2289685"/>
            </a:xfrm>
            <a:prstGeom prst="rect">
              <a:avLst/>
            </a:prstGeom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1926" y="1280540"/>
              <a:ext cx="1184592" cy="2213035"/>
            </a:xfrm>
            <a:prstGeom prst="rect">
              <a:avLst/>
            </a:prstGeom>
          </p:spPr>
        </p:pic>
      </p:grpSp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620" y="3876288"/>
            <a:ext cx="2839864" cy="2129898"/>
          </a:xfrm>
          <a:prstGeom prst="rect">
            <a:avLst/>
          </a:prstGeom>
        </p:spPr>
      </p:pic>
      <p:grpSp>
        <p:nvGrpSpPr>
          <p:cNvPr id="12" name="グループ化 11"/>
          <p:cNvGrpSpPr/>
          <p:nvPr/>
        </p:nvGrpSpPr>
        <p:grpSpPr>
          <a:xfrm>
            <a:off x="1857343" y="1203890"/>
            <a:ext cx="9257124" cy="5117709"/>
            <a:chOff x="1857343" y="1203890"/>
            <a:chExt cx="9257124" cy="5117709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7343" y="3717033"/>
              <a:ext cx="2561278" cy="1915137"/>
            </a:xfrm>
            <a:prstGeom prst="rect">
              <a:avLst/>
            </a:prstGeom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4821" y="4220792"/>
              <a:ext cx="2915816" cy="2100807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0637" y="1203890"/>
              <a:ext cx="3713830" cy="2495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667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07568" y="476673"/>
            <a:ext cx="7772400" cy="769441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おしゃれ系・本格派系外食は要注意</a:t>
            </a:r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8808172"/>
              </p:ext>
            </p:extLst>
          </p:nvPr>
        </p:nvGraphicFramePr>
        <p:xfrm>
          <a:off x="1781415" y="1203074"/>
          <a:ext cx="9348782" cy="4476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1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5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chemeClr val="bg1"/>
                          </a:solidFill>
                        </a:rPr>
                        <a:t>ジャンル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chemeClr val="bg1"/>
                          </a:solidFill>
                        </a:rPr>
                        <a:t>問 題 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9096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本格和食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2400" dirty="0"/>
                        <a:t>砂糖，みりんなどが味付けに使われている</a:t>
                      </a:r>
                      <a:endParaRPr kumimoji="1" lang="en-US" altLang="ja-JP" sz="24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2400" dirty="0"/>
                        <a:t>根菜類が使われている</a:t>
                      </a:r>
                      <a:endParaRPr kumimoji="1" lang="en-US" altLang="ja-JP" sz="24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2400" dirty="0"/>
                        <a:t>揚げ物のコロモは糖質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9096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中　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2400" dirty="0"/>
                        <a:t>ほとんどの料理の味付けに砂糖が入っている</a:t>
                      </a:r>
                      <a:endParaRPr kumimoji="1" lang="en-US" altLang="ja-JP" sz="24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2400" dirty="0"/>
                        <a:t>小麦粉が頻用されている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9096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フレンチ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2400" dirty="0"/>
                        <a:t>食材として小麦粉がよく使われている</a:t>
                      </a:r>
                      <a:endParaRPr kumimoji="1" lang="en-US" altLang="ja-JP" sz="24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2400" dirty="0"/>
                        <a:t>デザートは砂糖が大量に入っている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584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イタリアン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2400" dirty="0"/>
                        <a:t>小麦粉を使った料理が多い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5323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どうしても麺類が食べたい！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447800"/>
            <a:ext cx="4686300" cy="4686300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6057900" y="1905000"/>
            <a:ext cx="4220308" cy="4229100"/>
            <a:chOff x="6057900" y="1905000"/>
            <a:chExt cx="4220308" cy="4229100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900" y="1905000"/>
              <a:ext cx="4220308" cy="1714500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4104" y="4105275"/>
              <a:ext cx="2247900" cy="2028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434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37073" y="787351"/>
            <a:ext cx="7772400" cy="769441"/>
          </a:xfrm>
        </p:spPr>
        <p:txBody>
          <a:bodyPr/>
          <a:lstStyle/>
          <a:p>
            <a:r>
              <a:rPr kumimoji="1" lang="ja-JP" altLang="en-US" dirty="0"/>
              <a:t>食費が増えるんじゃないの？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74480" y="1556792"/>
            <a:ext cx="7772400" cy="2736387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ja-JP" altLang="en-US" sz="2400" dirty="0"/>
              <a:t>当初は食費が増えがち（⇒ご飯を減らした分，肉・魚増やそうとするから）</a:t>
            </a:r>
            <a:endParaRPr lang="en-US" altLang="ja-JP" sz="2400" dirty="0"/>
          </a:p>
          <a:p>
            <a:pPr marL="457200" indent="-457200">
              <a:buFont typeface="+mj-ea"/>
              <a:buAutoNum type="circleNumDbPlain"/>
            </a:pPr>
            <a:r>
              <a:rPr lang="ja-JP" altLang="en-US" sz="2400" dirty="0"/>
              <a:t>慣れてくると，「普通の食事」からご飯を抜いただけで満足できるようになる。</a:t>
            </a:r>
            <a:endParaRPr lang="en-US" altLang="ja-JP" sz="2400" dirty="0"/>
          </a:p>
          <a:p>
            <a:pPr marL="457200" indent="-457200">
              <a:buFont typeface="+mj-ea"/>
              <a:buAutoNum type="circleNumDbPlain"/>
            </a:pPr>
            <a:r>
              <a:rPr lang="ja-JP" altLang="en-US" sz="2400" dirty="0"/>
              <a:t>昼食は食べても食べなくてもいいことに気が付く。</a:t>
            </a:r>
            <a:endParaRPr lang="en-US" altLang="ja-JP" sz="2400" dirty="0"/>
          </a:p>
          <a:p>
            <a:pPr marL="457200" indent="-457200">
              <a:buFont typeface="+mj-ea"/>
              <a:buAutoNum type="circleNumDbPlain"/>
            </a:pPr>
            <a:r>
              <a:rPr lang="ja-JP" altLang="en-US" sz="2400" dirty="0"/>
              <a:t>次第に食事の回数が減ってくる。食事量も減る。</a:t>
            </a:r>
            <a:endParaRPr lang="en-US" altLang="ja-JP" sz="24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2174480" y="4293179"/>
            <a:ext cx="7710738" cy="1659109"/>
            <a:chOff x="2174480" y="4293179"/>
            <a:chExt cx="7710738" cy="1659109"/>
          </a:xfrm>
        </p:grpSpPr>
        <p:sp>
          <p:nvSpPr>
            <p:cNvPr id="4" name="矢印: 下 3"/>
            <p:cNvSpPr/>
            <p:nvPr/>
          </p:nvSpPr>
          <p:spPr>
            <a:xfrm>
              <a:off x="5845934" y="4293179"/>
              <a:ext cx="429491" cy="5818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2174480" y="4875070"/>
              <a:ext cx="7710738" cy="1077218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dirty="0"/>
                <a:t>食費は糖質制限以前と同じくらいで</a:t>
              </a:r>
              <a:br>
                <a:rPr kumimoji="1" lang="en-US" altLang="ja-JP" sz="3200" dirty="0"/>
              </a:br>
              <a:r>
                <a:rPr kumimoji="1" lang="ja-JP" altLang="en-US" sz="3200" dirty="0"/>
                <a:t>落ち着くようだ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419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09800" y="796381"/>
            <a:ext cx="7772400" cy="769441"/>
          </a:xfrm>
        </p:spPr>
        <p:txBody>
          <a:bodyPr/>
          <a:lstStyle/>
          <a:p>
            <a:r>
              <a:rPr kumimoji="1" lang="ja-JP" altLang="en-US" dirty="0"/>
              <a:t>糖質オフ・レシピ集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716" y="1635703"/>
            <a:ext cx="2747124" cy="361681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266" y="1650292"/>
            <a:ext cx="2626098" cy="360913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160" y="1628800"/>
            <a:ext cx="2664296" cy="36306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495599" y="5589240"/>
            <a:ext cx="8154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江部康二先生の本を是非，お読み下さい</a:t>
            </a:r>
          </a:p>
        </p:txBody>
      </p:sp>
    </p:spTree>
    <p:extLst>
      <p:ext uri="{BB962C8B-B14F-4D97-AF65-F5344CB8AC3E}">
        <p14:creationId xmlns:p14="http://schemas.microsoft.com/office/powerpoint/2010/main" val="33921713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58780" y="2237672"/>
            <a:ext cx="9129009" cy="2349317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4400" dirty="0"/>
              <a:t>糖質はトロイの木馬！</a:t>
            </a:r>
            <a:br>
              <a:rPr kumimoji="1" lang="en-US" altLang="ja-JP" sz="4400" dirty="0"/>
            </a:br>
            <a:br>
              <a:rPr kumimoji="1" lang="en-US" altLang="ja-JP" sz="4400" dirty="0"/>
            </a:br>
            <a:r>
              <a:rPr kumimoji="1" lang="en-US" altLang="ja-JP" sz="4400" dirty="0"/>
              <a:t> </a:t>
            </a:r>
            <a:r>
              <a:rPr lang="ja-JP" altLang="en-US" sz="4400" dirty="0" err="1"/>
              <a:t>ー</a:t>
            </a:r>
            <a:r>
              <a:rPr lang="ja-JP" altLang="en-US" sz="4400" dirty="0"/>
              <a:t>甘くないのに体内で甘くなるー</a:t>
            </a:r>
          </a:p>
        </p:txBody>
      </p:sp>
    </p:spTree>
    <p:extLst>
      <p:ext uri="{BB962C8B-B14F-4D97-AF65-F5344CB8AC3E}">
        <p14:creationId xmlns:p14="http://schemas.microsoft.com/office/powerpoint/2010/main" val="33942940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1738859" y="476672"/>
            <a:ext cx="4612139" cy="194421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kumimoji="1" lang="ja-JP" altLang="en-US" sz="3200" dirty="0"/>
              <a:t>デンプンは</a:t>
            </a:r>
            <a:endParaRPr kumimoji="1" lang="en-US" altLang="ja-JP" sz="3200" dirty="0"/>
          </a:p>
          <a:p>
            <a:pPr lvl="1"/>
            <a:r>
              <a:rPr lang="ja-JP" altLang="en-US" sz="3200" dirty="0"/>
              <a:t>甘くない</a:t>
            </a:r>
            <a:endParaRPr lang="en-US" altLang="ja-JP" sz="3200" dirty="0"/>
          </a:p>
          <a:p>
            <a:pPr lvl="1"/>
            <a:r>
              <a:rPr lang="ja-JP" altLang="en-US" sz="3200" dirty="0"/>
              <a:t>昔から食べてきた</a:t>
            </a:r>
          </a:p>
        </p:txBody>
      </p:sp>
      <p:grpSp>
        <p:nvGrpSpPr>
          <p:cNvPr id="56" name="グループ化 55"/>
          <p:cNvGrpSpPr/>
          <p:nvPr/>
        </p:nvGrpSpPr>
        <p:grpSpPr>
          <a:xfrm>
            <a:off x="6456040" y="982179"/>
            <a:ext cx="3672408" cy="1077218"/>
            <a:chOff x="4932040" y="982179"/>
            <a:chExt cx="3672408" cy="1077218"/>
          </a:xfrm>
        </p:grpSpPr>
        <p:sp>
          <p:nvSpPr>
            <p:cNvPr id="5" name="右矢印 4"/>
            <p:cNvSpPr/>
            <p:nvPr/>
          </p:nvSpPr>
          <p:spPr bwMode="auto">
            <a:xfrm>
              <a:off x="4932040" y="1340768"/>
              <a:ext cx="648072" cy="360040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latin typeface="Times New Roman" charset="0"/>
                <a:ea typeface="ＭＳ Ｐゴシック" pitchFamily="50" charset="-128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5652120" y="982179"/>
              <a:ext cx="2952328" cy="107721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200" dirty="0"/>
                <a:t>安全な食べ物と思っている</a:t>
              </a:r>
            </a:p>
          </p:txBody>
        </p:sp>
      </p:grpSp>
      <p:grpSp>
        <p:nvGrpSpPr>
          <p:cNvPr id="57" name="グループ化 56"/>
          <p:cNvGrpSpPr/>
          <p:nvPr/>
        </p:nvGrpSpPr>
        <p:grpSpPr>
          <a:xfrm>
            <a:off x="2021570" y="2669013"/>
            <a:ext cx="4938527" cy="3686137"/>
            <a:chOff x="497569" y="2669012"/>
            <a:chExt cx="4938527" cy="3686137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7569" y="2780928"/>
              <a:ext cx="1958154" cy="3574221"/>
            </a:xfrm>
            <a:prstGeom prst="rect">
              <a:avLst/>
            </a:prstGeom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3434799" y="2669012"/>
              <a:ext cx="2001297" cy="584775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200" dirty="0">
                  <a:solidFill>
                    <a:srgbClr val="C00000"/>
                  </a:solidFill>
                </a:rPr>
                <a:t>デンプン</a:t>
              </a:r>
            </a:p>
          </p:txBody>
        </p:sp>
      </p:grpSp>
      <p:grpSp>
        <p:nvGrpSpPr>
          <p:cNvPr id="59" name="グループ化 58"/>
          <p:cNvGrpSpPr/>
          <p:nvPr/>
        </p:nvGrpSpPr>
        <p:grpSpPr>
          <a:xfrm>
            <a:off x="3000646" y="4348717"/>
            <a:ext cx="3959450" cy="1225427"/>
            <a:chOff x="1476646" y="4348716"/>
            <a:chExt cx="3959450" cy="1225427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3434800" y="4829603"/>
              <a:ext cx="2001296" cy="584775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200" dirty="0">
                  <a:solidFill>
                    <a:srgbClr val="C00000"/>
                  </a:solidFill>
                </a:rPr>
                <a:t>ブドウ糖</a:t>
              </a:r>
            </a:p>
          </p:txBody>
        </p:sp>
        <p:sp>
          <p:nvSpPr>
            <p:cNvPr id="16" name="下矢印 15"/>
            <p:cNvSpPr/>
            <p:nvPr/>
          </p:nvSpPr>
          <p:spPr bwMode="auto">
            <a:xfrm>
              <a:off x="4355976" y="4348716"/>
              <a:ext cx="432048" cy="484188"/>
            </a:xfrm>
            <a:prstGeom prst="downArrow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latin typeface="Times New Roman" charset="0"/>
                <a:ea typeface="ＭＳ Ｐゴシック" pitchFamily="50" charset="-128"/>
              </a:endParaRPr>
            </a:p>
          </p:txBody>
        </p:sp>
        <p:cxnSp>
          <p:nvCxnSpPr>
            <p:cNvPr id="18" name="カギ線コネクタ 17"/>
            <p:cNvCxnSpPr/>
            <p:nvPr/>
          </p:nvCxnSpPr>
          <p:spPr bwMode="auto">
            <a:xfrm flipV="1">
              <a:off x="1476646" y="4479900"/>
              <a:ext cx="2957275" cy="1094243"/>
            </a:xfrm>
            <a:prstGeom prst="bentConnector3">
              <a:avLst/>
            </a:prstGeom>
            <a:solidFill>
              <a:schemeClr val="bg1"/>
            </a:solidFill>
            <a:ln w="63500" cap="flat" cmpd="sng" algn="ctr">
              <a:solidFill>
                <a:schemeClr val="accent5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60" name="グループ化 59"/>
          <p:cNvGrpSpPr/>
          <p:nvPr/>
        </p:nvGrpSpPr>
        <p:grpSpPr>
          <a:xfrm>
            <a:off x="4709269" y="5413316"/>
            <a:ext cx="2851409" cy="1140655"/>
            <a:chOff x="3185268" y="5413315"/>
            <a:chExt cx="2851409" cy="1140655"/>
          </a:xfrm>
        </p:grpSpPr>
        <p:sp>
          <p:nvSpPr>
            <p:cNvPr id="19" name="フローチャート: 端子 18"/>
            <p:cNvSpPr/>
            <p:nvPr/>
          </p:nvSpPr>
          <p:spPr bwMode="auto">
            <a:xfrm>
              <a:off x="3185268" y="5905898"/>
              <a:ext cx="2851409" cy="648072"/>
            </a:xfrm>
            <a:prstGeom prst="flowChartTerminator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200" dirty="0">
                  <a:solidFill>
                    <a:srgbClr val="FF0000"/>
                  </a:solidFill>
                  <a:latin typeface="Times New Roman" charset="0"/>
                  <a:ea typeface="ＭＳ Ｐゴシック" pitchFamily="50" charset="-128"/>
                </a:rPr>
                <a:t>血管内に入る</a:t>
              </a:r>
            </a:p>
          </p:txBody>
        </p:sp>
        <p:sp>
          <p:nvSpPr>
            <p:cNvPr id="42" name="下矢印 41"/>
            <p:cNvSpPr/>
            <p:nvPr/>
          </p:nvSpPr>
          <p:spPr bwMode="auto">
            <a:xfrm>
              <a:off x="4394949" y="5413315"/>
              <a:ext cx="432048" cy="484188"/>
            </a:xfrm>
            <a:prstGeom prst="downArrow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latin typeface="Times New Roman" charset="0"/>
                <a:ea typeface="ＭＳ Ｐゴシック" pitchFamily="50" charset="-128"/>
              </a:endParaRPr>
            </a:p>
          </p:txBody>
        </p:sp>
      </p:grpSp>
      <p:grpSp>
        <p:nvGrpSpPr>
          <p:cNvPr id="58" name="グループ化 57"/>
          <p:cNvGrpSpPr/>
          <p:nvPr/>
        </p:nvGrpSpPr>
        <p:grpSpPr>
          <a:xfrm>
            <a:off x="3647728" y="3272443"/>
            <a:ext cx="3312368" cy="1048133"/>
            <a:chOff x="2123728" y="3272442"/>
            <a:chExt cx="3312368" cy="1048133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3707904" y="3735800"/>
              <a:ext cx="1728192" cy="584775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200" dirty="0">
                  <a:solidFill>
                    <a:srgbClr val="C00000"/>
                  </a:solidFill>
                </a:rPr>
                <a:t>麦芽糖</a:t>
              </a:r>
            </a:p>
          </p:txBody>
        </p:sp>
        <p:cxnSp>
          <p:nvCxnSpPr>
            <p:cNvPr id="30" name="カギ線コネクタ 29"/>
            <p:cNvCxnSpPr/>
            <p:nvPr/>
          </p:nvCxnSpPr>
          <p:spPr bwMode="auto">
            <a:xfrm flipV="1">
              <a:off x="2123728" y="3389092"/>
              <a:ext cx="2310193" cy="303133"/>
            </a:xfrm>
            <a:prstGeom prst="bentConnector3">
              <a:avLst/>
            </a:prstGeom>
            <a:solidFill>
              <a:schemeClr val="bg1"/>
            </a:solidFill>
            <a:ln w="63500" cap="flat" cmpd="sng" algn="ctr">
              <a:solidFill>
                <a:schemeClr val="accent5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45" name="下矢印 44"/>
            <p:cNvSpPr/>
            <p:nvPr/>
          </p:nvSpPr>
          <p:spPr bwMode="auto">
            <a:xfrm>
              <a:off x="4330959" y="3272442"/>
              <a:ext cx="432048" cy="484188"/>
            </a:xfrm>
            <a:prstGeom prst="downArrow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latin typeface="Times New Roman" charset="0"/>
                <a:ea typeface="ＭＳ Ｐゴシック" pitchFamily="50" charset="-128"/>
              </a:endParaRPr>
            </a:p>
          </p:txBody>
        </p:sp>
      </p:grpSp>
      <p:grpSp>
        <p:nvGrpSpPr>
          <p:cNvPr id="61" name="グループ化 60"/>
          <p:cNvGrpSpPr/>
          <p:nvPr/>
        </p:nvGrpSpPr>
        <p:grpSpPr>
          <a:xfrm>
            <a:off x="6960096" y="2703190"/>
            <a:ext cx="2865574" cy="2720901"/>
            <a:chOff x="5436096" y="2703189"/>
            <a:chExt cx="2865574" cy="2720901"/>
          </a:xfrm>
        </p:grpSpPr>
        <p:sp>
          <p:nvSpPr>
            <p:cNvPr id="3" name="下矢印 2"/>
            <p:cNvSpPr/>
            <p:nvPr/>
          </p:nvSpPr>
          <p:spPr bwMode="auto">
            <a:xfrm>
              <a:off x="7089936" y="3307236"/>
              <a:ext cx="432048" cy="1521304"/>
            </a:xfrm>
            <a:prstGeom prst="downArrow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latin typeface="Times New Roman" charset="0"/>
                <a:ea typeface="ＭＳ Ｐゴシック" pitchFamily="50" charset="-128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6333852" y="2703189"/>
              <a:ext cx="1944216" cy="5847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200" dirty="0">
                  <a:solidFill>
                    <a:srgbClr val="FFFF00"/>
                  </a:solidFill>
                </a:rPr>
                <a:t>甘くない</a:t>
              </a: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6252733" y="4839315"/>
              <a:ext cx="2048937" cy="5847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200" dirty="0">
                  <a:solidFill>
                    <a:srgbClr val="FFFF00"/>
                  </a:solidFill>
                </a:rPr>
                <a:t>糖に変化</a:t>
              </a:r>
            </a:p>
          </p:txBody>
        </p:sp>
        <p:cxnSp>
          <p:nvCxnSpPr>
            <p:cNvPr id="51" name="直線コネクタ 50"/>
            <p:cNvCxnSpPr>
              <a:endCxn id="44" idx="1"/>
            </p:cNvCxnSpPr>
            <p:nvPr/>
          </p:nvCxnSpPr>
          <p:spPr bwMode="auto">
            <a:xfrm>
              <a:off x="5436096" y="5131702"/>
              <a:ext cx="816637" cy="1"/>
            </a:xfrm>
            <a:prstGeom prst="line">
              <a:avLst/>
            </a:prstGeom>
            <a:solidFill>
              <a:schemeClr val="bg1"/>
            </a:solidFill>
            <a:ln w="66675" cap="flat" cmpd="dbl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直線コネクタ 54"/>
            <p:cNvCxnSpPr/>
            <p:nvPr/>
          </p:nvCxnSpPr>
          <p:spPr bwMode="auto">
            <a:xfrm>
              <a:off x="5476655" y="2998930"/>
              <a:ext cx="816637" cy="1"/>
            </a:xfrm>
            <a:prstGeom prst="line">
              <a:avLst/>
            </a:prstGeom>
            <a:solidFill>
              <a:schemeClr val="bg1"/>
            </a:solidFill>
            <a:ln w="66675" cap="flat" cmpd="dbl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58494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07568" y="332657"/>
            <a:ext cx="7772400" cy="769441"/>
          </a:xfrm>
        </p:spPr>
        <p:txBody>
          <a:bodyPr/>
          <a:lstStyle/>
          <a:p>
            <a:r>
              <a:rPr kumimoji="1" lang="ja-JP" altLang="en-US" dirty="0"/>
              <a:t>砂糖に換算すると・・・</a:t>
            </a:r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086610"/>
              </p:ext>
            </p:extLst>
          </p:nvPr>
        </p:nvGraphicFramePr>
        <p:xfrm>
          <a:off x="2228878" y="1268760"/>
          <a:ext cx="8958106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0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7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solidFill>
                            <a:schemeClr val="bg1"/>
                          </a:solidFill>
                        </a:rPr>
                        <a:t>食　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solidFill>
                            <a:schemeClr val="bg1"/>
                          </a:solidFill>
                        </a:rPr>
                        <a:t>角砂糖にすると</a:t>
                      </a:r>
                      <a:br>
                        <a:rPr kumimoji="1" lang="en-US" altLang="ja-JP" sz="3200" dirty="0">
                          <a:solidFill>
                            <a:schemeClr val="bg1"/>
                          </a:solidFill>
                        </a:rPr>
                      </a:br>
                      <a:r>
                        <a:rPr kumimoji="1" lang="ja-JP" altLang="en-US" sz="3200" dirty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kumimoji="1" lang="en-US" altLang="ja-JP" sz="3200" dirty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kumimoji="1" lang="ja-JP" altLang="en-US" sz="3200" dirty="0">
                          <a:solidFill>
                            <a:schemeClr val="bg1"/>
                          </a:solidFill>
                        </a:rPr>
                        <a:t>個あたり</a:t>
                      </a:r>
                      <a:r>
                        <a:rPr kumimoji="1" lang="en-US" altLang="ja-JP" sz="3200" dirty="0">
                          <a:solidFill>
                            <a:schemeClr val="bg1"/>
                          </a:solidFill>
                        </a:rPr>
                        <a:t>4g</a:t>
                      </a:r>
                      <a:r>
                        <a:rPr kumimoji="1" lang="ja-JP" altLang="en-US" sz="3200" dirty="0">
                          <a:solidFill>
                            <a:schemeClr val="bg1"/>
                          </a:solidFill>
                        </a:rPr>
                        <a:t>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食パン</a:t>
                      </a:r>
                      <a:r>
                        <a:rPr kumimoji="1" lang="ja-JP" altLang="en-US" sz="3200" baseline="0" dirty="0"/>
                        <a:t> </a:t>
                      </a:r>
                      <a:r>
                        <a:rPr kumimoji="1" lang="en-US" altLang="ja-JP" sz="3200" dirty="0"/>
                        <a:t>6</a:t>
                      </a:r>
                      <a:r>
                        <a:rPr kumimoji="1" lang="ja-JP" altLang="en-US" sz="3200" dirty="0"/>
                        <a:t>枚切り</a:t>
                      </a:r>
                      <a:r>
                        <a:rPr kumimoji="1" lang="en-US" altLang="ja-JP" sz="3200" dirty="0"/>
                        <a:t>1</a:t>
                      </a:r>
                      <a:r>
                        <a:rPr kumimoji="1" lang="ja-JP" altLang="en-US" sz="3200" dirty="0"/>
                        <a:t>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/>
                        <a:t>8</a:t>
                      </a:r>
                      <a:r>
                        <a:rPr kumimoji="1" lang="ja-JP" altLang="en-US" sz="3200" dirty="0"/>
                        <a:t>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ご飯 軽く一杯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/>
                        <a:t>17</a:t>
                      </a:r>
                      <a:r>
                        <a:rPr kumimoji="1" lang="ja-JP" altLang="en-US" sz="3200" dirty="0"/>
                        <a:t>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うどん一玉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/>
                        <a:t>17</a:t>
                      </a:r>
                      <a:r>
                        <a:rPr kumimoji="1" lang="ja-JP" altLang="en-US" sz="3200" dirty="0"/>
                        <a:t>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コーラ </a:t>
                      </a:r>
                      <a:r>
                        <a:rPr kumimoji="1" lang="en-US" altLang="ja-JP" sz="3200" dirty="0"/>
                        <a:t>500ml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/>
                        <a:t>16</a:t>
                      </a:r>
                      <a:r>
                        <a:rPr kumimoji="1" lang="ja-JP" altLang="en-US" sz="3200" dirty="0"/>
                        <a:t>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スポーツドリンク </a:t>
                      </a:r>
                      <a:r>
                        <a:rPr kumimoji="1" lang="en-US" altLang="ja-JP" sz="3200" dirty="0"/>
                        <a:t>500ml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/>
                        <a:t>8</a:t>
                      </a:r>
                      <a:r>
                        <a:rPr kumimoji="1" lang="ja-JP" altLang="en-US" sz="3200" dirty="0"/>
                        <a:t>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468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コンテンツ プレースホルダー 8"/>
          <p:cNvGraphicFramePr>
            <a:graphicFrameLocks noGrp="1"/>
          </p:cNvGraphicFramePr>
          <p:nvPr>
            <p:ph idx="1"/>
            <p:extLst/>
          </p:nvPr>
        </p:nvGraphicFramePr>
        <p:xfrm>
          <a:off x="629588" y="367259"/>
          <a:ext cx="6067470" cy="4839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コンテンツ プレースホルダー 3"/>
          <p:cNvGraphicFramePr>
            <a:graphicFrameLocks/>
          </p:cNvGraphicFramePr>
          <p:nvPr>
            <p:extLst/>
          </p:nvPr>
        </p:nvGraphicFramePr>
        <p:xfrm>
          <a:off x="2193906" y="394675"/>
          <a:ext cx="342525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糖質制限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人数（％）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している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96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していない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糖質制限失敗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コンテンツ プレースホルダー 3"/>
          <p:cNvGraphicFramePr>
            <a:graphicFrameLocks/>
          </p:cNvGraphicFramePr>
          <p:nvPr>
            <p:extLst/>
          </p:nvPr>
        </p:nvGraphicFramePr>
        <p:xfrm>
          <a:off x="6213184" y="388702"/>
          <a:ext cx="343774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7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0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糖質制限で体調は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人数（％）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良くなった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86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変化なし／悪化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14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コンテンツ プレースホルダー 3"/>
          <p:cNvGraphicFramePr>
            <a:graphicFrameLocks/>
          </p:cNvGraphicFramePr>
          <p:nvPr>
            <p:extLst/>
          </p:nvPr>
        </p:nvGraphicFramePr>
        <p:xfrm>
          <a:off x="2680548" y="2092323"/>
          <a:ext cx="303051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体重は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人数（％）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20㎏</a:t>
                      </a:r>
                      <a:r>
                        <a:rPr kumimoji="1" lang="ja-JP" altLang="en-US" dirty="0"/>
                        <a:t>以上減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10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19kg</a:t>
                      </a:r>
                      <a:r>
                        <a:rPr kumimoji="1" lang="ja-JP" altLang="en-US" dirty="0"/>
                        <a:t>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22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1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9kg</a:t>
                      </a:r>
                      <a:r>
                        <a:rPr kumimoji="1" lang="ja-JP" altLang="en-US" dirty="0"/>
                        <a:t>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不変・増加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コンテンツ プレースホルダー 3"/>
          <p:cNvGraphicFramePr>
            <a:graphicFrameLocks/>
          </p:cNvGraphicFramePr>
          <p:nvPr>
            <p:extLst/>
          </p:nvPr>
        </p:nvGraphicFramePr>
        <p:xfrm>
          <a:off x="6089917" y="2087326"/>
          <a:ext cx="307298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6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6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腹囲は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人数（％）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20cm</a:t>
                      </a:r>
                      <a:r>
                        <a:rPr kumimoji="1" lang="ja-JP" altLang="en-US" dirty="0"/>
                        <a:t>以上減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10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19cm</a:t>
                      </a:r>
                      <a:r>
                        <a:rPr kumimoji="1" lang="ja-JP" altLang="en-US" dirty="0"/>
                        <a:t>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24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1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9cm</a:t>
                      </a:r>
                      <a:r>
                        <a:rPr kumimoji="1" lang="ja-JP" altLang="en-US" dirty="0"/>
                        <a:t>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不変・増加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コンテンツ プレースホルダー 3"/>
          <p:cNvGraphicFramePr>
            <a:graphicFrameLocks/>
          </p:cNvGraphicFramePr>
          <p:nvPr>
            <p:extLst/>
          </p:nvPr>
        </p:nvGraphicFramePr>
        <p:xfrm>
          <a:off x="1955326" y="4117059"/>
          <a:ext cx="304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4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高血圧が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人数（％）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治った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67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治らない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33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コンテンツ プレースホルダー 3"/>
          <p:cNvGraphicFramePr>
            <a:graphicFrameLocks/>
          </p:cNvGraphicFramePr>
          <p:nvPr>
            <p:extLst/>
          </p:nvPr>
        </p:nvGraphicFramePr>
        <p:xfrm>
          <a:off x="5258157" y="4107067"/>
          <a:ext cx="300552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高脂血症が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人数（％）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治った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88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治らない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12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コンテンツ プレースホルダー 3"/>
          <p:cNvGraphicFramePr>
            <a:graphicFrameLocks/>
          </p:cNvGraphicFramePr>
          <p:nvPr>
            <p:extLst/>
          </p:nvPr>
        </p:nvGraphicFramePr>
        <p:xfrm>
          <a:off x="8461056" y="4124555"/>
          <a:ext cx="310796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3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肝機能異常が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人数（％）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治った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89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治らない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11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コンテンツ プレースホルダー 3"/>
          <p:cNvGraphicFramePr>
            <a:graphicFrameLocks/>
          </p:cNvGraphicFramePr>
          <p:nvPr>
            <p:extLst/>
          </p:nvPr>
        </p:nvGraphicFramePr>
        <p:xfrm>
          <a:off x="3748755" y="5437520"/>
          <a:ext cx="297055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5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二日酔いが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人数（％）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なくなった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81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変化なし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19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コンテンツ プレースホルダー 3"/>
          <p:cNvGraphicFramePr>
            <a:graphicFrameLocks/>
          </p:cNvGraphicFramePr>
          <p:nvPr>
            <p:extLst/>
          </p:nvPr>
        </p:nvGraphicFramePr>
        <p:xfrm>
          <a:off x="7054087" y="5415034"/>
          <a:ext cx="313544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食後の眠気が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人数（％）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なくなった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86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変わらない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14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09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599" y="3521281"/>
            <a:ext cx="3810000" cy="28575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50" y="3521281"/>
            <a:ext cx="3810000" cy="28575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599" y="338472"/>
            <a:ext cx="3810000" cy="28575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50" y="338472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83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51584" y="213989"/>
            <a:ext cx="7772400" cy="707886"/>
          </a:xfrm>
        </p:spPr>
        <p:txBody>
          <a:bodyPr/>
          <a:lstStyle/>
          <a:p>
            <a:r>
              <a:rPr lang="ja-JP" altLang="en-US" sz="4000" dirty="0"/>
              <a:t>糖質摂取で太る理由</a:t>
            </a:r>
          </a:p>
        </p:txBody>
      </p:sp>
      <p:sp>
        <p:nvSpPr>
          <p:cNvPr id="3" name="フローチャート: 処理 2"/>
          <p:cNvSpPr/>
          <p:nvPr/>
        </p:nvSpPr>
        <p:spPr bwMode="auto">
          <a:xfrm>
            <a:off x="2277129" y="1048380"/>
            <a:ext cx="1800200" cy="648072"/>
          </a:xfrm>
          <a:prstGeom prst="flowChartProcess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FF0000"/>
                </a:solidFill>
                <a:latin typeface="Times New Roman" charset="0"/>
                <a:ea typeface="ＭＳ Ｐゴシック" pitchFamily="50" charset="-128"/>
              </a:rPr>
              <a:t>糖質摂取</a:t>
            </a:r>
          </a:p>
        </p:txBody>
      </p:sp>
      <p:grpSp>
        <p:nvGrpSpPr>
          <p:cNvPr id="42" name="グループ化 41"/>
          <p:cNvGrpSpPr/>
          <p:nvPr/>
        </p:nvGrpSpPr>
        <p:grpSpPr>
          <a:xfrm>
            <a:off x="4885042" y="1768801"/>
            <a:ext cx="2389442" cy="1474619"/>
            <a:chOff x="3361042" y="1768800"/>
            <a:chExt cx="2389442" cy="1474619"/>
          </a:xfrm>
        </p:grpSpPr>
        <p:sp>
          <p:nvSpPr>
            <p:cNvPr id="6" name="フローチャート: 端子 5"/>
            <p:cNvSpPr/>
            <p:nvPr/>
          </p:nvSpPr>
          <p:spPr bwMode="auto">
            <a:xfrm>
              <a:off x="3361042" y="2416871"/>
              <a:ext cx="2389442" cy="826548"/>
            </a:xfrm>
            <a:prstGeom prst="flowChartTerminator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400" dirty="0">
                  <a:solidFill>
                    <a:schemeClr val="bg1"/>
                  </a:solidFill>
                  <a:latin typeface="Times New Roman" charset="0"/>
                  <a:ea typeface="ＭＳ Ｐゴシック" pitchFamily="50" charset="-128"/>
                </a:rPr>
                <a:t>血糖上昇</a:t>
              </a:r>
              <a:br>
                <a:rPr lang="en-US" altLang="ja-JP" sz="2400" dirty="0">
                  <a:solidFill>
                    <a:schemeClr val="bg1"/>
                  </a:solidFill>
                  <a:latin typeface="Times New Roman" charset="0"/>
                  <a:ea typeface="ＭＳ Ｐゴシック" pitchFamily="50" charset="-128"/>
                </a:rPr>
              </a:br>
              <a:r>
                <a:rPr lang="ja-JP" altLang="en-US" sz="2400" dirty="0">
                  <a:solidFill>
                    <a:schemeClr val="bg1"/>
                  </a:solidFill>
                  <a:latin typeface="Times New Roman" charset="0"/>
                  <a:ea typeface="ＭＳ Ｐゴシック" pitchFamily="50" charset="-128"/>
                </a:rPr>
                <a:t>ブドウ糖過剰</a:t>
              </a:r>
            </a:p>
          </p:txBody>
        </p:sp>
        <p:cxnSp>
          <p:nvCxnSpPr>
            <p:cNvPr id="15" name="直線矢印コネクタ 14"/>
            <p:cNvCxnSpPr>
              <a:stCxn id="4" idx="2"/>
              <a:endCxn id="6" idx="0"/>
            </p:cNvCxnSpPr>
            <p:nvPr/>
          </p:nvCxnSpPr>
          <p:spPr bwMode="auto">
            <a:xfrm>
              <a:off x="4555763" y="1768800"/>
              <a:ext cx="0" cy="648071"/>
            </a:xfrm>
            <a:prstGeom prst="straightConnector1">
              <a:avLst/>
            </a:prstGeom>
            <a:solidFill>
              <a:schemeClr val="bg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1" name="グループ化 40"/>
          <p:cNvGrpSpPr/>
          <p:nvPr/>
        </p:nvGrpSpPr>
        <p:grpSpPr>
          <a:xfrm>
            <a:off x="4104570" y="1004830"/>
            <a:ext cx="3169914" cy="763971"/>
            <a:chOff x="2580570" y="1004829"/>
            <a:chExt cx="3169914" cy="763971"/>
          </a:xfrm>
        </p:grpSpPr>
        <p:sp>
          <p:nvSpPr>
            <p:cNvPr id="4" name="フローチャート: 端子 3"/>
            <p:cNvSpPr/>
            <p:nvPr/>
          </p:nvSpPr>
          <p:spPr bwMode="auto">
            <a:xfrm>
              <a:off x="3361042" y="1004829"/>
              <a:ext cx="2389442" cy="763971"/>
            </a:xfrm>
            <a:prstGeom prst="flowChartTerminator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400" dirty="0">
                  <a:solidFill>
                    <a:schemeClr val="bg1"/>
                  </a:solidFill>
                  <a:latin typeface="Times New Roman" charset="0"/>
                  <a:ea typeface="ＭＳ Ｐゴシック" pitchFamily="50" charset="-128"/>
                </a:rPr>
                <a:t>ブドウ糖に</a:t>
              </a:r>
              <a:br>
                <a:rPr lang="en-US" altLang="ja-JP" sz="2400" dirty="0">
                  <a:solidFill>
                    <a:schemeClr val="bg1"/>
                  </a:solidFill>
                  <a:latin typeface="Times New Roman" charset="0"/>
                  <a:ea typeface="ＭＳ Ｐゴシック" pitchFamily="50" charset="-128"/>
                </a:rPr>
              </a:br>
              <a:r>
                <a:rPr lang="ja-JP" altLang="en-US" sz="2400" dirty="0">
                  <a:solidFill>
                    <a:schemeClr val="bg1"/>
                  </a:solidFill>
                  <a:latin typeface="Times New Roman" charset="0"/>
                  <a:ea typeface="ＭＳ Ｐゴシック" pitchFamily="50" charset="-128"/>
                </a:rPr>
                <a:t>分解して吸収</a:t>
              </a:r>
            </a:p>
          </p:txBody>
        </p:sp>
        <p:cxnSp>
          <p:nvCxnSpPr>
            <p:cNvPr id="13" name="直線矢印コネクタ 12"/>
            <p:cNvCxnSpPr>
              <a:endCxn id="4" idx="1"/>
            </p:cNvCxnSpPr>
            <p:nvPr/>
          </p:nvCxnSpPr>
          <p:spPr bwMode="auto">
            <a:xfrm>
              <a:off x="2580570" y="1386814"/>
              <a:ext cx="780472" cy="1"/>
            </a:xfrm>
            <a:prstGeom prst="straightConnector1">
              <a:avLst/>
            </a:prstGeom>
            <a:solidFill>
              <a:schemeClr val="bg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5" name="グループ化 44"/>
          <p:cNvGrpSpPr/>
          <p:nvPr/>
        </p:nvGrpSpPr>
        <p:grpSpPr>
          <a:xfrm>
            <a:off x="4770304" y="3224196"/>
            <a:ext cx="2618918" cy="1483211"/>
            <a:chOff x="3246304" y="3224195"/>
            <a:chExt cx="2618918" cy="1483211"/>
          </a:xfrm>
        </p:grpSpPr>
        <p:sp>
          <p:nvSpPr>
            <p:cNvPr id="7" name="フローチャート: 端子 6"/>
            <p:cNvSpPr/>
            <p:nvPr/>
          </p:nvSpPr>
          <p:spPr bwMode="auto">
            <a:xfrm>
              <a:off x="3246304" y="3872266"/>
              <a:ext cx="2618918" cy="835140"/>
            </a:xfrm>
            <a:prstGeom prst="flowChartTerminator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400" dirty="0">
                  <a:solidFill>
                    <a:schemeClr val="bg1"/>
                  </a:solidFill>
                  <a:latin typeface="Times New Roman" charset="0"/>
                  <a:ea typeface="ＭＳ Ｐゴシック" pitchFamily="50" charset="-128"/>
                </a:rPr>
                <a:t>過剰なブドウ糖を</a:t>
              </a:r>
              <a:br>
                <a:rPr lang="en-US" altLang="ja-JP" sz="2400" dirty="0">
                  <a:solidFill>
                    <a:schemeClr val="bg1"/>
                  </a:solidFill>
                  <a:latin typeface="Times New Roman" charset="0"/>
                  <a:ea typeface="ＭＳ Ｐゴシック" pitchFamily="50" charset="-128"/>
                </a:rPr>
              </a:br>
              <a:r>
                <a:rPr lang="ja-JP" altLang="en-US" sz="2400" dirty="0">
                  <a:solidFill>
                    <a:schemeClr val="bg1"/>
                  </a:solidFill>
                  <a:latin typeface="Times New Roman" charset="0"/>
                  <a:ea typeface="ＭＳ Ｐゴシック" pitchFamily="50" charset="-128"/>
                </a:rPr>
                <a:t>中性脂肪に転換</a:t>
              </a:r>
            </a:p>
          </p:txBody>
        </p:sp>
        <p:cxnSp>
          <p:nvCxnSpPr>
            <p:cNvPr id="18" name="直線矢印コネクタ 17"/>
            <p:cNvCxnSpPr/>
            <p:nvPr/>
          </p:nvCxnSpPr>
          <p:spPr bwMode="auto">
            <a:xfrm>
              <a:off x="4555763" y="3224195"/>
              <a:ext cx="0" cy="648071"/>
            </a:xfrm>
            <a:prstGeom prst="straightConnector1">
              <a:avLst/>
            </a:prstGeom>
            <a:solidFill>
              <a:schemeClr val="bg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6" name="グループ化 45"/>
          <p:cNvGrpSpPr/>
          <p:nvPr/>
        </p:nvGrpSpPr>
        <p:grpSpPr>
          <a:xfrm>
            <a:off x="4206404" y="4707407"/>
            <a:ext cx="3746718" cy="1448156"/>
            <a:chOff x="2682404" y="4707406"/>
            <a:chExt cx="3746718" cy="1448156"/>
          </a:xfrm>
        </p:grpSpPr>
        <p:sp>
          <p:nvSpPr>
            <p:cNvPr id="10" name="フローチャート: 端子 9"/>
            <p:cNvSpPr/>
            <p:nvPr/>
          </p:nvSpPr>
          <p:spPr bwMode="auto">
            <a:xfrm>
              <a:off x="2682404" y="5419815"/>
              <a:ext cx="3746718" cy="735747"/>
            </a:xfrm>
            <a:prstGeom prst="flowChartTerminator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ja-JP" altLang="en-US" sz="2800" dirty="0">
                  <a:solidFill>
                    <a:schemeClr val="bg1"/>
                  </a:solidFill>
                  <a:latin typeface="Times New Roman" charset="0"/>
                  <a:ea typeface="ＭＳ Ｐゴシック" pitchFamily="50" charset="-128"/>
                </a:rPr>
                <a:t>肝</a:t>
              </a:r>
              <a:r>
                <a:rPr lang="ja-JP" altLang="en-US" sz="2800" dirty="0">
                  <a:solidFill>
                    <a:schemeClr val="bg1"/>
                  </a:solidFill>
                  <a:latin typeface="Times New Roman" charset="0"/>
                </a:rPr>
                <a:t>・脂肪組織に</a:t>
              </a:r>
              <a:r>
                <a:rPr lang="ja-JP" altLang="en-US" sz="2800" dirty="0">
                  <a:solidFill>
                    <a:schemeClr val="bg1"/>
                  </a:solidFill>
                  <a:latin typeface="Times New Roman" charset="0"/>
                  <a:ea typeface="ＭＳ Ｐゴシック" pitchFamily="50" charset="-128"/>
                </a:rPr>
                <a:t>貯蔵</a:t>
              </a:r>
            </a:p>
          </p:txBody>
        </p:sp>
        <p:cxnSp>
          <p:nvCxnSpPr>
            <p:cNvPr id="19" name="直線矢印コネクタ 18"/>
            <p:cNvCxnSpPr/>
            <p:nvPr/>
          </p:nvCxnSpPr>
          <p:spPr bwMode="auto">
            <a:xfrm>
              <a:off x="4555763" y="4707406"/>
              <a:ext cx="0" cy="648071"/>
            </a:xfrm>
            <a:prstGeom prst="straightConnector1">
              <a:avLst/>
            </a:prstGeom>
            <a:solidFill>
              <a:schemeClr val="bg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7" name="グループ化 46"/>
          <p:cNvGrpSpPr/>
          <p:nvPr/>
        </p:nvGrpSpPr>
        <p:grpSpPr>
          <a:xfrm>
            <a:off x="8015418" y="5083732"/>
            <a:ext cx="2651083" cy="1346677"/>
            <a:chOff x="6062684" y="5152410"/>
            <a:chExt cx="3190123" cy="1270555"/>
          </a:xfrm>
        </p:grpSpPr>
        <p:sp>
          <p:nvSpPr>
            <p:cNvPr id="9" name="フローチャート: 処理 8"/>
            <p:cNvSpPr/>
            <p:nvPr/>
          </p:nvSpPr>
          <p:spPr bwMode="auto">
            <a:xfrm>
              <a:off x="7095234" y="5152410"/>
              <a:ext cx="2157573" cy="1270555"/>
            </a:xfrm>
            <a:prstGeom prst="flowChartProcess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600" dirty="0">
                  <a:solidFill>
                    <a:srgbClr val="FF0000"/>
                  </a:solidFill>
                  <a:latin typeface="Times New Roman" charset="0"/>
                  <a:ea typeface="ＭＳ Ｐゴシック" pitchFamily="50" charset="-128"/>
                </a:rPr>
                <a:t>肥満 </a:t>
              </a:r>
              <a:br>
                <a:rPr lang="en-US" altLang="ja-JP" sz="3600" dirty="0">
                  <a:solidFill>
                    <a:srgbClr val="FF0000"/>
                  </a:solidFill>
                  <a:latin typeface="Times New Roman" charset="0"/>
                  <a:ea typeface="ＭＳ Ｐゴシック" pitchFamily="50" charset="-128"/>
                </a:rPr>
              </a:br>
              <a:r>
                <a:rPr lang="ja-JP" altLang="en-US" sz="3600" dirty="0">
                  <a:solidFill>
                    <a:srgbClr val="FF0000"/>
                  </a:solidFill>
                  <a:latin typeface="Times New Roman" charset="0"/>
                  <a:ea typeface="ＭＳ Ｐゴシック" pitchFamily="50" charset="-128"/>
                </a:rPr>
                <a:t>脂肪肝</a:t>
              </a:r>
            </a:p>
          </p:txBody>
        </p:sp>
        <p:cxnSp>
          <p:nvCxnSpPr>
            <p:cNvPr id="21" name="直線矢印コネクタ 20"/>
            <p:cNvCxnSpPr/>
            <p:nvPr/>
          </p:nvCxnSpPr>
          <p:spPr bwMode="auto">
            <a:xfrm>
              <a:off x="6062684" y="5787688"/>
              <a:ext cx="957588" cy="0"/>
            </a:xfrm>
            <a:prstGeom prst="straightConnector1">
              <a:avLst/>
            </a:prstGeom>
            <a:solidFill>
              <a:schemeClr val="bg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3" name="グループ化 42"/>
          <p:cNvGrpSpPr/>
          <p:nvPr/>
        </p:nvGrpSpPr>
        <p:grpSpPr>
          <a:xfrm>
            <a:off x="1934522" y="2263797"/>
            <a:ext cx="2950521" cy="1132697"/>
            <a:chOff x="410521" y="2263796"/>
            <a:chExt cx="2950521" cy="1132697"/>
          </a:xfrm>
        </p:grpSpPr>
        <p:sp>
          <p:nvSpPr>
            <p:cNvPr id="20" name="フローチャート: 端子 19"/>
            <p:cNvSpPr/>
            <p:nvPr/>
          </p:nvSpPr>
          <p:spPr bwMode="auto">
            <a:xfrm>
              <a:off x="410521" y="2263796"/>
              <a:ext cx="1800200" cy="1132697"/>
            </a:xfrm>
            <a:prstGeom prst="flowChartTerminator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4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血糖を</a:t>
              </a:r>
              <a:br>
                <a:rPr lang="en-US" altLang="ja-JP" sz="24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</a:br>
              <a:r>
                <a:rPr lang="ja-JP" altLang="en-US" sz="24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下げないと</a:t>
              </a:r>
              <a:br>
                <a:rPr lang="en-US" altLang="ja-JP" sz="24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</a:br>
              <a:r>
                <a:rPr lang="ja-JP" altLang="en-US" sz="24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危険</a:t>
              </a:r>
            </a:p>
          </p:txBody>
        </p:sp>
        <p:cxnSp>
          <p:nvCxnSpPr>
            <p:cNvPr id="24" name="直線矢印コネクタ 23"/>
            <p:cNvCxnSpPr>
              <a:stCxn id="6" idx="1"/>
              <a:endCxn id="20" idx="3"/>
            </p:cNvCxnSpPr>
            <p:nvPr/>
          </p:nvCxnSpPr>
          <p:spPr bwMode="auto">
            <a:xfrm flipH="1">
              <a:off x="2210721" y="2830145"/>
              <a:ext cx="1150321" cy="0"/>
            </a:xfrm>
            <a:prstGeom prst="straightConnector1">
              <a:avLst/>
            </a:prstGeom>
            <a:solidFill>
              <a:schemeClr val="bg1"/>
            </a:solidFill>
            <a:ln w="635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8" name="グループ化 47"/>
          <p:cNvGrpSpPr/>
          <p:nvPr/>
        </p:nvGrpSpPr>
        <p:grpSpPr>
          <a:xfrm>
            <a:off x="1754501" y="3431387"/>
            <a:ext cx="4325262" cy="1189777"/>
            <a:chOff x="230501" y="3431386"/>
            <a:chExt cx="4325262" cy="1189777"/>
          </a:xfrm>
        </p:grpSpPr>
        <p:cxnSp>
          <p:nvCxnSpPr>
            <p:cNvPr id="29" name="直線矢印コネクタ 28"/>
            <p:cNvCxnSpPr/>
            <p:nvPr/>
          </p:nvCxnSpPr>
          <p:spPr bwMode="auto">
            <a:xfrm>
              <a:off x="1328615" y="3431386"/>
              <a:ext cx="0" cy="648071"/>
            </a:xfrm>
            <a:prstGeom prst="straightConnector1">
              <a:avLst/>
            </a:prstGeom>
            <a:solidFill>
              <a:schemeClr val="bg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44" name="グループ化 43"/>
            <p:cNvGrpSpPr/>
            <p:nvPr/>
          </p:nvGrpSpPr>
          <p:grpSpPr>
            <a:xfrm>
              <a:off x="230501" y="3490281"/>
              <a:ext cx="4325262" cy="1130882"/>
              <a:chOff x="230501" y="3490281"/>
              <a:chExt cx="4325262" cy="1130882"/>
            </a:xfrm>
          </p:grpSpPr>
          <p:sp>
            <p:nvSpPr>
              <p:cNvPr id="22" name="フローチャート: 端子 21"/>
              <p:cNvSpPr/>
              <p:nvPr/>
            </p:nvSpPr>
            <p:spPr bwMode="auto">
              <a:xfrm>
                <a:off x="230501" y="4094060"/>
                <a:ext cx="2160240" cy="527103"/>
              </a:xfrm>
              <a:prstGeom prst="flowChartTerminator">
                <a:avLst/>
              </a:prstGeom>
              <a:solidFill>
                <a:srgbClr val="FFFF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sz="2400" dirty="0">
                    <a:solidFill>
                      <a:srgbClr val="C00000"/>
                    </a:solidFill>
                    <a:latin typeface="Times New Roman" charset="0"/>
                    <a:ea typeface="ＭＳ Ｐゴシック" pitchFamily="50" charset="-128"/>
                  </a:rPr>
                  <a:t>インスリン分泌</a:t>
                </a:r>
              </a:p>
            </p:txBody>
          </p:sp>
          <p:cxnSp>
            <p:nvCxnSpPr>
              <p:cNvPr id="32" name="カギ線コネクタ 31"/>
              <p:cNvCxnSpPr>
                <a:stCxn id="22" idx="3"/>
              </p:cNvCxnSpPr>
              <p:nvPr/>
            </p:nvCxnSpPr>
            <p:spPr bwMode="auto">
              <a:xfrm flipV="1">
                <a:off x="2390741" y="3490281"/>
                <a:ext cx="2165022" cy="867331"/>
              </a:xfrm>
              <a:prstGeom prst="bentConnector3">
                <a:avLst>
                  <a:gd name="adj1" fmla="val 19477"/>
                </a:avLst>
              </a:prstGeom>
              <a:solidFill>
                <a:schemeClr val="bg1"/>
              </a:solidFill>
              <a:ln w="635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78883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糖分は脳の栄養？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04979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91544" y="404665"/>
            <a:ext cx="4676056" cy="769441"/>
          </a:xfrm>
        </p:spPr>
        <p:txBody>
          <a:bodyPr/>
          <a:lstStyle/>
          <a:p>
            <a:r>
              <a:rPr lang="ja-JP" altLang="en-US" dirty="0"/>
              <a:t>脳の栄養は？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2708920"/>
            <a:ext cx="2448964" cy="1944216"/>
          </a:xfrm>
          <a:prstGeom prst="rect">
            <a:avLst/>
          </a:prstGeom>
        </p:spPr>
      </p:pic>
      <p:grpSp>
        <p:nvGrpSpPr>
          <p:cNvPr id="38" name="グループ化 37"/>
          <p:cNvGrpSpPr/>
          <p:nvPr/>
        </p:nvGrpSpPr>
        <p:grpSpPr>
          <a:xfrm>
            <a:off x="3143672" y="1484784"/>
            <a:ext cx="1728192" cy="1872208"/>
            <a:chOff x="1619672" y="1484784"/>
            <a:chExt cx="1728192" cy="1872208"/>
          </a:xfrm>
        </p:grpSpPr>
        <p:sp>
          <p:nvSpPr>
            <p:cNvPr id="5" name="フローチャート: 端子 4"/>
            <p:cNvSpPr/>
            <p:nvPr/>
          </p:nvSpPr>
          <p:spPr bwMode="auto">
            <a:xfrm>
              <a:off x="1619672" y="1484784"/>
              <a:ext cx="1728192" cy="576064"/>
            </a:xfrm>
            <a:prstGeom prst="flowChartTerminator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2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ブドウ糖</a:t>
              </a:r>
            </a:p>
          </p:txBody>
        </p:sp>
        <p:cxnSp>
          <p:nvCxnSpPr>
            <p:cNvPr id="14" name="直線矢印コネクタ 13"/>
            <p:cNvCxnSpPr/>
            <p:nvPr/>
          </p:nvCxnSpPr>
          <p:spPr bwMode="auto">
            <a:xfrm flipH="1">
              <a:off x="2551099" y="2078056"/>
              <a:ext cx="12289" cy="1278936"/>
            </a:xfrm>
            <a:prstGeom prst="straightConnector1">
              <a:avLst/>
            </a:prstGeom>
            <a:solidFill>
              <a:schemeClr val="bg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9" name="グループ化 38"/>
          <p:cNvGrpSpPr/>
          <p:nvPr/>
        </p:nvGrpSpPr>
        <p:grpSpPr>
          <a:xfrm>
            <a:off x="2913898" y="3535934"/>
            <a:ext cx="1728192" cy="1981298"/>
            <a:chOff x="1389898" y="3535934"/>
            <a:chExt cx="1728192" cy="1981298"/>
          </a:xfrm>
        </p:grpSpPr>
        <p:sp>
          <p:nvSpPr>
            <p:cNvPr id="6" name="フローチャート: 端子 5"/>
            <p:cNvSpPr/>
            <p:nvPr/>
          </p:nvSpPr>
          <p:spPr bwMode="auto">
            <a:xfrm>
              <a:off x="1389898" y="4941168"/>
              <a:ext cx="1728192" cy="576064"/>
            </a:xfrm>
            <a:prstGeom prst="flowChartTerminator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2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ケトン体</a:t>
              </a:r>
            </a:p>
          </p:txBody>
        </p:sp>
        <p:cxnSp>
          <p:nvCxnSpPr>
            <p:cNvPr id="17" name="直線矢印コネクタ 16"/>
            <p:cNvCxnSpPr>
              <a:stCxn id="6" idx="0"/>
            </p:cNvCxnSpPr>
            <p:nvPr/>
          </p:nvCxnSpPr>
          <p:spPr bwMode="auto">
            <a:xfrm flipV="1">
              <a:off x="2253994" y="3535934"/>
              <a:ext cx="309394" cy="1405234"/>
            </a:xfrm>
            <a:prstGeom prst="straightConnector1">
              <a:avLst/>
            </a:prstGeom>
            <a:solidFill>
              <a:schemeClr val="bg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3" name="グループ化 42"/>
          <p:cNvGrpSpPr/>
          <p:nvPr/>
        </p:nvGrpSpPr>
        <p:grpSpPr>
          <a:xfrm>
            <a:off x="5817156" y="4653136"/>
            <a:ext cx="2708788" cy="1489032"/>
            <a:chOff x="4296246" y="4674087"/>
            <a:chExt cx="2708788" cy="1489032"/>
          </a:xfrm>
        </p:grpSpPr>
        <p:sp>
          <p:nvSpPr>
            <p:cNvPr id="11" name="フローチャート: 端子 10"/>
            <p:cNvSpPr/>
            <p:nvPr/>
          </p:nvSpPr>
          <p:spPr bwMode="auto">
            <a:xfrm>
              <a:off x="5143600" y="5608006"/>
              <a:ext cx="1861434" cy="555113"/>
            </a:xfrm>
            <a:prstGeom prst="flowChartTerminator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2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脂肪酸</a:t>
              </a:r>
            </a:p>
          </p:txBody>
        </p:sp>
        <p:sp>
          <p:nvSpPr>
            <p:cNvPr id="12" name="フローチャート: 端子 11"/>
            <p:cNvSpPr/>
            <p:nvPr/>
          </p:nvSpPr>
          <p:spPr bwMode="auto">
            <a:xfrm>
              <a:off x="4296246" y="4674087"/>
              <a:ext cx="1861434" cy="555113"/>
            </a:xfrm>
            <a:prstGeom prst="flowChartTerminator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2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ケトン体</a:t>
              </a:r>
            </a:p>
          </p:txBody>
        </p:sp>
        <p:cxnSp>
          <p:nvCxnSpPr>
            <p:cNvPr id="22" name="直線矢印コネクタ 21"/>
            <p:cNvCxnSpPr/>
            <p:nvPr/>
          </p:nvCxnSpPr>
          <p:spPr bwMode="auto">
            <a:xfrm flipH="1" flipV="1">
              <a:off x="5655210" y="5234178"/>
              <a:ext cx="3878" cy="348880"/>
            </a:xfrm>
            <a:prstGeom prst="straightConnector1">
              <a:avLst/>
            </a:prstGeom>
            <a:solidFill>
              <a:schemeClr val="bg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2" name="グループ化 41"/>
          <p:cNvGrpSpPr/>
          <p:nvPr/>
        </p:nvGrpSpPr>
        <p:grpSpPr>
          <a:xfrm>
            <a:off x="5925574" y="2052892"/>
            <a:ext cx="2695018" cy="2405657"/>
            <a:chOff x="4387132" y="2044413"/>
            <a:chExt cx="2695018" cy="2405657"/>
          </a:xfrm>
        </p:grpSpPr>
        <p:sp>
          <p:nvSpPr>
            <p:cNvPr id="8" name="フローチャート: 端子 7"/>
            <p:cNvSpPr/>
            <p:nvPr/>
          </p:nvSpPr>
          <p:spPr bwMode="auto">
            <a:xfrm>
              <a:off x="5220716" y="3894957"/>
              <a:ext cx="1861434" cy="555113"/>
            </a:xfrm>
            <a:prstGeom prst="flowChartTerminator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2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蛋白質</a:t>
              </a:r>
            </a:p>
          </p:txBody>
        </p:sp>
        <p:sp>
          <p:nvSpPr>
            <p:cNvPr id="9" name="フローチャート: 端子 8"/>
            <p:cNvSpPr/>
            <p:nvPr/>
          </p:nvSpPr>
          <p:spPr bwMode="auto">
            <a:xfrm>
              <a:off x="4688516" y="3026334"/>
              <a:ext cx="1861434" cy="555113"/>
            </a:xfrm>
            <a:prstGeom prst="flowChartTerminator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2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アミノ酸</a:t>
              </a:r>
            </a:p>
          </p:txBody>
        </p:sp>
        <p:sp>
          <p:nvSpPr>
            <p:cNvPr id="10" name="フローチャート: 端子 9"/>
            <p:cNvSpPr/>
            <p:nvPr/>
          </p:nvSpPr>
          <p:spPr bwMode="auto">
            <a:xfrm>
              <a:off x="4387132" y="2044413"/>
              <a:ext cx="1861434" cy="555113"/>
            </a:xfrm>
            <a:prstGeom prst="flowChartTerminator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2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ブドウ糖</a:t>
              </a:r>
            </a:p>
          </p:txBody>
        </p:sp>
        <p:cxnSp>
          <p:nvCxnSpPr>
            <p:cNvPr id="24" name="直線矢印コネクタ 23"/>
            <p:cNvCxnSpPr/>
            <p:nvPr/>
          </p:nvCxnSpPr>
          <p:spPr bwMode="auto">
            <a:xfrm flipH="1" flipV="1">
              <a:off x="6052907" y="3535023"/>
              <a:ext cx="3878" cy="348880"/>
            </a:xfrm>
            <a:prstGeom prst="straightConnector1">
              <a:avLst/>
            </a:prstGeom>
            <a:solidFill>
              <a:schemeClr val="bg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直線矢印コネクタ 24"/>
            <p:cNvCxnSpPr/>
            <p:nvPr/>
          </p:nvCxnSpPr>
          <p:spPr bwMode="auto">
            <a:xfrm flipH="1" flipV="1">
              <a:off x="5281661" y="2597612"/>
              <a:ext cx="3878" cy="405605"/>
            </a:xfrm>
            <a:prstGeom prst="straightConnector1">
              <a:avLst/>
            </a:prstGeom>
            <a:solidFill>
              <a:schemeClr val="bg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1" name="グループ化 40"/>
          <p:cNvGrpSpPr/>
          <p:nvPr/>
        </p:nvGrpSpPr>
        <p:grpSpPr>
          <a:xfrm>
            <a:off x="4927556" y="842494"/>
            <a:ext cx="3330188" cy="916377"/>
            <a:chOff x="3403556" y="842493"/>
            <a:chExt cx="3330188" cy="916377"/>
          </a:xfrm>
        </p:grpSpPr>
        <p:sp>
          <p:nvSpPr>
            <p:cNvPr id="7" name="フローチャート: 代替処理 6"/>
            <p:cNvSpPr/>
            <p:nvPr/>
          </p:nvSpPr>
          <p:spPr bwMode="auto">
            <a:xfrm>
              <a:off x="5581616" y="842493"/>
              <a:ext cx="1152128" cy="503076"/>
            </a:xfrm>
            <a:prstGeom prst="flowChartAlternateProcess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200" dirty="0">
                  <a:solidFill>
                    <a:schemeClr val="bg1"/>
                  </a:solidFill>
                  <a:latin typeface="Times New Roman" charset="0"/>
                  <a:ea typeface="ＭＳ Ｐゴシック" pitchFamily="50" charset="-128"/>
                </a:rPr>
                <a:t>食事</a:t>
              </a:r>
            </a:p>
          </p:txBody>
        </p:sp>
        <p:cxnSp>
          <p:nvCxnSpPr>
            <p:cNvPr id="27" name="直線矢印コネクタ 26"/>
            <p:cNvCxnSpPr/>
            <p:nvPr/>
          </p:nvCxnSpPr>
          <p:spPr bwMode="auto">
            <a:xfrm flipH="1">
              <a:off x="3403556" y="1112389"/>
              <a:ext cx="2154853" cy="646481"/>
            </a:xfrm>
            <a:prstGeom prst="straightConnector1">
              <a:avLst/>
            </a:prstGeom>
            <a:solidFill>
              <a:schemeClr val="bg1"/>
            </a:solidFill>
            <a:ln w="635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29" name="直線矢印コネクタ 28"/>
          <p:cNvCxnSpPr/>
          <p:nvPr/>
        </p:nvCxnSpPr>
        <p:spPr bwMode="auto">
          <a:xfrm flipH="1" flipV="1">
            <a:off x="4942001" y="1919133"/>
            <a:ext cx="964437" cy="290502"/>
          </a:xfrm>
          <a:prstGeom prst="straightConnector1">
            <a:avLst/>
          </a:prstGeom>
          <a:solidFill>
            <a:schemeClr val="bg1"/>
          </a:solidFill>
          <a:ln w="635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直線矢印コネクタ 31"/>
          <p:cNvCxnSpPr>
            <a:endCxn id="6" idx="3"/>
          </p:cNvCxnSpPr>
          <p:nvPr/>
        </p:nvCxnSpPr>
        <p:spPr bwMode="auto">
          <a:xfrm flipH="1">
            <a:off x="4642090" y="4951644"/>
            <a:ext cx="1146788" cy="277556"/>
          </a:xfrm>
          <a:prstGeom prst="straightConnector1">
            <a:avLst/>
          </a:prstGeom>
          <a:solidFill>
            <a:schemeClr val="bg1"/>
          </a:solidFill>
          <a:ln w="635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0" name="グループ化 39"/>
          <p:cNvGrpSpPr/>
          <p:nvPr/>
        </p:nvGrpSpPr>
        <p:grpSpPr>
          <a:xfrm>
            <a:off x="5591944" y="1758870"/>
            <a:ext cx="4680520" cy="4694466"/>
            <a:chOff x="4067944" y="1758870"/>
            <a:chExt cx="4464496" cy="4694466"/>
          </a:xfrm>
        </p:grpSpPr>
        <p:sp>
          <p:nvSpPr>
            <p:cNvPr id="34" name="角丸四角形 33"/>
            <p:cNvSpPr/>
            <p:nvPr/>
          </p:nvSpPr>
          <p:spPr bwMode="auto">
            <a:xfrm>
              <a:off x="4067944" y="1758870"/>
              <a:ext cx="4176464" cy="4694466"/>
            </a:xfrm>
            <a:prstGeom prst="round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latin typeface="Times New Roman" charset="0"/>
                <a:ea typeface="ＭＳ Ｐゴシック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7886583" y="3284984"/>
              <a:ext cx="645857" cy="136815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ja-JP" altLang="en-US" sz="3200" dirty="0">
                  <a:solidFill>
                    <a:schemeClr val="bg1"/>
                  </a:solidFill>
                </a:rPr>
                <a:t>肝　臓</a:t>
              </a: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8198330" y="1891870"/>
            <a:ext cx="1702558" cy="2287048"/>
            <a:chOff x="6674330" y="1891870"/>
            <a:chExt cx="1702558" cy="2287048"/>
          </a:xfrm>
        </p:grpSpPr>
        <p:sp>
          <p:nvSpPr>
            <p:cNvPr id="4" name="右中かっこ 3"/>
            <p:cNvSpPr/>
            <p:nvPr/>
          </p:nvSpPr>
          <p:spPr bwMode="auto">
            <a:xfrm rot="20079511">
              <a:off x="6674330" y="1891870"/>
              <a:ext cx="431583" cy="2287048"/>
            </a:xfrm>
            <a:prstGeom prst="rightBrac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latin typeface="Times New Roman" charset="0"/>
                <a:ea typeface="ＭＳ Ｐゴシック" pitchFamily="50" charset="-128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7096592" y="2628731"/>
              <a:ext cx="12802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/>
                <a:t>糖新生</a:t>
              </a:r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1729947" y="5683503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solidFill>
                  <a:srgbClr val="C00000"/>
                </a:solidFill>
              </a:rPr>
              <a:t>脳のエネルギーは</a:t>
            </a:r>
            <a:br>
              <a:rPr lang="en-US" altLang="ja-JP" sz="2800" dirty="0">
                <a:solidFill>
                  <a:srgbClr val="C00000"/>
                </a:solidFill>
              </a:rPr>
            </a:br>
            <a:r>
              <a:rPr lang="ja-JP" altLang="en-US" sz="2800" dirty="0">
                <a:solidFill>
                  <a:srgbClr val="C00000"/>
                </a:solidFill>
              </a:rPr>
              <a:t>ブドウ糖 </a:t>
            </a:r>
            <a:r>
              <a:rPr lang="en-US" altLang="ja-JP" sz="2800" dirty="0">
                <a:solidFill>
                  <a:srgbClr val="C00000"/>
                </a:solidFill>
              </a:rPr>
              <a:t>&amp; </a:t>
            </a:r>
            <a:r>
              <a:rPr lang="ja-JP" altLang="en-US" sz="2800" dirty="0">
                <a:solidFill>
                  <a:srgbClr val="C00000"/>
                </a:solidFill>
              </a:rPr>
              <a:t>ケトン体</a:t>
            </a:r>
          </a:p>
        </p:txBody>
      </p:sp>
    </p:spTree>
    <p:extLst>
      <p:ext uri="{BB962C8B-B14F-4D97-AF65-F5344CB8AC3E}">
        <p14:creationId xmlns:p14="http://schemas.microsoft.com/office/powerpoint/2010/main" val="183762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2708920"/>
            <a:ext cx="2448964" cy="1944216"/>
          </a:xfrm>
          <a:prstGeom prst="rect">
            <a:avLst/>
          </a:prstGeom>
        </p:spPr>
      </p:pic>
      <p:grpSp>
        <p:nvGrpSpPr>
          <p:cNvPr id="38" name="グループ化 37"/>
          <p:cNvGrpSpPr/>
          <p:nvPr/>
        </p:nvGrpSpPr>
        <p:grpSpPr>
          <a:xfrm>
            <a:off x="3143672" y="1484784"/>
            <a:ext cx="1728192" cy="1872208"/>
            <a:chOff x="1619672" y="1484784"/>
            <a:chExt cx="1728192" cy="1872208"/>
          </a:xfrm>
        </p:grpSpPr>
        <p:sp>
          <p:nvSpPr>
            <p:cNvPr id="5" name="フローチャート: 端子 4"/>
            <p:cNvSpPr/>
            <p:nvPr/>
          </p:nvSpPr>
          <p:spPr bwMode="auto">
            <a:xfrm>
              <a:off x="1619672" y="1484784"/>
              <a:ext cx="1728192" cy="576064"/>
            </a:xfrm>
            <a:prstGeom prst="flowChartTerminator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2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ブドウ糖</a:t>
              </a:r>
            </a:p>
          </p:txBody>
        </p:sp>
        <p:cxnSp>
          <p:nvCxnSpPr>
            <p:cNvPr id="14" name="直線矢印コネクタ 13"/>
            <p:cNvCxnSpPr/>
            <p:nvPr/>
          </p:nvCxnSpPr>
          <p:spPr bwMode="auto">
            <a:xfrm flipH="1">
              <a:off x="2551099" y="2078056"/>
              <a:ext cx="12289" cy="1278936"/>
            </a:xfrm>
            <a:prstGeom prst="straightConnector1">
              <a:avLst/>
            </a:prstGeom>
            <a:solidFill>
              <a:schemeClr val="bg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9" name="グループ化 38"/>
          <p:cNvGrpSpPr/>
          <p:nvPr/>
        </p:nvGrpSpPr>
        <p:grpSpPr>
          <a:xfrm>
            <a:off x="2913898" y="3535934"/>
            <a:ext cx="1728192" cy="1981298"/>
            <a:chOff x="1389898" y="3535934"/>
            <a:chExt cx="1728192" cy="1981298"/>
          </a:xfrm>
        </p:grpSpPr>
        <p:sp>
          <p:nvSpPr>
            <p:cNvPr id="6" name="フローチャート: 端子 5"/>
            <p:cNvSpPr/>
            <p:nvPr/>
          </p:nvSpPr>
          <p:spPr bwMode="auto">
            <a:xfrm>
              <a:off x="1389898" y="4941168"/>
              <a:ext cx="1728192" cy="576064"/>
            </a:xfrm>
            <a:prstGeom prst="flowChartTerminator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2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ケトン体</a:t>
              </a:r>
            </a:p>
          </p:txBody>
        </p:sp>
        <p:cxnSp>
          <p:nvCxnSpPr>
            <p:cNvPr id="17" name="直線矢印コネクタ 16"/>
            <p:cNvCxnSpPr>
              <a:stCxn id="6" idx="0"/>
            </p:cNvCxnSpPr>
            <p:nvPr/>
          </p:nvCxnSpPr>
          <p:spPr bwMode="auto">
            <a:xfrm flipV="1">
              <a:off x="2253994" y="3535934"/>
              <a:ext cx="309394" cy="1405234"/>
            </a:xfrm>
            <a:prstGeom prst="straightConnector1">
              <a:avLst/>
            </a:prstGeom>
            <a:solidFill>
              <a:schemeClr val="bg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3" name="グループ化 42"/>
          <p:cNvGrpSpPr/>
          <p:nvPr/>
        </p:nvGrpSpPr>
        <p:grpSpPr>
          <a:xfrm>
            <a:off x="5820246" y="4674087"/>
            <a:ext cx="2708788" cy="1489032"/>
            <a:chOff x="4296246" y="4674087"/>
            <a:chExt cx="2708788" cy="1489032"/>
          </a:xfrm>
        </p:grpSpPr>
        <p:sp>
          <p:nvSpPr>
            <p:cNvPr id="11" name="フローチャート: 端子 10"/>
            <p:cNvSpPr/>
            <p:nvPr/>
          </p:nvSpPr>
          <p:spPr bwMode="auto">
            <a:xfrm>
              <a:off x="5143600" y="5608006"/>
              <a:ext cx="1861434" cy="555113"/>
            </a:xfrm>
            <a:prstGeom prst="flowChartTerminator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2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脂肪酸</a:t>
              </a:r>
            </a:p>
          </p:txBody>
        </p:sp>
        <p:sp>
          <p:nvSpPr>
            <p:cNvPr id="12" name="フローチャート: 端子 11"/>
            <p:cNvSpPr/>
            <p:nvPr/>
          </p:nvSpPr>
          <p:spPr bwMode="auto">
            <a:xfrm>
              <a:off x="4296246" y="4674087"/>
              <a:ext cx="1861434" cy="555113"/>
            </a:xfrm>
            <a:prstGeom prst="flowChartTerminator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2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ケトン体</a:t>
              </a:r>
            </a:p>
          </p:txBody>
        </p:sp>
        <p:cxnSp>
          <p:nvCxnSpPr>
            <p:cNvPr id="22" name="直線矢印コネクタ 21"/>
            <p:cNvCxnSpPr/>
            <p:nvPr/>
          </p:nvCxnSpPr>
          <p:spPr bwMode="auto">
            <a:xfrm flipH="1" flipV="1">
              <a:off x="5852819" y="5229200"/>
              <a:ext cx="3878" cy="348880"/>
            </a:xfrm>
            <a:prstGeom prst="straightConnector1">
              <a:avLst/>
            </a:prstGeom>
            <a:solidFill>
              <a:schemeClr val="bg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2" name="グループ化 41"/>
          <p:cNvGrpSpPr/>
          <p:nvPr/>
        </p:nvGrpSpPr>
        <p:grpSpPr>
          <a:xfrm>
            <a:off x="6096000" y="2046902"/>
            <a:ext cx="3157578" cy="2355186"/>
            <a:chOff x="4572000" y="2046902"/>
            <a:chExt cx="3157578" cy="2355186"/>
          </a:xfrm>
        </p:grpSpPr>
        <p:sp>
          <p:nvSpPr>
            <p:cNvPr id="8" name="フローチャート: 端子 7"/>
            <p:cNvSpPr/>
            <p:nvPr/>
          </p:nvSpPr>
          <p:spPr bwMode="auto">
            <a:xfrm>
              <a:off x="5868144" y="3846975"/>
              <a:ext cx="1861434" cy="555113"/>
            </a:xfrm>
            <a:prstGeom prst="flowChartTerminator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2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蛋白質</a:t>
              </a:r>
            </a:p>
          </p:txBody>
        </p:sp>
        <p:sp>
          <p:nvSpPr>
            <p:cNvPr id="9" name="フローチャート: 端子 8"/>
            <p:cNvSpPr/>
            <p:nvPr/>
          </p:nvSpPr>
          <p:spPr bwMode="auto">
            <a:xfrm>
              <a:off x="5143600" y="2980821"/>
              <a:ext cx="1861434" cy="555113"/>
            </a:xfrm>
            <a:prstGeom prst="flowChartTerminator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2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アミノ酸</a:t>
              </a:r>
            </a:p>
          </p:txBody>
        </p:sp>
        <p:sp>
          <p:nvSpPr>
            <p:cNvPr id="10" name="フローチャート: 端子 9"/>
            <p:cNvSpPr/>
            <p:nvPr/>
          </p:nvSpPr>
          <p:spPr bwMode="auto">
            <a:xfrm>
              <a:off x="4572000" y="2046902"/>
              <a:ext cx="1861434" cy="555113"/>
            </a:xfrm>
            <a:prstGeom prst="flowChartTerminator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2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ブドウ糖</a:t>
              </a:r>
            </a:p>
          </p:txBody>
        </p:sp>
        <p:cxnSp>
          <p:nvCxnSpPr>
            <p:cNvPr id="24" name="直線矢印コネクタ 23"/>
            <p:cNvCxnSpPr/>
            <p:nvPr/>
          </p:nvCxnSpPr>
          <p:spPr bwMode="auto">
            <a:xfrm flipH="1" flipV="1">
              <a:off x="6588224" y="3483132"/>
              <a:ext cx="3878" cy="348880"/>
            </a:xfrm>
            <a:prstGeom prst="straightConnector1">
              <a:avLst/>
            </a:prstGeom>
            <a:solidFill>
              <a:schemeClr val="bg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直線矢印コネクタ 24"/>
            <p:cNvCxnSpPr/>
            <p:nvPr/>
          </p:nvCxnSpPr>
          <p:spPr bwMode="auto">
            <a:xfrm flipH="1" flipV="1">
              <a:off x="5577738" y="2575216"/>
              <a:ext cx="3878" cy="405605"/>
            </a:xfrm>
            <a:prstGeom prst="straightConnector1">
              <a:avLst/>
            </a:prstGeom>
            <a:solidFill>
              <a:schemeClr val="bg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1" name="グループ化 40"/>
          <p:cNvGrpSpPr/>
          <p:nvPr/>
        </p:nvGrpSpPr>
        <p:grpSpPr>
          <a:xfrm>
            <a:off x="4871864" y="1113317"/>
            <a:ext cx="3330188" cy="659499"/>
            <a:chOff x="3403556" y="842493"/>
            <a:chExt cx="3330188" cy="659499"/>
          </a:xfrm>
        </p:grpSpPr>
        <p:sp>
          <p:nvSpPr>
            <p:cNvPr id="7" name="フローチャート: 代替処理 6"/>
            <p:cNvSpPr/>
            <p:nvPr/>
          </p:nvSpPr>
          <p:spPr bwMode="auto">
            <a:xfrm>
              <a:off x="5581616" y="842493"/>
              <a:ext cx="1152128" cy="503076"/>
            </a:xfrm>
            <a:prstGeom prst="flowChartAlternateProcess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200" dirty="0">
                  <a:solidFill>
                    <a:schemeClr val="bg1"/>
                  </a:solidFill>
                  <a:latin typeface="Times New Roman" charset="0"/>
                  <a:ea typeface="ＭＳ Ｐゴシック" pitchFamily="50" charset="-128"/>
                </a:rPr>
                <a:t>食事</a:t>
              </a:r>
            </a:p>
          </p:txBody>
        </p:sp>
        <p:cxnSp>
          <p:nvCxnSpPr>
            <p:cNvPr id="27" name="直線矢印コネクタ 26"/>
            <p:cNvCxnSpPr>
              <a:endCxn id="5" idx="3"/>
            </p:cNvCxnSpPr>
            <p:nvPr/>
          </p:nvCxnSpPr>
          <p:spPr bwMode="auto">
            <a:xfrm flipH="1">
              <a:off x="3403556" y="1112389"/>
              <a:ext cx="2154854" cy="389603"/>
            </a:xfrm>
            <a:prstGeom prst="straightConnector1">
              <a:avLst/>
            </a:prstGeom>
            <a:solidFill>
              <a:schemeClr val="bg1"/>
            </a:solidFill>
            <a:ln w="635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29" name="直線矢印コネクタ 28"/>
          <p:cNvCxnSpPr>
            <a:stCxn id="10" idx="1"/>
          </p:cNvCxnSpPr>
          <p:nvPr/>
        </p:nvCxnSpPr>
        <p:spPr bwMode="auto">
          <a:xfrm flipH="1" flipV="1">
            <a:off x="4927558" y="1910655"/>
            <a:ext cx="1168443" cy="413805"/>
          </a:xfrm>
          <a:prstGeom prst="straightConnector1">
            <a:avLst/>
          </a:prstGeom>
          <a:solidFill>
            <a:schemeClr val="bg1"/>
          </a:solidFill>
          <a:ln w="635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直線矢印コネクタ 31"/>
          <p:cNvCxnSpPr>
            <a:endCxn id="6" idx="3"/>
          </p:cNvCxnSpPr>
          <p:nvPr/>
        </p:nvCxnSpPr>
        <p:spPr bwMode="auto">
          <a:xfrm flipH="1">
            <a:off x="4642090" y="4951644"/>
            <a:ext cx="1146788" cy="277556"/>
          </a:xfrm>
          <a:prstGeom prst="straightConnector1">
            <a:avLst/>
          </a:prstGeom>
          <a:solidFill>
            <a:schemeClr val="bg1"/>
          </a:solidFill>
          <a:ln w="635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0" name="グループ化 39"/>
          <p:cNvGrpSpPr/>
          <p:nvPr/>
        </p:nvGrpSpPr>
        <p:grpSpPr>
          <a:xfrm>
            <a:off x="5591944" y="1758870"/>
            <a:ext cx="4464496" cy="4694466"/>
            <a:chOff x="4067944" y="1758870"/>
            <a:chExt cx="4464496" cy="4694466"/>
          </a:xfrm>
        </p:grpSpPr>
        <p:sp>
          <p:nvSpPr>
            <p:cNvPr id="34" name="角丸四角形 33"/>
            <p:cNvSpPr/>
            <p:nvPr/>
          </p:nvSpPr>
          <p:spPr bwMode="auto">
            <a:xfrm>
              <a:off x="4067944" y="1758870"/>
              <a:ext cx="4176464" cy="4694466"/>
            </a:xfrm>
            <a:prstGeom prst="round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latin typeface="Times New Roman" charset="0"/>
                <a:ea typeface="ＭＳ Ｐゴシック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7855332" y="3284984"/>
              <a:ext cx="677108" cy="1368152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ja-JP" altLang="en-US" sz="3200" dirty="0">
                  <a:solidFill>
                    <a:schemeClr val="bg1"/>
                  </a:solidFill>
                </a:rPr>
                <a:t>肝　臓</a:t>
              </a:r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1715790" y="284451"/>
            <a:ext cx="820891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糖質ゼロでも脳の栄養は大丈夫！</a:t>
            </a:r>
          </a:p>
        </p:txBody>
      </p:sp>
    </p:spTree>
    <p:extLst>
      <p:ext uri="{BB962C8B-B14F-4D97-AF65-F5344CB8AC3E}">
        <p14:creationId xmlns:p14="http://schemas.microsoft.com/office/powerpoint/2010/main" val="223604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糖質摂取が原因と考えられている疾患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247306" y="1624715"/>
            <a:ext cx="8915400" cy="3996857"/>
          </a:xfrm>
        </p:spPr>
        <p:txBody>
          <a:bodyPr>
            <a:normAutofit/>
          </a:bodyPr>
          <a:lstStyle/>
          <a:p>
            <a:r>
              <a:rPr kumimoji="1" lang="ja-JP" altLang="en-US" sz="2400" dirty="0"/>
              <a:t>アルツハイマー病⇒「</a:t>
            </a:r>
            <a:r>
              <a:rPr kumimoji="1" lang="en-US" altLang="ja-JP" sz="2400" dirty="0"/>
              <a:t>3</a:t>
            </a:r>
            <a:r>
              <a:rPr kumimoji="1" lang="ja-JP" altLang="en-US" sz="2400" dirty="0"/>
              <a:t>型糖尿病」と呼ばれている</a:t>
            </a:r>
            <a:endParaRPr kumimoji="1" lang="en-US" altLang="ja-JP" sz="2400" dirty="0"/>
          </a:p>
          <a:p>
            <a:r>
              <a:rPr lang="ja-JP" altLang="en-US" sz="2400" dirty="0"/>
              <a:t>頭痛</a:t>
            </a:r>
            <a:endParaRPr lang="en-US" altLang="ja-JP" sz="2400" dirty="0"/>
          </a:p>
          <a:p>
            <a:r>
              <a:rPr lang="en-US" altLang="ja-JP" sz="2400" dirty="0"/>
              <a:t>ADHD</a:t>
            </a:r>
          </a:p>
          <a:p>
            <a:r>
              <a:rPr lang="ja-JP" altLang="en-US" sz="2400" dirty="0"/>
              <a:t>自閉症</a:t>
            </a:r>
            <a:endParaRPr lang="en-US" altLang="ja-JP" sz="2400" dirty="0"/>
          </a:p>
          <a:p>
            <a:r>
              <a:rPr lang="ja-JP" altLang="en-US" sz="2400" dirty="0"/>
              <a:t>うつ症状，うつ病</a:t>
            </a:r>
            <a:endParaRPr lang="en-US" altLang="ja-JP" sz="2400" dirty="0"/>
          </a:p>
          <a:p>
            <a:r>
              <a:rPr lang="ja-JP" altLang="en-US" sz="2400" dirty="0"/>
              <a:t>統合失調症</a:t>
            </a:r>
            <a:endParaRPr lang="en-US" altLang="ja-JP" sz="2400" dirty="0"/>
          </a:p>
          <a:p>
            <a:r>
              <a:rPr lang="ja-JP" altLang="en-US" sz="2400" dirty="0"/>
              <a:t>パーキンソン病</a:t>
            </a:r>
            <a:endParaRPr lang="en-US" altLang="ja-JP" sz="2400" dirty="0"/>
          </a:p>
          <a:p>
            <a:r>
              <a:rPr kumimoji="1" lang="ja-JP" altLang="en-US" sz="2400" dirty="0"/>
              <a:t>認知症</a:t>
            </a:r>
          </a:p>
        </p:txBody>
      </p:sp>
      <p:sp>
        <p:nvSpPr>
          <p:cNvPr id="6" name="フローチャート: 代替処理 5"/>
          <p:cNvSpPr/>
          <p:nvPr/>
        </p:nvSpPr>
        <p:spPr>
          <a:xfrm>
            <a:off x="5907819" y="2488760"/>
            <a:ext cx="4890053" cy="277201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kumimoji="1" lang="ja-JP" altLang="en-US" sz="2400" dirty="0"/>
              <a:t>欧米の最新の研究ではグルテン（穀物に含まれる蛋白質）が諸悪の根源とするものが多い。</a:t>
            </a:r>
            <a:endParaRPr kumimoji="1" lang="en-US" altLang="ja-JP" sz="2400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sz="2400" dirty="0"/>
              <a:t>原因不明の脳疾患の多くはグルテン・フリー食で改善している。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88575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89211" y="2061329"/>
            <a:ext cx="8915399" cy="1468800"/>
          </a:xfrm>
        </p:spPr>
        <p:txBody>
          <a:bodyPr>
            <a:noAutofit/>
          </a:bodyPr>
          <a:lstStyle/>
          <a:p>
            <a:r>
              <a:rPr kumimoji="1" lang="ja-JP" altLang="en-US" sz="4800" dirty="0"/>
              <a:t>二日酔いよ，さらば！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痛飲しても，翌朝，二日酔い知らずなのはな</a:t>
            </a:r>
            <a:r>
              <a:rPr kumimoji="1" lang="ja-JP" altLang="en-US" dirty="0" err="1"/>
              <a:t>ぜ</a:t>
            </a:r>
            <a:r>
              <a:rPr kumimoji="1" lang="ja-JP" altLang="en-US" dirty="0"/>
              <a:t>？</a:t>
            </a:r>
          </a:p>
        </p:txBody>
      </p:sp>
      <p:graphicFrame>
        <p:nvGraphicFramePr>
          <p:cNvPr id="3" name="コンテンツ プレースホルダー 3"/>
          <p:cNvGraphicFramePr>
            <a:graphicFrameLocks/>
          </p:cNvGraphicFramePr>
          <p:nvPr>
            <p:extLst/>
          </p:nvPr>
        </p:nvGraphicFramePr>
        <p:xfrm>
          <a:off x="3492732" y="4163148"/>
          <a:ext cx="297055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5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二日酔いが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人数（％）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なくなった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81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変化なし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19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3837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856654" y="601199"/>
            <a:ext cx="8911687" cy="1280890"/>
          </a:xfrm>
        </p:spPr>
        <p:txBody>
          <a:bodyPr/>
          <a:lstStyle/>
          <a:p>
            <a:r>
              <a:rPr kumimoji="1" lang="ja-JP" altLang="en-US" dirty="0"/>
              <a:t>主食（米・うどんなど）は消化が悪い！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45" y="2038608"/>
            <a:ext cx="4024406" cy="337365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573427" y="5725297"/>
            <a:ext cx="318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食事から</a:t>
            </a:r>
            <a:r>
              <a:rPr kumimoji="1" lang="en-US" altLang="ja-JP" dirty="0"/>
              <a:t>5</a:t>
            </a:r>
            <a:r>
              <a:rPr kumimoji="1" lang="ja-JP" altLang="en-US" dirty="0"/>
              <a:t>時間後の胃袋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5879142" y="2038608"/>
            <a:ext cx="5074508" cy="380104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>
                <a:solidFill>
                  <a:schemeClr val="tx1"/>
                </a:solidFill>
              </a:rPr>
              <a:t>寿司を食べて</a:t>
            </a:r>
            <a:r>
              <a:rPr lang="en-US" altLang="ja-JP" sz="2400" dirty="0">
                <a:solidFill>
                  <a:schemeClr val="tx1"/>
                </a:solidFill>
              </a:rPr>
              <a:t>5</a:t>
            </a:r>
            <a:r>
              <a:rPr lang="ja-JP" altLang="en-US" sz="2400" dirty="0">
                <a:solidFill>
                  <a:schemeClr val="tx1"/>
                </a:solidFill>
              </a:rPr>
              <a:t>時間後に緊急内視鏡検査。</a:t>
            </a:r>
            <a:endParaRPr lang="en-US" altLang="ja-JP" sz="2400" dirty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胃袋にあるのはコメ，コメ，コメ！</a:t>
            </a:r>
            <a:endParaRPr lang="en-US" altLang="ja-JP" sz="2400" dirty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胃液が消化できるのはタンパク質だけ。肉・魚は</a:t>
            </a:r>
            <a:r>
              <a:rPr lang="en-US" altLang="ja-JP" sz="2400" dirty="0">
                <a:solidFill>
                  <a:schemeClr val="tx1"/>
                </a:solidFill>
              </a:rPr>
              <a:t>10</a:t>
            </a:r>
            <a:r>
              <a:rPr lang="ja-JP" altLang="en-US" sz="2400" dirty="0">
                <a:solidFill>
                  <a:schemeClr val="tx1"/>
                </a:solidFill>
              </a:rPr>
              <a:t>分で胃から消える。</a:t>
            </a:r>
            <a:endParaRPr lang="en-US" altLang="ja-JP" sz="2400" dirty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コメ・うどん・ラーメンはペプシンで消化できない。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7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矢印コネクタ 2"/>
          <p:cNvCxnSpPr/>
          <p:nvPr/>
        </p:nvCxnSpPr>
        <p:spPr bwMode="auto">
          <a:xfrm flipV="1">
            <a:off x="2508708" y="564141"/>
            <a:ext cx="0" cy="4536504"/>
          </a:xfrm>
          <a:prstGeom prst="straightConnector1">
            <a:avLst/>
          </a:prstGeom>
          <a:solidFill>
            <a:schemeClr val="bg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直線矢印コネクタ 12"/>
          <p:cNvCxnSpPr/>
          <p:nvPr/>
        </p:nvCxnSpPr>
        <p:spPr bwMode="auto">
          <a:xfrm>
            <a:off x="2508708" y="5100644"/>
            <a:ext cx="6336704" cy="0"/>
          </a:xfrm>
          <a:prstGeom prst="straightConnector1">
            <a:avLst/>
          </a:prstGeom>
          <a:solidFill>
            <a:schemeClr val="bg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テキスト ボックス 13"/>
          <p:cNvSpPr txBox="1"/>
          <p:nvPr/>
        </p:nvSpPr>
        <p:spPr>
          <a:xfrm>
            <a:off x="8845413" y="4839034"/>
            <a:ext cx="1053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時刻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16621" y="1788277"/>
            <a:ext cx="615553" cy="19442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/>
              <a:t>胃液分泌量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35514" y="5267645"/>
            <a:ext cx="1449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23:00</a:t>
            </a:r>
            <a:endParaRPr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418595" y="5236868"/>
            <a:ext cx="1318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24:00</a:t>
            </a:r>
            <a:endParaRPr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960095" y="5206091"/>
            <a:ext cx="1327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07:00</a:t>
            </a:r>
            <a:endParaRPr lang="ja-JP" altLang="en-US" sz="2400" dirty="0"/>
          </a:p>
        </p:txBody>
      </p:sp>
      <p:cxnSp>
        <p:nvCxnSpPr>
          <p:cNvPr id="25" name="直線コネクタ 24"/>
          <p:cNvCxnSpPr/>
          <p:nvPr/>
        </p:nvCxnSpPr>
        <p:spPr bwMode="auto">
          <a:xfrm flipV="1">
            <a:off x="2558080" y="771277"/>
            <a:ext cx="5592007" cy="99201"/>
          </a:xfrm>
          <a:prstGeom prst="line">
            <a:avLst/>
          </a:prstGeom>
          <a:solidFill>
            <a:schemeClr val="bg1"/>
          </a:solidFill>
          <a:ln w="635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グループ化 4"/>
          <p:cNvGrpSpPr/>
          <p:nvPr/>
        </p:nvGrpSpPr>
        <p:grpSpPr>
          <a:xfrm>
            <a:off x="2567608" y="870478"/>
            <a:ext cx="6123615" cy="3673509"/>
            <a:chOff x="2567608" y="870478"/>
            <a:chExt cx="6123615" cy="3673509"/>
          </a:xfrm>
        </p:grpSpPr>
        <p:cxnSp>
          <p:nvCxnSpPr>
            <p:cNvPr id="29" name="直線コネクタ 28"/>
            <p:cNvCxnSpPr/>
            <p:nvPr/>
          </p:nvCxnSpPr>
          <p:spPr bwMode="auto">
            <a:xfrm>
              <a:off x="2567608" y="908720"/>
              <a:ext cx="432048" cy="0"/>
            </a:xfrm>
            <a:prstGeom prst="line">
              <a:avLst/>
            </a:prstGeom>
            <a:solidFill>
              <a:schemeClr val="bg1"/>
            </a:solidFill>
            <a:ln w="635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直線コネクタ 30"/>
            <p:cNvCxnSpPr/>
            <p:nvPr/>
          </p:nvCxnSpPr>
          <p:spPr bwMode="auto">
            <a:xfrm>
              <a:off x="2999657" y="870478"/>
              <a:ext cx="362975" cy="3673509"/>
            </a:xfrm>
            <a:prstGeom prst="line">
              <a:avLst/>
            </a:prstGeom>
            <a:solidFill>
              <a:schemeClr val="bg1"/>
            </a:solidFill>
            <a:ln w="635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直線コネクタ 37"/>
            <p:cNvCxnSpPr/>
            <p:nvPr/>
          </p:nvCxnSpPr>
          <p:spPr bwMode="auto">
            <a:xfrm>
              <a:off x="3362631" y="4543986"/>
              <a:ext cx="5328592" cy="0"/>
            </a:xfrm>
            <a:prstGeom prst="line">
              <a:avLst/>
            </a:prstGeom>
            <a:solidFill>
              <a:schemeClr val="bg1"/>
            </a:solidFill>
            <a:ln w="635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四角形吹き出し 1"/>
          <p:cNvSpPr/>
          <p:nvPr/>
        </p:nvSpPr>
        <p:spPr bwMode="auto">
          <a:xfrm>
            <a:off x="2197863" y="6113710"/>
            <a:ext cx="1603587" cy="404976"/>
          </a:xfrm>
          <a:prstGeom prst="wedgeRectCallout">
            <a:avLst>
              <a:gd name="adj1" fmla="val -17593"/>
              <a:gd name="adj2" fmla="val -16476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latin typeface="Times New Roman" charset="0"/>
                <a:ea typeface="ＭＳ Ｐゴシック" pitchFamily="50" charset="-128"/>
              </a:rPr>
              <a:t>シメの食事</a:t>
            </a:r>
          </a:p>
        </p:txBody>
      </p:sp>
      <p:sp>
        <p:nvSpPr>
          <p:cNvPr id="19" name="四角形吹き出し 18"/>
          <p:cNvSpPr/>
          <p:nvPr/>
        </p:nvSpPr>
        <p:spPr bwMode="auto">
          <a:xfrm>
            <a:off x="6819015" y="6113710"/>
            <a:ext cx="1008112" cy="432048"/>
          </a:xfrm>
          <a:prstGeom prst="wedgeRectCallout">
            <a:avLst>
              <a:gd name="adj1" fmla="val -2397"/>
              <a:gd name="adj2" fmla="val -16238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latin typeface="Times New Roman" charset="0"/>
                <a:ea typeface="ＭＳ Ｐゴシック" pitchFamily="50" charset="-128"/>
              </a:rPr>
              <a:t>起　床</a:t>
            </a:r>
          </a:p>
        </p:txBody>
      </p:sp>
      <p:sp>
        <p:nvSpPr>
          <p:cNvPr id="20" name="四角形吹き出し 19"/>
          <p:cNvSpPr/>
          <p:nvPr/>
        </p:nvSpPr>
        <p:spPr bwMode="auto">
          <a:xfrm>
            <a:off x="8845412" y="642271"/>
            <a:ext cx="2592288" cy="1570640"/>
          </a:xfrm>
          <a:prstGeom prst="wedgeRectCallout">
            <a:avLst>
              <a:gd name="adj1" fmla="val -74234"/>
              <a:gd name="adj2" fmla="val -4044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latin typeface="Times New Roman" charset="0"/>
                <a:ea typeface="ＭＳ Ｐゴシック" pitchFamily="50" charset="-128"/>
              </a:rPr>
              <a:t>米・麺類の場合</a:t>
            </a:r>
            <a:endParaRPr lang="en-US" altLang="ja-JP" sz="2400" dirty="0">
              <a:latin typeface="Times New Roman" charset="0"/>
              <a:ea typeface="ＭＳ Ｐゴシック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latin typeface="Times New Roman" charset="0"/>
                <a:ea typeface="ＭＳ Ｐゴシック" pitchFamily="50" charset="-128"/>
              </a:rPr>
              <a:t>↓</a:t>
            </a:r>
            <a:br>
              <a:rPr lang="en-US" altLang="ja-JP" sz="2400" dirty="0">
                <a:latin typeface="Times New Roman" charset="0"/>
                <a:ea typeface="ＭＳ Ｐゴシック" pitchFamily="50" charset="-128"/>
              </a:rPr>
            </a:br>
            <a:r>
              <a:rPr lang="ja-JP" altLang="en-US" sz="2400" dirty="0">
                <a:latin typeface="Times New Roman" charset="0"/>
                <a:ea typeface="ＭＳ Ｐゴシック" pitchFamily="50" charset="-128"/>
              </a:rPr>
              <a:t>起床時まで</a:t>
            </a:r>
            <a:br>
              <a:rPr lang="en-US" altLang="ja-JP" sz="2400" dirty="0">
                <a:latin typeface="Times New Roman" charset="0"/>
                <a:ea typeface="ＭＳ Ｐゴシック" pitchFamily="50" charset="-128"/>
              </a:rPr>
            </a:br>
            <a:r>
              <a:rPr lang="ja-JP" altLang="en-US" sz="2400" dirty="0">
                <a:latin typeface="Times New Roman" charset="0"/>
                <a:ea typeface="ＭＳ Ｐゴシック" pitchFamily="50" charset="-128"/>
              </a:rPr>
              <a:t>胃に食物あり</a:t>
            </a:r>
          </a:p>
        </p:txBody>
      </p:sp>
      <p:sp>
        <p:nvSpPr>
          <p:cNvPr id="21" name="四角形吹き出し 20"/>
          <p:cNvSpPr/>
          <p:nvPr/>
        </p:nvSpPr>
        <p:spPr bwMode="auto">
          <a:xfrm>
            <a:off x="7234579" y="2491239"/>
            <a:ext cx="1882822" cy="1570640"/>
          </a:xfrm>
          <a:prstGeom prst="wedgeRectCallout">
            <a:avLst>
              <a:gd name="adj1" fmla="val -257779"/>
              <a:gd name="adj2" fmla="val 1412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latin typeface="Times New Roman" charset="0"/>
                <a:ea typeface="ＭＳ Ｐゴシック" pitchFamily="50" charset="-128"/>
              </a:rPr>
              <a:t>肉の場合</a:t>
            </a:r>
            <a:endParaRPr lang="en-US" altLang="ja-JP" sz="2400" dirty="0">
              <a:latin typeface="Times New Roman" charset="0"/>
              <a:ea typeface="ＭＳ Ｐゴシック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latin typeface="Times New Roman" charset="0"/>
                <a:ea typeface="ＭＳ Ｐゴシック" pitchFamily="50" charset="-128"/>
              </a:rPr>
              <a:t>↓</a:t>
            </a:r>
            <a:br>
              <a:rPr lang="en-US" altLang="ja-JP" sz="2400" dirty="0">
                <a:latin typeface="Times New Roman" charset="0"/>
                <a:ea typeface="ＭＳ Ｐゴシック" pitchFamily="50" charset="-128"/>
              </a:rPr>
            </a:br>
            <a:r>
              <a:rPr lang="ja-JP" altLang="en-US" sz="2400" dirty="0">
                <a:latin typeface="Times New Roman" charset="0"/>
                <a:ea typeface="ＭＳ Ｐゴシック" pitchFamily="50" charset="-128"/>
              </a:rPr>
              <a:t>就寝時には</a:t>
            </a:r>
            <a:br>
              <a:rPr lang="en-US" altLang="ja-JP" sz="2400" dirty="0">
                <a:latin typeface="Times New Roman" charset="0"/>
                <a:ea typeface="ＭＳ Ｐゴシック" pitchFamily="50" charset="-128"/>
              </a:rPr>
            </a:br>
            <a:r>
              <a:rPr lang="ja-JP" altLang="en-US" sz="2400" dirty="0">
                <a:latin typeface="Times New Roman" charset="0"/>
                <a:ea typeface="ＭＳ Ｐゴシック" pitchFamily="50" charset="-128"/>
              </a:rPr>
              <a:t>胃は空っぽ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9630888" y="2212911"/>
            <a:ext cx="2327564" cy="2083660"/>
            <a:chOff x="9630888" y="2212911"/>
            <a:chExt cx="2327564" cy="2083660"/>
          </a:xfrm>
        </p:grpSpPr>
        <p:sp>
          <p:nvSpPr>
            <p:cNvPr id="4" name="フローチャート: 代替処理 3"/>
            <p:cNvSpPr/>
            <p:nvPr/>
          </p:nvSpPr>
          <p:spPr>
            <a:xfrm>
              <a:off x="9630888" y="3168415"/>
              <a:ext cx="2327564" cy="1128156"/>
            </a:xfrm>
            <a:prstGeom prst="flowChartAlternate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/>
                <a:t>逆流性食道炎</a:t>
              </a:r>
              <a:br>
                <a:rPr kumimoji="1" lang="en-US" altLang="ja-JP" sz="2400" dirty="0"/>
              </a:br>
              <a:r>
                <a:rPr kumimoji="1" lang="ja-JP" altLang="en-US" sz="2400" dirty="0"/>
                <a:t>胃のムカムカ</a:t>
              </a:r>
            </a:p>
          </p:txBody>
        </p:sp>
        <p:cxnSp>
          <p:nvCxnSpPr>
            <p:cNvPr id="7" name="直線矢印コネクタ 6"/>
            <p:cNvCxnSpPr>
              <a:stCxn id="20" idx="2"/>
              <a:endCxn id="4" idx="0"/>
            </p:cNvCxnSpPr>
            <p:nvPr/>
          </p:nvCxnSpPr>
          <p:spPr>
            <a:xfrm>
              <a:off x="10141556" y="2212911"/>
              <a:ext cx="653114" cy="955504"/>
            </a:xfrm>
            <a:prstGeom prst="straightConnector1">
              <a:avLst/>
            </a:prstGeom>
            <a:ln w="1270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078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スポーツと糖質制限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2589212" y="1567543"/>
            <a:ext cx="8915400" cy="4785756"/>
          </a:xfrm>
        </p:spPr>
        <p:txBody>
          <a:bodyPr>
            <a:noAutofit/>
          </a:bodyPr>
          <a:lstStyle/>
          <a:p>
            <a:r>
              <a:rPr kumimoji="1" lang="ja-JP" altLang="en-US" sz="2800" dirty="0"/>
              <a:t>糖新生は肝臓が起こり，筋肉のタンパク質は減らない。</a:t>
            </a:r>
            <a:br>
              <a:rPr kumimoji="1" lang="en-US" altLang="ja-JP" sz="2800" dirty="0"/>
            </a:br>
            <a:r>
              <a:rPr kumimoji="1" lang="ja-JP" altLang="en-US" sz="2800" dirty="0"/>
              <a:t>糖質制限で筋力低下は起こらない。</a:t>
            </a:r>
            <a:endParaRPr kumimoji="1" lang="en-US" altLang="ja-JP" sz="2800" dirty="0"/>
          </a:p>
          <a:p>
            <a:r>
              <a:rPr kumimoji="1" lang="ja-JP" altLang="en-US" sz="2800" dirty="0"/>
              <a:t>趣味のフルマラソンなどでは，糖質制限してからタイムが良くなる人が多い。</a:t>
            </a:r>
            <a:endParaRPr kumimoji="1" lang="en-US" altLang="ja-JP" sz="2800" dirty="0"/>
          </a:p>
          <a:p>
            <a:r>
              <a:rPr lang="ja-JP" altLang="en-US" sz="2800" dirty="0"/>
              <a:t>イタリアで</a:t>
            </a:r>
            <a:r>
              <a:rPr lang="en-US" altLang="ja-JP" sz="2800" dirty="0"/>
              <a:t>8</a:t>
            </a:r>
            <a:r>
              <a:rPr lang="ja-JP" altLang="en-US" sz="2800" dirty="0"/>
              <a:t>人のトップアスリートが</a:t>
            </a:r>
            <a:r>
              <a:rPr lang="en-US" altLang="ja-JP" sz="2800" dirty="0"/>
              <a:t>30</a:t>
            </a:r>
            <a:r>
              <a:rPr lang="ja-JP" altLang="en-US" sz="2800" dirty="0"/>
              <a:t>日間，超低炭水化物食摂取。筋力・身体能力に変化なし。</a:t>
            </a:r>
            <a:br>
              <a:rPr lang="en-US" altLang="ja-JP" sz="2800" dirty="0"/>
            </a:br>
            <a:r>
              <a:rPr lang="ja-JP" altLang="en-US" sz="2800" dirty="0"/>
              <a:t>　　　　　　　</a:t>
            </a:r>
            <a:r>
              <a:rPr lang="en-US" altLang="ja-JP" sz="2800" i="1" dirty="0"/>
              <a:t>J </a:t>
            </a:r>
            <a:r>
              <a:rPr lang="en-US" altLang="ja-JP" sz="2800" i="1" dirty="0" err="1"/>
              <a:t>Int</a:t>
            </a:r>
            <a:r>
              <a:rPr lang="en-US" altLang="ja-JP" sz="2800" i="1" dirty="0"/>
              <a:t> </a:t>
            </a:r>
            <a:r>
              <a:rPr lang="en-US" altLang="ja-JP" sz="2800" i="1" dirty="0" err="1"/>
              <a:t>Soc</a:t>
            </a:r>
            <a:r>
              <a:rPr lang="en-US" altLang="ja-JP" sz="2800" i="1" dirty="0"/>
              <a:t> Sports </a:t>
            </a:r>
            <a:r>
              <a:rPr lang="en-US" altLang="ja-JP" sz="2800" i="1" dirty="0" err="1"/>
              <a:t>Nutr</a:t>
            </a:r>
            <a:r>
              <a:rPr lang="en-US" altLang="ja-JP" sz="2800" i="1" dirty="0"/>
              <a:t>. 2012 Jul</a:t>
            </a:r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064635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コンテンツ プレースホルダー 3"/>
          <p:cNvGraphicFramePr>
            <a:graphicFrameLocks/>
          </p:cNvGraphicFramePr>
          <p:nvPr>
            <p:extLst/>
          </p:nvPr>
        </p:nvGraphicFramePr>
        <p:xfrm>
          <a:off x="1678898" y="719528"/>
          <a:ext cx="385996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3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不眠症・うつ症状が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人数（％）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治った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81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治らない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19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コンテンツ プレースホルダー 3"/>
          <p:cNvGraphicFramePr>
            <a:graphicFrameLocks/>
          </p:cNvGraphicFramePr>
          <p:nvPr>
            <p:extLst/>
          </p:nvPr>
        </p:nvGraphicFramePr>
        <p:xfrm>
          <a:off x="5671278" y="719528"/>
          <a:ext cx="300802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冷え症が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人数（％）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治った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46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治らない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54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コンテンツ プレースホルダー 3"/>
          <p:cNvGraphicFramePr>
            <a:graphicFrameLocks/>
          </p:cNvGraphicFramePr>
          <p:nvPr>
            <p:extLst/>
          </p:nvPr>
        </p:nvGraphicFramePr>
        <p:xfrm>
          <a:off x="6505148" y="4992894"/>
          <a:ext cx="3982622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38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スタミナ／持久力が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人数（％）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ついた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62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変化なし／悪化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38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コンテンツ プレースホルダー 3"/>
          <p:cNvGraphicFramePr>
            <a:graphicFrameLocks/>
          </p:cNvGraphicFramePr>
          <p:nvPr>
            <p:extLst/>
          </p:nvPr>
        </p:nvGraphicFramePr>
        <p:xfrm>
          <a:off x="2898770" y="2107105"/>
          <a:ext cx="32403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花粉症が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人数（％）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症状軽快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60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治らない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コンテンツ プレースホルダー 3"/>
          <p:cNvGraphicFramePr>
            <a:graphicFrameLocks/>
          </p:cNvGraphicFramePr>
          <p:nvPr>
            <p:extLst/>
          </p:nvPr>
        </p:nvGraphicFramePr>
        <p:xfrm>
          <a:off x="6306533" y="2129590"/>
          <a:ext cx="3617627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38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アトピー性皮膚炎が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人数（％）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症状軽快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60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治らない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コンテンツ プレースホルダー 3"/>
          <p:cNvGraphicFramePr>
            <a:graphicFrameLocks/>
          </p:cNvGraphicFramePr>
          <p:nvPr>
            <p:extLst/>
          </p:nvPr>
        </p:nvGraphicFramePr>
        <p:xfrm>
          <a:off x="8761751" y="702039"/>
          <a:ext cx="31404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0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貧血が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人数（％）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改善／治った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59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変化なし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41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コンテンツ プレースホルダー 3"/>
          <p:cNvGraphicFramePr>
            <a:graphicFrameLocks/>
          </p:cNvGraphicFramePr>
          <p:nvPr>
            <p:extLst/>
          </p:nvPr>
        </p:nvGraphicFramePr>
        <p:xfrm>
          <a:off x="2035091" y="3560353"/>
          <a:ext cx="425221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ニキビ・脂漏性皮膚炎が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人数（％）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治った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82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治らない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18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コンテンツ プレースホルダー 3"/>
          <p:cNvGraphicFramePr>
            <a:graphicFrameLocks/>
          </p:cNvGraphicFramePr>
          <p:nvPr>
            <p:extLst/>
          </p:nvPr>
        </p:nvGraphicFramePr>
        <p:xfrm>
          <a:off x="6474681" y="3567848"/>
          <a:ext cx="457949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4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頭髪の問題（数・艶）が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人数（％）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改善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52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改善しない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48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コンテンツ プレースホルダー 3"/>
          <p:cNvGraphicFramePr>
            <a:graphicFrameLocks/>
          </p:cNvGraphicFramePr>
          <p:nvPr>
            <p:extLst/>
          </p:nvPr>
        </p:nvGraphicFramePr>
        <p:xfrm>
          <a:off x="3048935" y="4994627"/>
          <a:ext cx="32403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歯周病が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人数（％）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治った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70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治らない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1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3801"/>
          </a:xfrm>
        </p:spPr>
        <p:txBody>
          <a:bodyPr/>
          <a:lstStyle/>
          <a:p>
            <a:r>
              <a:rPr kumimoji="1" lang="ja-JP" altLang="en-US" dirty="0"/>
              <a:t>スポーツと糖質制限　</a:t>
            </a:r>
            <a:r>
              <a:rPr kumimoji="1" lang="ja-JP" altLang="en-US" dirty="0" err="1"/>
              <a:t>ー</a:t>
            </a:r>
            <a:r>
              <a:rPr kumimoji="1" lang="ja-JP" altLang="en-US" dirty="0"/>
              <a:t>その</a:t>
            </a:r>
            <a:r>
              <a:rPr kumimoji="1" lang="en-US" altLang="ja-JP" dirty="0"/>
              <a:t>2</a:t>
            </a:r>
            <a:r>
              <a:rPr kumimoji="1" lang="ja-JP" altLang="en-US" dirty="0" err="1"/>
              <a:t>ー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23799" y="1730241"/>
            <a:ext cx="8915400" cy="3777622"/>
          </a:xfrm>
        </p:spPr>
        <p:txBody>
          <a:bodyPr/>
          <a:lstStyle/>
          <a:p>
            <a:r>
              <a:rPr lang="ja-JP" altLang="en-US" sz="2400" dirty="0"/>
              <a:t>ジョコヴィッチは</a:t>
            </a:r>
            <a:r>
              <a:rPr lang="en-US" altLang="ja-JP" sz="2400" dirty="0"/>
              <a:t>2010</a:t>
            </a:r>
            <a:r>
              <a:rPr lang="ja-JP" altLang="en-US" sz="2400" dirty="0"/>
              <a:t>年以前は平凡なテニス・プレーヤー。</a:t>
            </a:r>
            <a:br>
              <a:rPr lang="en-US" altLang="ja-JP" sz="2400" dirty="0"/>
            </a:br>
            <a:r>
              <a:rPr lang="en-US" altLang="ja-JP" sz="2400" dirty="0"/>
              <a:t>2010</a:t>
            </a:r>
            <a:r>
              <a:rPr lang="ja-JP" altLang="en-US" sz="2400" dirty="0"/>
              <a:t>年からグルテンフリー食（＝コムギ摂取なし）。</a:t>
            </a:r>
            <a:br>
              <a:rPr lang="en-US" altLang="ja-JP" sz="2400" dirty="0"/>
            </a:br>
            <a:r>
              <a:rPr lang="en-US" altLang="ja-JP" sz="2400" dirty="0"/>
              <a:t>2011</a:t>
            </a:r>
            <a:r>
              <a:rPr lang="ja-JP" altLang="en-US" sz="2400" dirty="0"/>
              <a:t>年のウィンブルドンで突然優勝。以後，絶対王者。</a:t>
            </a:r>
            <a:endParaRPr lang="en-US" altLang="ja-JP" sz="2400" dirty="0"/>
          </a:p>
          <a:p>
            <a:r>
              <a:rPr lang="ja-JP" altLang="en-US" sz="2400" dirty="0"/>
              <a:t>ドイツのドルトムント</a:t>
            </a:r>
            <a:r>
              <a:rPr lang="ja-JP" altLang="en-US" dirty="0"/>
              <a:t>（香川真司所属）</a:t>
            </a:r>
            <a:r>
              <a:rPr lang="ja-JP" altLang="en-US" sz="2400" dirty="0"/>
              <a:t>は</a:t>
            </a:r>
            <a:r>
              <a:rPr lang="en-US" altLang="ja-JP" sz="2400" dirty="0"/>
              <a:t>2015</a:t>
            </a:r>
            <a:r>
              <a:rPr lang="ja-JP" altLang="en-US" sz="2400" dirty="0"/>
              <a:t>年から糖質摂取制限食導入。以後，チーム成績向上。</a:t>
            </a:r>
            <a:endParaRPr lang="en-US" altLang="ja-JP" sz="2400" dirty="0"/>
          </a:p>
          <a:p>
            <a:r>
              <a:rPr lang="ja-JP" altLang="en-US" sz="2400" dirty="0"/>
              <a:t>長友佑都</a:t>
            </a:r>
            <a:r>
              <a:rPr lang="ja-JP" altLang="en-US" dirty="0"/>
              <a:t>（セリエ</a:t>
            </a:r>
            <a:r>
              <a:rPr lang="en-US" altLang="ja-JP" dirty="0"/>
              <a:t>A</a:t>
            </a:r>
            <a:r>
              <a:rPr lang="ja-JP" altLang="en-US" dirty="0"/>
              <a:t> インテルナツィオナーレ・ミラノ）</a:t>
            </a:r>
            <a:r>
              <a:rPr lang="ja-JP" altLang="en-US" sz="2400" dirty="0"/>
              <a:t>は</a:t>
            </a:r>
            <a:r>
              <a:rPr lang="en-US" altLang="ja-JP" sz="2400" dirty="0"/>
              <a:t>2016</a:t>
            </a:r>
            <a:r>
              <a:rPr lang="ja-JP" altLang="en-US" sz="2400" dirty="0"/>
              <a:t>年から糖質オフ食を開始。</a:t>
            </a:r>
            <a:endParaRPr lang="en-US" altLang="ja-JP" sz="2400" dirty="0"/>
          </a:p>
          <a:p>
            <a:r>
              <a:rPr lang="ja-JP" altLang="en-US" sz="2400" dirty="0"/>
              <a:t>豪栄道関は炭水化物を取らなくなってから優勝！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08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9677"/>
          </a:xfrm>
        </p:spPr>
        <p:txBody>
          <a:bodyPr/>
          <a:lstStyle/>
          <a:p>
            <a:r>
              <a:rPr kumimoji="1" lang="ja-JP" altLang="en-US" dirty="0"/>
              <a:t>子どもと糖質制限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92925" y="1480456"/>
            <a:ext cx="8915400" cy="4849091"/>
          </a:xfrm>
        </p:spPr>
        <p:txBody>
          <a:bodyPr>
            <a:normAutofit/>
          </a:bodyPr>
          <a:lstStyle/>
          <a:p>
            <a:r>
              <a:rPr kumimoji="1" lang="ja-JP" altLang="en-US" sz="2400" dirty="0"/>
              <a:t>牛肉と水だけで</a:t>
            </a:r>
            <a:r>
              <a:rPr kumimoji="1" lang="en-US" altLang="ja-JP" sz="2400" dirty="0"/>
              <a:t>20</a:t>
            </a:r>
            <a:r>
              <a:rPr kumimoji="1" lang="ja-JP" altLang="en-US" sz="2400" dirty="0"/>
              <a:t>年間暮らしている一家がいるが，</a:t>
            </a:r>
            <a:r>
              <a:rPr lang="en-US" altLang="ja-JP" sz="2400" dirty="0"/>
              <a:t>8</a:t>
            </a:r>
            <a:r>
              <a:rPr lang="ja-JP" altLang="en-US" sz="2400" dirty="0"/>
              <a:t>歳と</a:t>
            </a:r>
            <a:r>
              <a:rPr lang="en-US" altLang="ja-JP" sz="2400" dirty="0"/>
              <a:t>10</a:t>
            </a:r>
            <a:r>
              <a:rPr lang="ja-JP" altLang="en-US" sz="2400" dirty="0"/>
              <a:t>歳の兄弟は正常に健康に育っている。</a:t>
            </a:r>
            <a:endParaRPr lang="en-US" altLang="ja-JP" sz="2400" dirty="0"/>
          </a:p>
          <a:p>
            <a:r>
              <a:rPr lang="ja-JP" altLang="en-US" sz="2400" dirty="0"/>
              <a:t>イヌイットの伝統食（穀物一切なし）でも子どもは正常に育っている。</a:t>
            </a:r>
            <a:endParaRPr lang="en-US" altLang="ja-JP" sz="2400" dirty="0"/>
          </a:p>
          <a:p>
            <a:r>
              <a:rPr lang="ja-JP" altLang="en-US" sz="2400" dirty="0"/>
              <a:t>子供の成長に糖質が必要という科学的データはない。</a:t>
            </a:r>
            <a:endParaRPr lang="en-US" altLang="ja-JP" sz="2400" dirty="0"/>
          </a:p>
          <a:p>
            <a:r>
              <a:rPr lang="ja-JP" altLang="en-US" sz="2400" dirty="0"/>
              <a:t>某学習塾のデータ。</a:t>
            </a:r>
            <a:br>
              <a:rPr lang="en-US" altLang="ja-JP" sz="2400" dirty="0"/>
            </a:br>
            <a:r>
              <a:rPr lang="ja-JP" altLang="en-US" sz="2400" dirty="0"/>
              <a:t>糖質制限しなかった子どもより，糖質制限した子どもの成績が向上。食後の居眠りがなくなり，積極的に勉強するようになった。</a:t>
            </a:r>
            <a:endParaRPr lang="en-US" altLang="ja-JP" sz="2400" dirty="0"/>
          </a:p>
          <a:p>
            <a:r>
              <a:rPr lang="ja-JP" altLang="en-US" sz="2400" dirty="0"/>
              <a:t>子どものニキビは糖質制限でほぼ治癒する。</a:t>
            </a:r>
            <a:endParaRPr lang="en-US" altLang="ja-JP" sz="2400" dirty="0"/>
          </a:p>
          <a:p>
            <a:endParaRPr lang="en-US" altLang="ja-JP" sz="2400" dirty="0"/>
          </a:p>
          <a:p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490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2207568" y="2060848"/>
            <a:ext cx="7772400" cy="2123658"/>
          </a:xfrm>
        </p:spPr>
        <p:txBody>
          <a:bodyPr>
            <a:noAutofit/>
          </a:bodyPr>
          <a:lstStyle/>
          <a:p>
            <a:r>
              <a:rPr lang="ja-JP" altLang="en-US" sz="4800" dirty="0"/>
              <a:t>カロリー数という虚構</a:t>
            </a:r>
            <a:br>
              <a:rPr lang="en-US" altLang="ja-JP" sz="4800" dirty="0"/>
            </a:br>
            <a:br>
              <a:rPr lang="en-US" altLang="ja-JP" sz="4800" dirty="0"/>
            </a:br>
            <a:r>
              <a:rPr lang="ja-JP" altLang="en-US" sz="4800" dirty="0" err="1"/>
              <a:t>ー</a:t>
            </a:r>
            <a:r>
              <a:rPr lang="ja-JP" altLang="en-US" sz="4800" dirty="0"/>
              <a:t>栄養学は砂上の楼閣かー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4581493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09800" y="796381"/>
            <a:ext cx="7772400" cy="769441"/>
          </a:xfrm>
        </p:spPr>
        <p:txBody>
          <a:bodyPr>
            <a:normAutofit/>
          </a:bodyPr>
          <a:lstStyle/>
          <a:p>
            <a:r>
              <a:rPr kumimoji="1" lang="ja-JP" altLang="en-US" sz="4400" dirty="0"/>
              <a:t>「食物のカロリー」の測定法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14870" y="1772816"/>
            <a:ext cx="9046253" cy="2239888"/>
          </a:xfrm>
        </p:spPr>
        <p:txBody>
          <a:bodyPr>
            <a:noAutofit/>
          </a:bodyPr>
          <a:lstStyle/>
          <a:p>
            <a:r>
              <a:rPr kumimoji="1" lang="en-US" altLang="ja-JP" sz="3200" dirty="0"/>
              <a:t>19</a:t>
            </a:r>
            <a:r>
              <a:rPr kumimoji="1" lang="ja-JP" altLang="en-US" sz="3200" dirty="0"/>
              <a:t>世紀の化学者ルブネルが考案（</a:t>
            </a:r>
            <a:r>
              <a:rPr kumimoji="1" lang="en-US" altLang="ja-JP" sz="3200" dirty="0"/>
              <a:t>1883</a:t>
            </a:r>
            <a:r>
              <a:rPr kumimoji="1" lang="ja-JP" altLang="en-US" sz="3200" dirty="0"/>
              <a:t>）</a:t>
            </a:r>
            <a:endParaRPr kumimoji="1" lang="en-US" altLang="ja-JP" sz="3200" dirty="0"/>
          </a:p>
          <a:p>
            <a:r>
              <a:rPr lang="ja-JP" altLang="en-US" sz="3200" dirty="0"/>
              <a:t>食物を燃やして得られた熱量を測定</a:t>
            </a:r>
            <a:endParaRPr lang="en-US" altLang="ja-JP" sz="3200" dirty="0"/>
          </a:p>
          <a:p>
            <a:r>
              <a:rPr kumimoji="1" lang="ja-JP" altLang="en-US" sz="3200" dirty="0"/>
              <a:t>三大栄養素のカロリーはこの</a:t>
            </a:r>
            <a:r>
              <a:rPr lang="ja-JP" altLang="en-US" sz="3200" dirty="0"/>
              <a:t>方法</a:t>
            </a:r>
            <a:r>
              <a:rPr kumimoji="1" lang="ja-JP" altLang="en-US" sz="3200" dirty="0"/>
              <a:t>で算出</a:t>
            </a:r>
            <a:endParaRPr kumimoji="1" lang="en-US" altLang="ja-JP" sz="3200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659818"/>
              </p:ext>
            </p:extLst>
          </p:nvPr>
        </p:nvGraphicFramePr>
        <p:xfrm>
          <a:off x="3719736" y="4012705"/>
          <a:ext cx="6528134" cy="2451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46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solidFill>
                            <a:schemeClr val="bg1"/>
                          </a:solidFill>
                        </a:rPr>
                        <a:t>栄養素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solidFill>
                            <a:schemeClr val="bg1"/>
                          </a:solidFill>
                        </a:rPr>
                        <a:t>カロリー数</a:t>
                      </a:r>
                      <a:r>
                        <a:rPr kumimoji="1" lang="en-US" altLang="ja-JP" sz="3200" dirty="0">
                          <a:solidFill>
                            <a:schemeClr val="bg1"/>
                          </a:solidFill>
                        </a:rPr>
                        <a:t>(kcal/g)</a:t>
                      </a:r>
                      <a:endParaRPr kumimoji="1" lang="ja-JP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413"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炭水化物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4 </a:t>
                      </a:r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413"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蛋 白 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4</a:t>
                      </a:r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413"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脂　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9</a:t>
                      </a:r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6429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207568" y="548681"/>
            <a:ext cx="7772400" cy="769441"/>
          </a:xfrm>
        </p:spPr>
        <p:txBody>
          <a:bodyPr>
            <a:normAutofit/>
          </a:bodyPr>
          <a:lstStyle/>
          <a:p>
            <a:r>
              <a:rPr kumimoji="1" lang="ja-JP" altLang="en-US" sz="4000" dirty="0"/>
              <a:t>食べた物の行方</a:t>
            </a:r>
          </a:p>
        </p:txBody>
      </p:sp>
      <p:sp>
        <p:nvSpPr>
          <p:cNvPr id="5" name="フローチャート: 代替処理 4"/>
          <p:cNvSpPr/>
          <p:nvPr/>
        </p:nvSpPr>
        <p:spPr bwMode="auto">
          <a:xfrm>
            <a:off x="3944720" y="1681481"/>
            <a:ext cx="2279769" cy="646986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  <a:t>体温の維持</a:t>
            </a:r>
          </a:p>
        </p:txBody>
      </p:sp>
      <p:sp>
        <p:nvSpPr>
          <p:cNvPr id="6" name="フローチャート: 代替処理 5"/>
          <p:cNvSpPr/>
          <p:nvPr/>
        </p:nvSpPr>
        <p:spPr bwMode="auto">
          <a:xfrm>
            <a:off x="2233308" y="2708095"/>
            <a:ext cx="4030404" cy="646986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  <a:t>脳の活動 </a:t>
            </a:r>
            <a:r>
              <a:rPr lang="en-US" altLang="ja-JP" sz="32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  <a:t>&amp; </a:t>
            </a:r>
            <a:r>
              <a:rPr lang="ja-JP" altLang="en-US" sz="32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  <a:t>筋肉運動</a:t>
            </a:r>
          </a:p>
        </p:txBody>
      </p:sp>
      <p:sp>
        <p:nvSpPr>
          <p:cNvPr id="7" name="フローチャート: 代替処理 6"/>
          <p:cNvSpPr/>
          <p:nvPr/>
        </p:nvSpPr>
        <p:spPr bwMode="auto">
          <a:xfrm>
            <a:off x="1470429" y="3684389"/>
            <a:ext cx="4902778" cy="646986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  <a:t>体の組織，器官を作る材料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6580085" y="1788752"/>
            <a:ext cx="4593616" cy="1497443"/>
            <a:chOff x="4716016" y="1816952"/>
            <a:chExt cx="4130396" cy="1497443"/>
          </a:xfrm>
        </p:grpSpPr>
        <p:sp>
          <p:nvSpPr>
            <p:cNvPr id="8" name="右中かっこ 7"/>
            <p:cNvSpPr/>
            <p:nvPr/>
          </p:nvSpPr>
          <p:spPr bwMode="auto">
            <a:xfrm>
              <a:off x="4716016" y="1816952"/>
              <a:ext cx="432048" cy="1497443"/>
            </a:xfrm>
            <a:prstGeom prst="rightBrac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latin typeface="Times New Roman" charset="0"/>
                <a:ea typeface="ＭＳ Ｐゴシック" pitchFamily="50" charset="-128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364088" y="2296375"/>
              <a:ext cx="3482324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3200" dirty="0"/>
                <a:t>これは熱量そのもの</a:t>
              </a: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6285341" y="3756826"/>
            <a:ext cx="5272346" cy="584775"/>
            <a:chOff x="4761341" y="3756826"/>
            <a:chExt cx="4772483" cy="584775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5582505" y="3756826"/>
              <a:ext cx="3951319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200" dirty="0"/>
                <a:t>これは熱量とは無関係</a:t>
              </a: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4761341" y="3911042"/>
              <a:ext cx="972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/>
                <a:t>・・・</a:t>
              </a:r>
            </a:p>
          </p:txBody>
        </p:sp>
      </p:grpSp>
      <p:sp>
        <p:nvSpPr>
          <p:cNvPr id="13" name="フローチャート: 代替処理 12"/>
          <p:cNvSpPr/>
          <p:nvPr/>
        </p:nvSpPr>
        <p:spPr bwMode="auto">
          <a:xfrm>
            <a:off x="1614980" y="4823507"/>
            <a:ext cx="9340721" cy="1055608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800" b="1" dirty="0">
                <a:solidFill>
                  <a:srgbClr val="C00000"/>
                </a:solidFill>
                <a:latin typeface="Times New Roman" charset="0"/>
              </a:rPr>
              <a:t>［食物］ ＝［エネルギー］＋［体を作る材料］であって</a:t>
            </a:r>
            <a:endParaRPr lang="en-US" altLang="ja-JP" sz="2800" b="1" dirty="0">
              <a:solidFill>
                <a:srgbClr val="C00000"/>
              </a:solidFill>
              <a:latin typeface="Times New Roman" charset="0"/>
            </a:endParaRPr>
          </a:p>
          <a:p>
            <a:r>
              <a:rPr lang="ja-JP" altLang="en-US" sz="2800" b="1" dirty="0">
                <a:solidFill>
                  <a:srgbClr val="C00000"/>
                </a:solidFill>
                <a:latin typeface="Times New Roman" charset="0"/>
              </a:rPr>
              <a:t>［食物］ ＝［エネルギー］ではない</a:t>
            </a:r>
          </a:p>
        </p:txBody>
      </p:sp>
    </p:spTree>
    <p:extLst>
      <p:ext uri="{BB962C8B-B14F-4D97-AF65-F5344CB8AC3E}">
        <p14:creationId xmlns:p14="http://schemas.microsoft.com/office/powerpoint/2010/main" val="383285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脂肪だけでは太らない！</a:t>
            </a:r>
          </a:p>
        </p:txBody>
      </p:sp>
      <p:sp>
        <p:nvSpPr>
          <p:cNvPr id="5" name="フローチャート: 代替処理 4"/>
          <p:cNvSpPr/>
          <p:nvPr/>
        </p:nvSpPr>
        <p:spPr bwMode="auto">
          <a:xfrm>
            <a:off x="4630979" y="1330450"/>
            <a:ext cx="2219311" cy="646986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latin typeface="Times New Roman" charset="0"/>
                <a:ea typeface="ＭＳ Ｐゴシック" pitchFamily="50" charset="-128"/>
              </a:rPr>
              <a:t>脂肪を摂取</a:t>
            </a:r>
          </a:p>
        </p:txBody>
      </p:sp>
      <p:sp>
        <p:nvSpPr>
          <p:cNvPr id="8" name="フローチャート: 代替処理 7"/>
          <p:cNvSpPr/>
          <p:nvPr/>
        </p:nvSpPr>
        <p:spPr bwMode="auto">
          <a:xfrm>
            <a:off x="7216266" y="1333362"/>
            <a:ext cx="3344157" cy="646986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latin typeface="Times New Roman" charset="0"/>
                <a:ea typeface="ＭＳ Ｐゴシック" pitchFamily="50" charset="-128"/>
              </a:rPr>
              <a:t>脂肪と糖質を摂取</a:t>
            </a:r>
          </a:p>
        </p:txBody>
      </p:sp>
      <p:grpSp>
        <p:nvGrpSpPr>
          <p:cNvPr id="32" name="グループ化 31"/>
          <p:cNvGrpSpPr/>
          <p:nvPr/>
        </p:nvGrpSpPr>
        <p:grpSpPr>
          <a:xfrm>
            <a:off x="2264075" y="1653943"/>
            <a:ext cx="2862233" cy="1689065"/>
            <a:chOff x="2264075" y="1653943"/>
            <a:chExt cx="2862233" cy="1689065"/>
          </a:xfrm>
        </p:grpSpPr>
        <p:sp>
          <p:nvSpPr>
            <p:cNvPr id="7" name="フローチャート: 代替処理 6"/>
            <p:cNvSpPr/>
            <p:nvPr/>
          </p:nvSpPr>
          <p:spPr bwMode="auto">
            <a:xfrm>
              <a:off x="2264075" y="2423607"/>
              <a:ext cx="2862233" cy="919401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4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一定量のみ</a:t>
              </a:r>
              <a:br>
                <a:rPr lang="en-US" altLang="ja-JP" sz="24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</a:br>
              <a:r>
                <a:rPr lang="ja-JP" altLang="en-US" sz="24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腸管から吸収される</a:t>
              </a:r>
            </a:p>
          </p:txBody>
        </p:sp>
        <p:cxnSp>
          <p:nvCxnSpPr>
            <p:cNvPr id="15" name="カギ線コネクタ 14"/>
            <p:cNvCxnSpPr>
              <a:stCxn id="5" idx="1"/>
              <a:endCxn id="7" idx="0"/>
            </p:cNvCxnSpPr>
            <p:nvPr/>
          </p:nvCxnSpPr>
          <p:spPr>
            <a:xfrm rot="10800000" flipV="1">
              <a:off x="3695193" y="1653943"/>
              <a:ext cx="935787" cy="769664"/>
            </a:xfrm>
            <a:prstGeom prst="bentConnector2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グループ化 33"/>
          <p:cNvGrpSpPr/>
          <p:nvPr/>
        </p:nvGrpSpPr>
        <p:grpSpPr>
          <a:xfrm>
            <a:off x="2829031" y="4952026"/>
            <a:ext cx="1732317" cy="1300703"/>
            <a:chOff x="2829031" y="4952026"/>
            <a:chExt cx="1732317" cy="1300703"/>
          </a:xfrm>
        </p:grpSpPr>
        <p:sp>
          <p:nvSpPr>
            <p:cNvPr id="11" name="フローチャート: 代替処理 10"/>
            <p:cNvSpPr/>
            <p:nvPr/>
          </p:nvSpPr>
          <p:spPr bwMode="auto">
            <a:xfrm>
              <a:off x="2829031" y="5605743"/>
              <a:ext cx="1732317" cy="646986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200" dirty="0">
                  <a:solidFill>
                    <a:srgbClr val="FF0000"/>
                  </a:solidFill>
                  <a:latin typeface="Times New Roman" charset="0"/>
                  <a:ea typeface="ＭＳ Ｐゴシック" pitchFamily="50" charset="-128"/>
                </a:rPr>
                <a:t>太らない</a:t>
              </a:r>
            </a:p>
          </p:txBody>
        </p:sp>
        <p:cxnSp>
          <p:nvCxnSpPr>
            <p:cNvPr id="18" name="直線矢印コネクタ 17"/>
            <p:cNvCxnSpPr/>
            <p:nvPr/>
          </p:nvCxnSpPr>
          <p:spPr>
            <a:xfrm flipH="1">
              <a:off x="3720902" y="4952026"/>
              <a:ext cx="3" cy="674470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グループ化 34"/>
          <p:cNvGrpSpPr/>
          <p:nvPr/>
        </p:nvGrpSpPr>
        <p:grpSpPr>
          <a:xfrm>
            <a:off x="7821989" y="1980348"/>
            <a:ext cx="2132708" cy="911779"/>
            <a:chOff x="7821989" y="1980348"/>
            <a:chExt cx="2132708" cy="911779"/>
          </a:xfrm>
        </p:grpSpPr>
        <p:sp>
          <p:nvSpPr>
            <p:cNvPr id="9" name="フローチャート: 代替処理 8"/>
            <p:cNvSpPr/>
            <p:nvPr/>
          </p:nvSpPr>
          <p:spPr bwMode="auto">
            <a:xfrm>
              <a:off x="7821989" y="2381349"/>
              <a:ext cx="2132708" cy="510778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4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インスリン分泌</a:t>
              </a:r>
            </a:p>
          </p:txBody>
        </p:sp>
        <p:cxnSp>
          <p:nvCxnSpPr>
            <p:cNvPr id="20" name="直線矢印コネクタ 19"/>
            <p:cNvCxnSpPr>
              <a:stCxn id="8" idx="2"/>
              <a:endCxn id="9" idx="0"/>
            </p:cNvCxnSpPr>
            <p:nvPr/>
          </p:nvCxnSpPr>
          <p:spPr>
            <a:xfrm flipH="1">
              <a:off x="8888343" y="1980348"/>
              <a:ext cx="2" cy="401001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グループ化 35"/>
          <p:cNvGrpSpPr/>
          <p:nvPr/>
        </p:nvGrpSpPr>
        <p:grpSpPr>
          <a:xfrm>
            <a:off x="7684861" y="2892127"/>
            <a:ext cx="2406968" cy="1388507"/>
            <a:chOff x="7684861" y="2892127"/>
            <a:chExt cx="2406968" cy="1388507"/>
          </a:xfrm>
        </p:grpSpPr>
        <p:sp>
          <p:nvSpPr>
            <p:cNvPr id="10" name="フローチャート: 代替処理 9"/>
            <p:cNvSpPr/>
            <p:nvPr/>
          </p:nvSpPr>
          <p:spPr bwMode="auto">
            <a:xfrm>
              <a:off x="7684861" y="3361233"/>
              <a:ext cx="2406968" cy="919401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4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血液中の脂質は</a:t>
              </a:r>
              <a:br>
                <a:rPr lang="en-US" altLang="ja-JP" sz="24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</a:br>
              <a:r>
                <a:rPr lang="ja-JP" altLang="en-US" sz="24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脂肪細胞へ移行</a:t>
              </a:r>
            </a:p>
          </p:txBody>
        </p:sp>
        <p:cxnSp>
          <p:nvCxnSpPr>
            <p:cNvPr id="22" name="直線矢印コネクタ 21"/>
            <p:cNvCxnSpPr>
              <a:stCxn id="9" idx="2"/>
              <a:endCxn id="10" idx="0"/>
            </p:cNvCxnSpPr>
            <p:nvPr/>
          </p:nvCxnSpPr>
          <p:spPr>
            <a:xfrm>
              <a:off x="8888343" y="2892127"/>
              <a:ext cx="2" cy="469106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グループ化 36"/>
          <p:cNvGrpSpPr/>
          <p:nvPr/>
        </p:nvGrpSpPr>
        <p:grpSpPr>
          <a:xfrm>
            <a:off x="5634587" y="5289262"/>
            <a:ext cx="1822640" cy="1183561"/>
            <a:chOff x="5580841" y="-8287225"/>
            <a:chExt cx="2656179" cy="13987493"/>
          </a:xfrm>
        </p:grpSpPr>
        <p:sp>
          <p:nvSpPr>
            <p:cNvPr id="12" name="フローチャート: 代替処理 11"/>
            <p:cNvSpPr/>
            <p:nvPr/>
          </p:nvSpPr>
          <p:spPr bwMode="auto">
            <a:xfrm>
              <a:off x="5580841" y="-1945905"/>
              <a:ext cx="2019264" cy="7646173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200" dirty="0">
                  <a:solidFill>
                    <a:srgbClr val="FF0000"/>
                  </a:solidFill>
                  <a:latin typeface="Times New Roman" charset="0"/>
                  <a:ea typeface="ＭＳ Ｐゴシック" pitchFamily="50" charset="-128"/>
                </a:rPr>
                <a:t>太　る</a:t>
              </a:r>
            </a:p>
          </p:txBody>
        </p:sp>
        <p:cxnSp>
          <p:nvCxnSpPr>
            <p:cNvPr id="26" name="カギ線コネクタ 25"/>
            <p:cNvCxnSpPr>
              <a:stCxn id="13" idx="1"/>
            </p:cNvCxnSpPr>
            <p:nvPr/>
          </p:nvCxnSpPr>
          <p:spPr>
            <a:xfrm rot="10800000" flipV="1">
              <a:off x="6631456" y="-8287225"/>
              <a:ext cx="1605564" cy="6341308"/>
            </a:xfrm>
            <a:prstGeom prst="bentConnector3">
              <a:avLst>
                <a:gd name="adj1" fmla="val 102188"/>
              </a:avLst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グループ化 37"/>
          <p:cNvGrpSpPr/>
          <p:nvPr/>
        </p:nvGrpSpPr>
        <p:grpSpPr>
          <a:xfrm>
            <a:off x="7457227" y="3820934"/>
            <a:ext cx="2862233" cy="1928028"/>
            <a:chOff x="7457227" y="3820934"/>
            <a:chExt cx="2862233" cy="1928028"/>
          </a:xfrm>
        </p:grpSpPr>
        <p:sp>
          <p:nvSpPr>
            <p:cNvPr id="13" name="フローチャート: 代替処理 12"/>
            <p:cNvSpPr/>
            <p:nvPr/>
          </p:nvSpPr>
          <p:spPr bwMode="auto">
            <a:xfrm>
              <a:off x="7457227" y="4829561"/>
              <a:ext cx="2862233" cy="919401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4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さらに多くの脂肪が</a:t>
              </a:r>
              <a:br>
                <a:rPr lang="en-US" altLang="ja-JP" sz="24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</a:br>
              <a:r>
                <a:rPr lang="ja-JP" altLang="en-US" sz="24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腸管から吸収される</a:t>
              </a:r>
            </a:p>
          </p:txBody>
        </p:sp>
        <p:cxnSp>
          <p:nvCxnSpPr>
            <p:cNvPr id="24" name="直線矢印コネクタ 23"/>
            <p:cNvCxnSpPr>
              <a:stCxn id="10" idx="2"/>
              <a:endCxn id="13" idx="0"/>
            </p:cNvCxnSpPr>
            <p:nvPr/>
          </p:nvCxnSpPr>
          <p:spPr>
            <a:xfrm flipH="1">
              <a:off x="8888344" y="4280634"/>
              <a:ext cx="1" cy="548927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カギ線コネクタ 27"/>
            <p:cNvCxnSpPr>
              <a:stCxn id="13" idx="3"/>
              <a:endCxn id="10" idx="3"/>
            </p:cNvCxnSpPr>
            <p:nvPr/>
          </p:nvCxnSpPr>
          <p:spPr>
            <a:xfrm flipH="1" flipV="1">
              <a:off x="10091829" y="3820934"/>
              <a:ext cx="227631" cy="1468328"/>
            </a:xfrm>
            <a:prstGeom prst="bentConnector3">
              <a:avLst>
                <a:gd name="adj1" fmla="val -100426"/>
              </a:avLst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/>
        </p:nvGrpSpPr>
        <p:grpSpPr>
          <a:xfrm>
            <a:off x="2121389" y="3343008"/>
            <a:ext cx="3147599" cy="1593871"/>
            <a:chOff x="2121389" y="3343008"/>
            <a:chExt cx="3147599" cy="1593871"/>
          </a:xfrm>
        </p:grpSpPr>
        <p:sp>
          <p:nvSpPr>
            <p:cNvPr id="6" name="フローチャート: 代替処理 5"/>
            <p:cNvSpPr/>
            <p:nvPr/>
          </p:nvSpPr>
          <p:spPr bwMode="auto">
            <a:xfrm>
              <a:off x="2121389" y="4017478"/>
              <a:ext cx="3147599" cy="919401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4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それ以外の脂肪は</a:t>
              </a:r>
              <a:endParaRPr lang="en-US" altLang="ja-JP" sz="24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400" dirty="0">
                  <a:solidFill>
                    <a:srgbClr val="C00000"/>
                  </a:solidFill>
                  <a:latin typeface="Times New Roman" charset="0"/>
                  <a:ea typeface="ＭＳ Ｐゴシック" pitchFamily="50" charset="-128"/>
                </a:rPr>
                <a:t>便と一緒に排泄される</a:t>
              </a:r>
            </a:p>
          </p:txBody>
        </p:sp>
        <p:cxnSp>
          <p:nvCxnSpPr>
            <p:cNvPr id="31" name="直線矢印コネクタ 30"/>
            <p:cNvCxnSpPr>
              <a:stCxn id="7" idx="2"/>
              <a:endCxn id="6" idx="0"/>
            </p:cNvCxnSpPr>
            <p:nvPr/>
          </p:nvCxnSpPr>
          <p:spPr>
            <a:xfrm flipH="1">
              <a:off x="3695189" y="3343008"/>
              <a:ext cx="3" cy="674470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589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4800" dirty="0"/>
              <a:t>糖質は嗜好品</a:t>
            </a:r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4088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8085"/>
          </a:xfrm>
        </p:spPr>
        <p:txBody>
          <a:bodyPr/>
          <a:lstStyle/>
          <a:p>
            <a:r>
              <a:rPr kumimoji="1" lang="ja-JP" altLang="en-US"/>
              <a:t>タバコ・酒と糖質は似ている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013565"/>
              </p:ext>
            </p:extLst>
          </p:nvPr>
        </p:nvGraphicFramePr>
        <p:xfrm>
          <a:off x="6724608" y="1622853"/>
          <a:ext cx="462713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9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酒を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飲酒者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飲みたい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非飲酒者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飲もうと思わない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917178"/>
              </p:ext>
            </p:extLst>
          </p:nvPr>
        </p:nvGraphicFramePr>
        <p:xfrm>
          <a:off x="1880759" y="1614615"/>
          <a:ext cx="462713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9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タバコを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喫煙者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吸いたい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非喫煙者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吸おうと思わない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9094174"/>
              </p:ext>
            </p:extLst>
          </p:nvPr>
        </p:nvGraphicFramePr>
        <p:xfrm>
          <a:off x="1897235" y="3393988"/>
          <a:ext cx="462713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9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麻薬を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常用者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打ちたい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非常用者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打ちたいと思わない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738031"/>
              </p:ext>
            </p:extLst>
          </p:nvPr>
        </p:nvGraphicFramePr>
        <p:xfrm>
          <a:off x="6779741" y="3410464"/>
          <a:ext cx="489327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3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糖質を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糖質摂取者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食べたい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糖質制限者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食べたいと思わない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フローチャート: 端子 7"/>
          <p:cNvSpPr/>
          <p:nvPr/>
        </p:nvSpPr>
        <p:spPr>
          <a:xfrm>
            <a:off x="3698789" y="4992625"/>
            <a:ext cx="5140411" cy="1514773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kumimoji="1" lang="ja-JP" altLang="en-US" sz="3200" dirty="0">
                <a:solidFill>
                  <a:srgbClr val="FF0000"/>
                </a:solidFill>
              </a:rPr>
              <a:t>タバコ・酒・麻薬・糖質</a:t>
            </a:r>
            <a:br>
              <a:rPr kumimoji="1" lang="en-US" altLang="ja-JP" sz="3200" dirty="0">
                <a:solidFill>
                  <a:srgbClr val="FF0000"/>
                </a:solidFill>
              </a:rPr>
            </a:br>
            <a:r>
              <a:rPr kumimoji="1" lang="ja-JP" altLang="en-US" sz="3200" dirty="0">
                <a:solidFill>
                  <a:srgbClr val="FF0000"/>
                </a:solidFill>
              </a:rPr>
              <a:t>すべて同じパターン！</a:t>
            </a:r>
          </a:p>
        </p:txBody>
      </p:sp>
    </p:spTree>
    <p:extLst>
      <p:ext uri="{BB962C8B-B14F-4D97-AF65-F5344CB8AC3E}">
        <p14:creationId xmlns:p14="http://schemas.microsoft.com/office/powerpoint/2010/main" val="57395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09800" y="796381"/>
            <a:ext cx="7772400" cy="769441"/>
          </a:xfrm>
        </p:spPr>
        <p:txBody>
          <a:bodyPr/>
          <a:lstStyle/>
          <a:p>
            <a:r>
              <a:rPr kumimoji="1" lang="ja-JP" altLang="en-US" dirty="0"/>
              <a:t>麻薬・薬物　快楽中枢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75" y="2564904"/>
            <a:ext cx="2152650" cy="2286000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 bwMode="auto">
          <a:xfrm>
            <a:off x="5303912" y="1537722"/>
            <a:ext cx="3384376" cy="582409"/>
          </a:xfrm>
          <a:prstGeom prst="wedgeRoundRectCallout">
            <a:avLst>
              <a:gd name="adj1" fmla="val -43951"/>
              <a:gd name="adj2" fmla="val 31234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A83718"/>
                </a:solidFill>
                <a:latin typeface="Times New Roman" charset="0"/>
                <a:ea typeface="ＭＳ Ｐゴシック" pitchFamily="50" charset="-128"/>
              </a:rPr>
              <a:t>報酬中枢（快楽中枢）</a:t>
            </a:r>
          </a:p>
        </p:txBody>
      </p:sp>
      <p:grpSp>
        <p:nvGrpSpPr>
          <p:cNvPr id="14" name="グループ化 13"/>
          <p:cNvGrpSpPr/>
          <p:nvPr/>
        </p:nvGrpSpPr>
        <p:grpSpPr>
          <a:xfrm>
            <a:off x="1797298" y="1586956"/>
            <a:ext cx="3722639" cy="2055567"/>
            <a:chOff x="273297" y="1484040"/>
            <a:chExt cx="3722639" cy="2055567"/>
          </a:xfrm>
        </p:grpSpPr>
        <p:sp>
          <p:nvSpPr>
            <p:cNvPr id="4" name="フローチャート: 端子 3"/>
            <p:cNvSpPr/>
            <p:nvPr/>
          </p:nvSpPr>
          <p:spPr bwMode="auto">
            <a:xfrm>
              <a:off x="273297" y="1484040"/>
              <a:ext cx="3015377" cy="1861006"/>
            </a:xfrm>
            <a:prstGeom prst="flowChartTerminator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4000" dirty="0">
                  <a:solidFill>
                    <a:srgbClr val="FF0000"/>
                  </a:solidFill>
                  <a:latin typeface="Times New Roman" charset="0"/>
                </a:rPr>
                <a:t>麻薬・薬物</a:t>
              </a:r>
              <a:br>
                <a:rPr lang="en-US" altLang="ja-JP" sz="4000" dirty="0">
                  <a:solidFill>
                    <a:srgbClr val="FF0000"/>
                  </a:solidFill>
                  <a:latin typeface="Times New Roman" charset="0"/>
                </a:rPr>
              </a:br>
              <a:r>
                <a:rPr lang="ja-JP" altLang="en-US" sz="4000" dirty="0">
                  <a:solidFill>
                    <a:srgbClr val="FF0000"/>
                  </a:solidFill>
                  <a:latin typeface="Times New Roman" charset="0"/>
                </a:rPr>
                <a:t>アルコール</a:t>
              </a:r>
              <a:endParaRPr lang="ja-JP" altLang="en-US" sz="4000" dirty="0">
                <a:solidFill>
                  <a:srgbClr val="FF0000"/>
                </a:solidFill>
                <a:latin typeface="Times New Roman" charset="0"/>
                <a:ea typeface="ＭＳ Ｐゴシック" pitchFamily="50" charset="-128"/>
              </a:endParaRPr>
            </a:p>
          </p:txBody>
        </p:sp>
        <p:cxnSp>
          <p:nvCxnSpPr>
            <p:cNvPr id="7" name="直線矢印コネクタ 6"/>
            <p:cNvCxnSpPr>
              <a:stCxn id="4" idx="3"/>
            </p:cNvCxnSpPr>
            <p:nvPr/>
          </p:nvCxnSpPr>
          <p:spPr bwMode="auto">
            <a:xfrm>
              <a:off x="3288674" y="2414543"/>
              <a:ext cx="707262" cy="1125064"/>
            </a:xfrm>
            <a:prstGeom prst="straightConnector1">
              <a:avLst/>
            </a:prstGeom>
            <a:solidFill>
              <a:schemeClr val="bg1"/>
            </a:solidFill>
            <a:ln w="1016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8" name="グループ化 17"/>
          <p:cNvGrpSpPr/>
          <p:nvPr/>
        </p:nvGrpSpPr>
        <p:grpSpPr>
          <a:xfrm>
            <a:off x="5615973" y="2751311"/>
            <a:ext cx="4773540" cy="995422"/>
            <a:chOff x="4091973" y="2751311"/>
            <a:chExt cx="4773540" cy="995422"/>
          </a:xfrm>
          <a:solidFill>
            <a:srgbClr val="FFFF00"/>
          </a:solidFill>
        </p:grpSpPr>
        <p:sp>
          <p:nvSpPr>
            <p:cNvPr id="8" name="フローチャート: 端子 7"/>
            <p:cNvSpPr/>
            <p:nvPr/>
          </p:nvSpPr>
          <p:spPr bwMode="auto">
            <a:xfrm>
              <a:off x="6300192" y="2751311"/>
              <a:ext cx="2565321" cy="995422"/>
            </a:xfrm>
            <a:prstGeom prst="flowChartTerminator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4000" dirty="0">
                  <a:solidFill>
                    <a:srgbClr val="FF0000"/>
                  </a:solidFill>
                  <a:latin typeface="Times New Roman" charset="0"/>
                  <a:ea typeface="ＭＳ Ｐゴシック" pitchFamily="50" charset="-128"/>
                </a:rPr>
                <a:t>ドーパミン</a:t>
              </a:r>
            </a:p>
          </p:txBody>
        </p:sp>
        <p:cxnSp>
          <p:nvCxnSpPr>
            <p:cNvPr id="10" name="直線矢印コネクタ 9"/>
            <p:cNvCxnSpPr>
              <a:endCxn id="8" idx="1"/>
            </p:cNvCxnSpPr>
            <p:nvPr/>
          </p:nvCxnSpPr>
          <p:spPr bwMode="auto">
            <a:xfrm flipV="1">
              <a:off x="4091973" y="3249022"/>
              <a:ext cx="2208219" cy="290585"/>
            </a:xfrm>
            <a:prstGeom prst="straightConnector1">
              <a:avLst/>
            </a:prstGeom>
            <a:grpFill/>
            <a:ln w="1016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9" name="グループ化 18"/>
          <p:cNvGrpSpPr/>
          <p:nvPr/>
        </p:nvGrpSpPr>
        <p:grpSpPr>
          <a:xfrm>
            <a:off x="8161734" y="3746734"/>
            <a:ext cx="1890236" cy="2099593"/>
            <a:chOff x="6637734" y="3746733"/>
            <a:chExt cx="1890236" cy="2099593"/>
          </a:xfrm>
          <a:solidFill>
            <a:srgbClr val="FFFF00"/>
          </a:solidFill>
        </p:grpSpPr>
        <p:sp>
          <p:nvSpPr>
            <p:cNvPr id="9" name="フローチャート: 端子 8"/>
            <p:cNvSpPr/>
            <p:nvPr/>
          </p:nvSpPr>
          <p:spPr bwMode="auto">
            <a:xfrm>
              <a:off x="6637734" y="4850904"/>
              <a:ext cx="1890236" cy="995422"/>
            </a:xfrm>
            <a:prstGeom prst="flowChartTerminator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4000" dirty="0">
                  <a:solidFill>
                    <a:srgbClr val="FF0000"/>
                  </a:solidFill>
                  <a:latin typeface="Times New Roman" charset="0"/>
                  <a:ea typeface="ＭＳ Ｐゴシック" pitchFamily="50" charset="-128"/>
                </a:rPr>
                <a:t>幸福感</a:t>
              </a:r>
            </a:p>
          </p:txBody>
        </p:sp>
        <p:cxnSp>
          <p:nvCxnSpPr>
            <p:cNvPr id="12" name="直線矢印コネクタ 11"/>
            <p:cNvCxnSpPr>
              <a:stCxn id="8" idx="2"/>
              <a:endCxn id="9" idx="0"/>
            </p:cNvCxnSpPr>
            <p:nvPr/>
          </p:nvCxnSpPr>
          <p:spPr bwMode="auto">
            <a:xfrm flipH="1">
              <a:off x="7582852" y="3746733"/>
              <a:ext cx="1" cy="1104171"/>
            </a:xfrm>
            <a:prstGeom prst="straightConnector1">
              <a:avLst/>
            </a:prstGeom>
            <a:grpFill/>
            <a:ln w="1016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0" name="グループ化 19"/>
          <p:cNvGrpSpPr/>
          <p:nvPr/>
        </p:nvGrpSpPr>
        <p:grpSpPr>
          <a:xfrm>
            <a:off x="2335870" y="3651371"/>
            <a:ext cx="3184067" cy="1414779"/>
            <a:chOff x="811869" y="3651370"/>
            <a:chExt cx="3184067" cy="1414779"/>
          </a:xfrm>
        </p:grpSpPr>
        <p:sp>
          <p:nvSpPr>
            <p:cNvPr id="15" name="フローチャート: 端子 14"/>
            <p:cNvSpPr/>
            <p:nvPr/>
          </p:nvSpPr>
          <p:spPr bwMode="auto">
            <a:xfrm>
              <a:off x="811869" y="4070727"/>
              <a:ext cx="2452807" cy="995422"/>
            </a:xfrm>
            <a:prstGeom prst="flowChartTerminator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4000" dirty="0">
                  <a:solidFill>
                    <a:srgbClr val="FF0000"/>
                  </a:solidFill>
                  <a:latin typeface="Times New Roman" charset="0"/>
                  <a:ea typeface="ＭＳ Ｐゴシック" pitchFamily="50" charset="-128"/>
                </a:rPr>
                <a:t>血糖上昇</a:t>
              </a:r>
            </a:p>
          </p:txBody>
        </p:sp>
        <p:cxnSp>
          <p:nvCxnSpPr>
            <p:cNvPr id="16" name="直線矢印コネクタ 15"/>
            <p:cNvCxnSpPr/>
            <p:nvPr/>
          </p:nvCxnSpPr>
          <p:spPr bwMode="auto">
            <a:xfrm flipV="1">
              <a:off x="3276575" y="3651370"/>
              <a:ext cx="719361" cy="613918"/>
            </a:xfrm>
            <a:prstGeom prst="straightConnector1">
              <a:avLst/>
            </a:prstGeom>
            <a:solidFill>
              <a:schemeClr val="bg1"/>
            </a:solidFill>
            <a:ln w="1016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1" name="テキスト ボックス 20"/>
          <p:cNvSpPr txBox="1"/>
          <p:nvPr/>
        </p:nvSpPr>
        <p:spPr>
          <a:xfrm>
            <a:off x="1186249" y="5243060"/>
            <a:ext cx="7685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［糖質＝新型コカイン］</a:t>
            </a:r>
            <a:br>
              <a:rPr lang="en-US" altLang="ja-JP" sz="2800" dirty="0"/>
            </a:br>
            <a:r>
              <a:rPr lang="ja-JP" altLang="en-US" sz="2800" dirty="0"/>
              <a:t>　・どちらも快楽中枢に作用する</a:t>
            </a:r>
            <a:endParaRPr lang="en-US" altLang="ja-JP" sz="2800" dirty="0"/>
          </a:p>
          <a:p>
            <a:r>
              <a:rPr lang="ja-JP" altLang="en-US" sz="2800" dirty="0"/>
              <a:t>　・脳は血糖上昇とコカインを区別できない？</a:t>
            </a:r>
          </a:p>
        </p:txBody>
      </p:sp>
    </p:spTree>
    <p:extLst>
      <p:ext uri="{BB962C8B-B14F-4D97-AF65-F5344CB8AC3E}">
        <p14:creationId xmlns:p14="http://schemas.microsoft.com/office/powerpoint/2010/main" val="194099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7298" y="506132"/>
            <a:ext cx="7772400" cy="769441"/>
          </a:xfrm>
        </p:spPr>
        <p:txBody>
          <a:bodyPr/>
          <a:lstStyle/>
          <a:p>
            <a:r>
              <a:rPr kumimoji="1" lang="ja-JP" altLang="en-US" dirty="0"/>
              <a:t>しかし，その幸福は長く続かない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75" y="2564904"/>
            <a:ext cx="2152650" cy="2286000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1797298" y="1586956"/>
            <a:ext cx="3722639" cy="2055567"/>
            <a:chOff x="273297" y="1484040"/>
            <a:chExt cx="3722639" cy="2055567"/>
          </a:xfrm>
        </p:grpSpPr>
        <p:sp>
          <p:nvSpPr>
            <p:cNvPr id="4" name="フローチャート: 端子 3"/>
            <p:cNvSpPr/>
            <p:nvPr/>
          </p:nvSpPr>
          <p:spPr bwMode="auto">
            <a:xfrm>
              <a:off x="273297" y="1484040"/>
              <a:ext cx="3015377" cy="1861006"/>
            </a:xfrm>
            <a:prstGeom prst="flowChartTerminator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4000" dirty="0">
                  <a:solidFill>
                    <a:srgbClr val="FF0000"/>
                  </a:solidFill>
                  <a:latin typeface="Times New Roman" charset="0"/>
                </a:rPr>
                <a:t>麻薬・薬物</a:t>
              </a:r>
              <a:br>
                <a:rPr lang="en-US" altLang="ja-JP" sz="4000" dirty="0">
                  <a:solidFill>
                    <a:srgbClr val="FF0000"/>
                  </a:solidFill>
                  <a:latin typeface="Times New Roman" charset="0"/>
                </a:rPr>
              </a:br>
              <a:r>
                <a:rPr lang="ja-JP" altLang="en-US" sz="4000" dirty="0">
                  <a:solidFill>
                    <a:srgbClr val="FF0000"/>
                  </a:solidFill>
                  <a:latin typeface="Times New Roman" charset="0"/>
                </a:rPr>
                <a:t>アルコール</a:t>
              </a:r>
              <a:endParaRPr lang="ja-JP" altLang="en-US" sz="4000" dirty="0">
                <a:solidFill>
                  <a:srgbClr val="FF0000"/>
                </a:solidFill>
                <a:latin typeface="Times New Roman" charset="0"/>
                <a:ea typeface="ＭＳ Ｐゴシック" pitchFamily="50" charset="-128"/>
              </a:endParaRPr>
            </a:p>
          </p:txBody>
        </p:sp>
        <p:cxnSp>
          <p:nvCxnSpPr>
            <p:cNvPr id="7" name="直線矢印コネクタ 6"/>
            <p:cNvCxnSpPr>
              <a:stCxn id="4" idx="3"/>
            </p:cNvCxnSpPr>
            <p:nvPr/>
          </p:nvCxnSpPr>
          <p:spPr bwMode="auto">
            <a:xfrm>
              <a:off x="3288674" y="2414543"/>
              <a:ext cx="707262" cy="1125064"/>
            </a:xfrm>
            <a:prstGeom prst="straightConnector1">
              <a:avLst/>
            </a:prstGeom>
            <a:solidFill>
              <a:schemeClr val="bg1"/>
            </a:solidFill>
            <a:ln w="1016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8" name="フローチャート: 端子 7"/>
          <p:cNvSpPr/>
          <p:nvPr/>
        </p:nvSpPr>
        <p:spPr bwMode="auto">
          <a:xfrm>
            <a:off x="7983183" y="1181101"/>
            <a:ext cx="2565321" cy="995422"/>
          </a:xfrm>
          <a:prstGeom prst="flowChartTerminator">
            <a:avLst/>
          </a:prstGeom>
          <a:solidFill>
            <a:srgbClr val="FFFF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000" dirty="0">
                <a:solidFill>
                  <a:srgbClr val="FF0000"/>
                </a:solidFill>
                <a:latin typeface="Times New Roman" charset="0"/>
                <a:ea typeface="ＭＳ Ｐゴシック" pitchFamily="50" charset="-128"/>
              </a:rPr>
              <a:t>ドーパミン</a:t>
            </a:r>
          </a:p>
        </p:txBody>
      </p:sp>
      <p:cxnSp>
        <p:nvCxnSpPr>
          <p:cNvPr id="10" name="直線矢印コネクタ 9"/>
          <p:cNvCxnSpPr/>
          <p:nvPr/>
        </p:nvCxnSpPr>
        <p:spPr bwMode="auto">
          <a:xfrm flipV="1">
            <a:off x="5555550" y="1757166"/>
            <a:ext cx="2463246" cy="1894205"/>
          </a:xfrm>
          <a:prstGeom prst="straightConnector1">
            <a:avLst/>
          </a:prstGeom>
          <a:solidFill>
            <a:srgbClr val="FFFF00"/>
          </a:solidFill>
          <a:ln w="1016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フローチャート: 端子 8"/>
          <p:cNvSpPr/>
          <p:nvPr/>
        </p:nvSpPr>
        <p:spPr bwMode="auto">
          <a:xfrm>
            <a:off x="8429506" y="3075306"/>
            <a:ext cx="1890236" cy="995422"/>
          </a:xfrm>
          <a:prstGeom prst="flowChartTerminator">
            <a:avLst/>
          </a:prstGeom>
          <a:solidFill>
            <a:srgbClr val="FFFF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000" dirty="0">
                <a:solidFill>
                  <a:srgbClr val="FF0000"/>
                </a:solidFill>
                <a:latin typeface="Times New Roman" charset="0"/>
                <a:ea typeface="ＭＳ Ｐゴシック" pitchFamily="50" charset="-128"/>
              </a:rPr>
              <a:t>幸福感</a:t>
            </a:r>
          </a:p>
        </p:txBody>
      </p:sp>
      <p:cxnSp>
        <p:nvCxnSpPr>
          <p:cNvPr id="12" name="直線矢印コネクタ 11"/>
          <p:cNvCxnSpPr>
            <a:endCxn id="9" idx="0"/>
          </p:cNvCxnSpPr>
          <p:nvPr/>
        </p:nvCxnSpPr>
        <p:spPr bwMode="auto">
          <a:xfrm>
            <a:off x="9374624" y="2176523"/>
            <a:ext cx="0" cy="898783"/>
          </a:xfrm>
          <a:prstGeom prst="straightConnector1">
            <a:avLst/>
          </a:prstGeom>
          <a:solidFill>
            <a:srgbClr val="FFFF00"/>
          </a:solidFill>
          <a:ln w="1016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0" name="グループ化 19"/>
          <p:cNvGrpSpPr/>
          <p:nvPr/>
        </p:nvGrpSpPr>
        <p:grpSpPr>
          <a:xfrm>
            <a:off x="2335870" y="3651371"/>
            <a:ext cx="3184067" cy="1414779"/>
            <a:chOff x="811869" y="3651370"/>
            <a:chExt cx="3184067" cy="1414779"/>
          </a:xfrm>
        </p:grpSpPr>
        <p:sp>
          <p:nvSpPr>
            <p:cNvPr id="15" name="フローチャート: 端子 14"/>
            <p:cNvSpPr/>
            <p:nvPr/>
          </p:nvSpPr>
          <p:spPr bwMode="auto">
            <a:xfrm>
              <a:off x="811869" y="4070727"/>
              <a:ext cx="2452807" cy="995422"/>
            </a:xfrm>
            <a:prstGeom prst="flowChartTerminator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4000" dirty="0">
                  <a:solidFill>
                    <a:srgbClr val="FF0000"/>
                  </a:solidFill>
                  <a:latin typeface="Times New Roman" charset="0"/>
                  <a:ea typeface="ＭＳ Ｐゴシック" pitchFamily="50" charset="-128"/>
                </a:rPr>
                <a:t>血糖上昇</a:t>
              </a:r>
            </a:p>
          </p:txBody>
        </p:sp>
        <p:cxnSp>
          <p:nvCxnSpPr>
            <p:cNvPr id="16" name="直線矢印コネクタ 15"/>
            <p:cNvCxnSpPr/>
            <p:nvPr/>
          </p:nvCxnSpPr>
          <p:spPr bwMode="auto">
            <a:xfrm flipV="1">
              <a:off x="3276575" y="3651370"/>
              <a:ext cx="719361" cy="613918"/>
            </a:xfrm>
            <a:prstGeom prst="straightConnector1">
              <a:avLst/>
            </a:prstGeom>
            <a:solidFill>
              <a:schemeClr val="bg1"/>
            </a:solidFill>
            <a:ln w="1016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2" name="フローチャート: 端子 21"/>
          <p:cNvSpPr/>
          <p:nvPr/>
        </p:nvSpPr>
        <p:spPr bwMode="auto">
          <a:xfrm>
            <a:off x="7791340" y="5190881"/>
            <a:ext cx="3166568" cy="995422"/>
          </a:xfrm>
          <a:prstGeom prst="flowChartTerminator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000" dirty="0">
                <a:solidFill>
                  <a:srgbClr val="FFFF00"/>
                </a:solidFill>
                <a:latin typeface="Times New Roman" charset="0"/>
                <a:ea typeface="ＭＳ Ｐゴシック" pitchFamily="50" charset="-128"/>
              </a:rPr>
              <a:t>イライラ感！</a:t>
            </a:r>
          </a:p>
        </p:txBody>
      </p:sp>
      <p:cxnSp>
        <p:nvCxnSpPr>
          <p:cNvPr id="23" name="直線矢印コネクタ 22"/>
          <p:cNvCxnSpPr>
            <a:stCxn id="9" idx="2"/>
            <a:endCxn id="22" idx="0"/>
          </p:cNvCxnSpPr>
          <p:nvPr/>
        </p:nvCxnSpPr>
        <p:spPr bwMode="auto">
          <a:xfrm>
            <a:off x="9374624" y="4070728"/>
            <a:ext cx="0" cy="1120153"/>
          </a:xfrm>
          <a:prstGeom prst="straightConnector1">
            <a:avLst/>
          </a:prstGeom>
          <a:solidFill>
            <a:srgbClr val="FFFF00"/>
          </a:solidFill>
          <a:ln w="1016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角丸四角形吹き出し 23"/>
          <p:cNvSpPr/>
          <p:nvPr/>
        </p:nvSpPr>
        <p:spPr>
          <a:xfrm>
            <a:off x="1797299" y="5412259"/>
            <a:ext cx="5493188" cy="1095633"/>
          </a:xfrm>
          <a:prstGeom prst="wedgeRoundRectCallout">
            <a:avLst>
              <a:gd name="adj1" fmla="val 86081"/>
              <a:gd name="adj2" fmla="val -1397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kumimoji="1" lang="ja-JP" altLang="en-US" sz="2800" dirty="0"/>
              <a:t>麻薬・薬物・アルコール・血糖</a:t>
            </a:r>
            <a:br>
              <a:rPr kumimoji="1" lang="en-US" altLang="ja-JP" sz="2800" dirty="0"/>
            </a:br>
            <a:r>
              <a:rPr kumimoji="1" lang="ja-JP" altLang="en-US" sz="2800" dirty="0"/>
              <a:t>血中濃度低下</a:t>
            </a:r>
          </a:p>
        </p:txBody>
      </p:sp>
    </p:spTree>
    <p:extLst>
      <p:ext uri="{BB962C8B-B14F-4D97-AF65-F5344CB8AC3E}">
        <p14:creationId xmlns:p14="http://schemas.microsoft.com/office/powerpoint/2010/main" val="319170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589211" y="2491529"/>
            <a:ext cx="8915399" cy="1468800"/>
          </a:xfrm>
        </p:spPr>
        <p:txBody>
          <a:bodyPr>
            <a:normAutofit/>
          </a:bodyPr>
          <a:lstStyle/>
          <a:p>
            <a:r>
              <a:rPr kumimoji="1" lang="ja-JP" altLang="en-US" sz="5400" dirty="0"/>
              <a:t>糖質制限とは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idx="1"/>
          </p:nvPr>
        </p:nvSpPr>
        <p:spPr>
          <a:xfrm>
            <a:off x="2589211" y="4221692"/>
            <a:ext cx="8915399" cy="860400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64166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209800" y="796381"/>
            <a:ext cx="7772400" cy="769441"/>
          </a:xfrm>
        </p:spPr>
        <p:txBody>
          <a:bodyPr/>
          <a:lstStyle/>
          <a:p>
            <a:r>
              <a:rPr kumimoji="1" lang="ja-JP" altLang="en-US" dirty="0"/>
              <a:t>タバコ・コカイン・糖質</a:t>
            </a:r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8389673"/>
              </p:ext>
            </p:extLst>
          </p:nvPr>
        </p:nvGraphicFramePr>
        <p:xfrm>
          <a:off x="2209800" y="1772816"/>
          <a:ext cx="9356124" cy="3717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7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9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8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solidFill>
                            <a:schemeClr val="bg1"/>
                          </a:solidFill>
                        </a:rPr>
                        <a:t>血中濃度上昇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solidFill>
                            <a:schemeClr val="bg1"/>
                          </a:solidFill>
                        </a:rPr>
                        <a:t>血中濃度低下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タバコ</a:t>
                      </a:r>
                      <a:br>
                        <a:rPr kumimoji="1" lang="en-US" altLang="ja-JP" sz="3600" dirty="0"/>
                      </a:br>
                      <a:r>
                        <a:rPr kumimoji="1" lang="ja-JP" altLang="en-US" sz="2800" dirty="0"/>
                        <a:t>（ニコチン）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幸福感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イライラ感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コカイン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幸福感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イライラ感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糖質</a:t>
                      </a:r>
                      <a:br>
                        <a:rPr kumimoji="1" lang="en-US" altLang="ja-JP" sz="3600" dirty="0"/>
                      </a:br>
                      <a:r>
                        <a:rPr kumimoji="1" lang="ja-JP" altLang="en-US" sz="2800" dirty="0"/>
                        <a:t>（ブドウ糖）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幸福感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/>
                        <a:t>イライラ感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2715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33737" y="648439"/>
            <a:ext cx="7772400" cy="769441"/>
          </a:xfrm>
        </p:spPr>
        <p:txBody>
          <a:bodyPr/>
          <a:lstStyle/>
          <a:p>
            <a:r>
              <a:rPr kumimoji="1" lang="ja-JP" altLang="en-US" dirty="0"/>
              <a:t>イライラ感を解消するには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287" y="1627927"/>
            <a:ext cx="2152650" cy="2286000"/>
          </a:xfrm>
          <a:prstGeom prst="rect">
            <a:avLst/>
          </a:prstGeom>
        </p:spPr>
      </p:pic>
      <p:sp>
        <p:nvSpPr>
          <p:cNvPr id="8" name="フローチャート: 端子 7"/>
          <p:cNvSpPr/>
          <p:nvPr/>
        </p:nvSpPr>
        <p:spPr bwMode="auto">
          <a:xfrm>
            <a:off x="7554097" y="1075457"/>
            <a:ext cx="2092411" cy="822305"/>
          </a:xfrm>
          <a:prstGeom prst="flowChartTerminator">
            <a:avLst/>
          </a:prstGeom>
          <a:solidFill>
            <a:srgbClr val="FFFF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FF0000"/>
                </a:solidFill>
                <a:latin typeface="Times New Roman" charset="0"/>
                <a:ea typeface="ＭＳ Ｐゴシック" pitchFamily="50" charset="-128"/>
              </a:rPr>
              <a:t>ドーパミン</a:t>
            </a:r>
          </a:p>
        </p:txBody>
      </p:sp>
      <p:cxnSp>
        <p:nvCxnSpPr>
          <p:cNvPr id="10" name="直線矢印コネクタ 9"/>
          <p:cNvCxnSpPr/>
          <p:nvPr/>
        </p:nvCxnSpPr>
        <p:spPr bwMode="auto">
          <a:xfrm flipV="1">
            <a:off x="4037094" y="1487945"/>
            <a:ext cx="3517003" cy="1216323"/>
          </a:xfrm>
          <a:prstGeom prst="straightConnector1">
            <a:avLst/>
          </a:prstGeom>
          <a:solidFill>
            <a:srgbClr val="FFFF00"/>
          </a:solidFill>
          <a:ln w="1016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フローチャート: 端子 8"/>
          <p:cNvSpPr/>
          <p:nvPr/>
        </p:nvSpPr>
        <p:spPr bwMode="auto">
          <a:xfrm>
            <a:off x="7705288" y="2907651"/>
            <a:ext cx="1552694" cy="822305"/>
          </a:xfrm>
          <a:prstGeom prst="flowChartTerminator">
            <a:avLst/>
          </a:prstGeom>
          <a:solidFill>
            <a:srgbClr val="FFFF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FF0000"/>
                </a:solidFill>
                <a:latin typeface="Times New Roman" charset="0"/>
                <a:ea typeface="ＭＳ Ｐゴシック" pitchFamily="50" charset="-128"/>
              </a:rPr>
              <a:t>幸福感</a:t>
            </a:r>
          </a:p>
        </p:txBody>
      </p:sp>
      <p:cxnSp>
        <p:nvCxnSpPr>
          <p:cNvPr id="12" name="直線矢印コネクタ 11"/>
          <p:cNvCxnSpPr>
            <a:endCxn id="9" idx="0"/>
          </p:cNvCxnSpPr>
          <p:nvPr/>
        </p:nvCxnSpPr>
        <p:spPr bwMode="auto">
          <a:xfrm>
            <a:off x="8481634" y="1897762"/>
            <a:ext cx="1" cy="1009889"/>
          </a:xfrm>
          <a:prstGeom prst="straightConnector1">
            <a:avLst/>
          </a:prstGeom>
          <a:solidFill>
            <a:srgbClr val="FFFF00"/>
          </a:solidFill>
          <a:ln w="1016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フローチャート: 端子 14"/>
          <p:cNvSpPr/>
          <p:nvPr/>
        </p:nvSpPr>
        <p:spPr bwMode="auto">
          <a:xfrm>
            <a:off x="1016682" y="1993868"/>
            <a:ext cx="2002750" cy="822305"/>
          </a:xfrm>
          <a:prstGeom prst="flowChartTerminator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FF0000"/>
                </a:solidFill>
                <a:latin typeface="Times New Roman" charset="0"/>
                <a:ea typeface="ＭＳ Ｐゴシック" pitchFamily="50" charset="-128"/>
              </a:rPr>
              <a:t>血糖上昇</a:t>
            </a:r>
          </a:p>
        </p:txBody>
      </p:sp>
      <p:cxnSp>
        <p:nvCxnSpPr>
          <p:cNvPr id="16" name="直線矢印コネクタ 15"/>
          <p:cNvCxnSpPr/>
          <p:nvPr/>
        </p:nvCxnSpPr>
        <p:spPr bwMode="auto">
          <a:xfrm>
            <a:off x="3074984" y="2496065"/>
            <a:ext cx="907069" cy="208203"/>
          </a:xfrm>
          <a:prstGeom prst="straightConnector1">
            <a:avLst/>
          </a:prstGeom>
          <a:solidFill>
            <a:schemeClr val="bg1"/>
          </a:solidFill>
          <a:ln w="1016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フローチャート: 端子 21"/>
          <p:cNvSpPr/>
          <p:nvPr/>
        </p:nvSpPr>
        <p:spPr bwMode="auto">
          <a:xfrm>
            <a:off x="7195458" y="4828477"/>
            <a:ext cx="2572353" cy="822305"/>
          </a:xfrm>
          <a:prstGeom prst="flowChartTerminator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FFFF00"/>
                </a:solidFill>
                <a:latin typeface="Times New Roman" charset="0"/>
                <a:ea typeface="ＭＳ Ｐゴシック" pitchFamily="50" charset="-128"/>
              </a:rPr>
              <a:t>イライラ感！</a:t>
            </a:r>
          </a:p>
        </p:txBody>
      </p:sp>
      <p:cxnSp>
        <p:nvCxnSpPr>
          <p:cNvPr id="23" name="直線矢印コネクタ 22"/>
          <p:cNvCxnSpPr>
            <a:stCxn id="9" idx="2"/>
          </p:cNvCxnSpPr>
          <p:nvPr/>
        </p:nvCxnSpPr>
        <p:spPr bwMode="auto">
          <a:xfrm>
            <a:off x="8481635" y="3729956"/>
            <a:ext cx="0" cy="1093850"/>
          </a:xfrm>
          <a:prstGeom prst="straightConnector1">
            <a:avLst/>
          </a:prstGeom>
          <a:solidFill>
            <a:srgbClr val="FFFF00"/>
          </a:solidFill>
          <a:ln w="1016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角丸四角形吹き出し 23"/>
          <p:cNvSpPr/>
          <p:nvPr/>
        </p:nvSpPr>
        <p:spPr>
          <a:xfrm>
            <a:off x="9415850" y="3318803"/>
            <a:ext cx="2092410" cy="578882"/>
          </a:xfrm>
          <a:prstGeom prst="wedgeRoundRectCallout">
            <a:avLst>
              <a:gd name="adj1" fmla="val -93827"/>
              <a:gd name="adj2" fmla="val 1149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kumimoji="1" lang="ja-JP" altLang="en-US" sz="2800" dirty="0"/>
              <a:t>血糖値低下</a:t>
            </a:r>
          </a:p>
        </p:txBody>
      </p:sp>
      <p:sp>
        <p:nvSpPr>
          <p:cNvPr id="25" name="角丸四角形吹き出し 24"/>
          <p:cNvSpPr/>
          <p:nvPr/>
        </p:nvSpPr>
        <p:spPr>
          <a:xfrm>
            <a:off x="2216876" y="4403185"/>
            <a:ext cx="3692407" cy="1055608"/>
          </a:xfrm>
          <a:prstGeom prst="wedgeRoundRectCallout">
            <a:avLst>
              <a:gd name="adj1" fmla="val 84248"/>
              <a:gd name="adj2" fmla="val 183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ja-JP" altLang="en-US" sz="2800" dirty="0"/>
              <a:t>高血糖にならないと</a:t>
            </a:r>
            <a:br>
              <a:rPr lang="en-US" altLang="ja-JP" sz="2800" dirty="0"/>
            </a:br>
            <a:r>
              <a:rPr lang="ja-JP" altLang="en-US" sz="2800" dirty="0"/>
              <a:t>解消されない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6974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92292"/>
          </a:xfrm>
        </p:spPr>
        <p:txBody>
          <a:bodyPr/>
          <a:lstStyle/>
          <a:p>
            <a:r>
              <a:rPr kumimoji="1" lang="ja-JP" altLang="en-US" dirty="0"/>
              <a:t>何を食べればイライラ解消？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831" y="1348215"/>
            <a:ext cx="1831826" cy="1470390"/>
          </a:xfrm>
          <a:prstGeom prst="rect">
            <a:avLst/>
          </a:prstGeom>
        </p:spPr>
      </p:pic>
      <p:sp>
        <p:nvSpPr>
          <p:cNvPr id="13" name="角丸四角形吹き出し 12"/>
          <p:cNvSpPr/>
          <p:nvPr/>
        </p:nvSpPr>
        <p:spPr>
          <a:xfrm>
            <a:off x="6722075" y="1459716"/>
            <a:ext cx="2454876" cy="919401"/>
          </a:xfrm>
          <a:prstGeom prst="wedgeRoundRectCallout">
            <a:avLst>
              <a:gd name="adj1" fmla="val -113575"/>
              <a:gd name="adj2" fmla="val -4392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srgbClr val="FFFF00"/>
                </a:solidFill>
                <a:latin typeface="Times New Roman" charset="0"/>
                <a:ea typeface="ＭＳ Ｐゴシック" pitchFamily="50" charset="-128"/>
              </a:rPr>
              <a:t>血糖低下による</a:t>
            </a:r>
            <a:br>
              <a:rPr lang="en-US" altLang="ja-JP" sz="2400" dirty="0">
                <a:solidFill>
                  <a:srgbClr val="FFFF00"/>
                </a:solidFill>
                <a:latin typeface="Times New Roman" charset="0"/>
                <a:ea typeface="ＭＳ Ｐゴシック" pitchFamily="50" charset="-128"/>
              </a:rPr>
            </a:br>
            <a:r>
              <a:rPr lang="ja-JP" altLang="en-US" sz="2400" dirty="0">
                <a:solidFill>
                  <a:srgbClr val="FFFF00"/>
                </a:solidFill>
                <a:latin typeface="Times New Roman" charset="0"/>
                <a:ea typeface="ＭＳ Ｐゴシック" pitchFamily="50" charset="-128"/>
              </a:rPr>
              <a:t>イライラ状態</a:t>
            </a:r>
          </a:p>
        </p:txBody>
      </p:sp>
      <p:grpSp>
        <p:nvGrpSpPr>
          <p:cNvPr id="16" name="グループ化 15"/>
          <p:cNvGrpSpPr/>
          <p:nvPr/>
        </p:nvGrpSpPr>
        <p:grpSpPr>
          <a:xfrm>
            <a:off x="2397043" y="2961919"/>
            <a:ext cx="8915400" cy="3677778"/>
            <a:chOff x="2397043" y="2961919"/>
            <a:chExt cx="8915400" cy="3677778"/>
          </a:xfrm>
        </p:grpSpPr>
        <p:graphicFrame>
          <p:nvGraphicFramePr>
            <p:cNvPr id="14" name="コンテンツ プレースホルダー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59253488"/>
                </p:ext>
              </p:extLst>
            </p:nvPr>
          </p:nvGraphicFramePr>
          <p:xfrm>
            <a:off x="2397043" y="2961919"/>
            <a:ext cx="8915400" cy="3677778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29718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718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297180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654492">
                  <a:tc>
                    <a:txBody>
                      <a:bodyPr/>
                      <a:lstStyle/>
                      <a:p>
                        <a:endParaRPr kumimoji="1" lang="ja-JP" altLang="en-US" dirty="0"/>
                      </a:p>
                    </a:txBody>
                    <a:tcPr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kumimoji="1" lang="ja-JP" altLang="en-US" sz="3200" dirty="0"/>
                          <a:t>血糖値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kumimoji="1" lang="ja-JP" altLang="en-US" sz="3200" dirty="0"/>
                          <a:t>イライラ感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491048">
                  <a:tc>
                    <a:txBody>
                      <a:bodyPr/>
                      <a:lstStyle/>
                      <a:p>
                        <a:endParaRPr kumimoji="1" lang="ja-JP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kumimoji="1" lang="ja-JP" altLang="en-US" sz="3200" dirty="0"/>
                          <a:t>上昇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kumimoji="1" lang="ja-JP" altLang="en-US" sz="3200" dirty="0"/>
                          <a:t>イライラ解消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532238">
                  <a:tc>
                    <a:txBody>
                      <a:bodyPr/>
                      <a:lstStyle/>
                      <a:p>
                        <a:endParaRPr kumimoji="1" lang="ja-JP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kumimoji="1" lang="ja-JP" altLang="en-US" sz="3200" dirty="0"/>
                          <a:t>上昇しない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kumimoji="1" lang="ja-JP" altLang="en-US" sz="3200" dirty="0"/>
                          <a:t>イライラ続く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grpSp>
          <p:nvGrpSpPr>
            <p:cNvPr id="15" name="グループ化 14"/>
            <p:cNvGrpSpPr/>
            <p:nvPr/>
          </p:nvGrpSpPr>
          <p:grpSpPr>
            <a:xfrm>
              <a:off x="2718486" y="3716273"/>
              <a:ext cx="2421490" cy="2684224"/>
              <a:chOff x="2718486" y="3716273"/>
              <a:chExt cx="2421490" cy="2684224"/>
            </a:xfrm>
          </p:grpSpPr>
          <p:pic>
            <p:nvPicPr>
              <p:cNvPr id="7" name="図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18486" y="3716273"/>
                <a:ext cx="1334595" cy="1334595"/>
              </a:xfrm>
              <a:prstGeom prst="rect">
                <a:avLst/>
              </a:prstGeom>
            </p:spPr>
          </p:pic>
          <p:pic>
            <p:nvPicPr>
              <p:cNvPr id="8" name="図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6913" y="3873348"/>
                <a:ext cx="993063" cy="993063"/>
              </a:xfrm>
              <a:prstGeom prst="rect">
                <a:avLst/>
              </a:prstGeom>
            </p:spPr>
          </p:pic>
          <p:pic>
            <p:nvPicPr>
              <p:cNvPr id="6" name="図 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78717" y="5218476"/>
                <a:ext cx="1576028" cy="118202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3482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糖質が糖質を呼ぶ</a:t>
            </a:r>
          </a:p>
        </p:txBody>
      </p:sp>
      <p:cxnSp>
        <p:nvCxnSpPr>
          <p:cNvPr id="5" name="直線矢印コネクタ 4"/>
          <p:cNvCxnSpPr/>
          <p:nvPr/>
        </p:nvCxnSpPr>
        <p:spPr bwMode="auto">
          <a:xfrm flipV="1">
            <a:off x="2279580" y="1711690"/>
            <a:ext cx="0" cy="2825176"/>
          </a:xfrm>
          <a:prstGeom prst="straightConnector1">
            <a:avLst/>
          </a:prstGeom>
          <a:solidFill>
            <a:schemeClr val="bg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" name="直線矢印コネクタ 5"/>
          <p:cNvCxnSpPr/>
          <p:nvPr/>
        </p:nvCxnSpPr>
        <p:spPr bwMode="auto">
          <a:xfrm>
            <a:off x="2279576" y="4536866"/>
            <a:ext cx="7702624" cy="1773"/>
          </a:xfrm>
          <a:prstGeom prst="straightConnector1">
            <a:avLst/>
          </a:prstGeom>
          <a:solidFill>
            <a:schemeClr val="bg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テキスト ボックス 10"/>
          <p:cNvSpPr txBox="1"/>
          <p:nvPr/>
        </p:nvSpPr>
        <p:spPr>
          <a:xfrm>
            <a:off x="1560912" y="2370876"/>
            <a:ext cx="615553" cy="12241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/>
              <a:t>血糖値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92467" y="469842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7</a:t>
            </a:r>
            <a:r>
              <a:rPr lang="ja-JP" altLang="en-US" sz="2400" dirty="0"/>
              <a:t>時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529386" y="4693547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10</a:t>
            </a:r>
            <a:r>
              <a:rPr lang="ja-JP" altLang="en-US" sz="2400" dirty="0"/>
              <a:t>時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03205" y="4688585"/>
            <a:ext cx="960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12</a:t>
            </a:r>
            <a:r>
              <a:rPr lang="ja-JP" altLang="en-US" sz="2400" dirty="0"/>
              <a:t>時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314524" y="4686996"/>
            <a:ext cx="970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15</a:t>
            </a:r>
            <a:r>
              <a:rPr lang="ja-JP" altLang="en-US" sz="2400" dirty="0"/>
              <a:t>時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798287" y="4693547"/>
            <a:ext cx="938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18</a:t>
            </a:r>
            <a:r>
              <a:rPr lang="ja-JP" altLang="en-US" sz="2400" dirty="0"/>
              <a:t>時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384591" y="4684262"/>
            <a:ext cx="100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21</a:t>
            </a:r>
            <a:r>
              <a:rPr lang="ja-JP" altLang="en-US" sz="2400" dirty="0"/>
              <a:t>時</a:t>
            </a:r>
          </a:p>
        </p:txBody>
      </p:sp>
      <p:grpSp>
        <p:nvGrpSpPr>
          <p:cNvPr id="64" name="グループ化 63"/>
          <p:cNvGrpSpPr/>
          <p:nvPr/>
        </p:nvGrpSpPr>
        <p:grpSpPr>
          <a:xfrm>
            <a:off x="2526375" y="2720249"/>
            <a:ext cx="1416351" cy="1475097"/>
            <a:chOff x="995409" y="3428999"/>
            <a:chExt cx="1416351" cy="1475097"/>
          </a:xfrm>
        </p:grpSpPr>
        <p:cxnSp>
          <p:nvCxnSpPr>
            <p:cNvPr id="22" name="直線コネクタ 21"/>
            <p:cNvCxnSpPr/>
            <p:nvPr/>
          </p:nvCxnSpPr>
          <p:spPr bwMode="auto">
            <a:xfrm flipV="1">
              <a:off x="995409" y="3429000"/>
              <a:ext cx="76073" cy="1440160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直線コネクタ 22"/>
            <p:cNvCxnSpPr/>
            <p:nvPr/>
          </p:nvCxnSpPr>
          <p:spPr bwMode="auto">
            <a:xfrm flipV="1">
              <a:off x="1071482" y="3428999"/>
              <a:ext cx="1052246" cy="1921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直線コネクタ 25"/>
            <p:cNvCxnSpPr/>
            <p:nvPr/>
          </p:nvCxnSpPr>
          <p:spPr bwMode="auto">
            <a:xfrm flipH="1" flipV="1">
              <a:off x="2112531" y="3429000"/>
              <a:ext cx="299229" cy="1475096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テキスト ボックス 30"/>
          <p:cNvSpPr txBox="1"/>
          <p:nvPr/>
        </p:nvSpPr>
        <p:spPr>
          <a:xfrm>
            <a:off x="2115004" y="5266385"/>
            <a:ext cx="898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C00000"/>
                </a:solidFill>
              </a:rPr>
              <a:t>朝食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647728" y="1557969"/>
            <a:ext cx="5253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C00000"/>
                </a:solidFill>
              </a:rPr>
              <a:t>血糖値が下がってイライラする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424910" y="5268343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C00000"/>
                </a:solidFill>
              </a:rPr>
              <a:t>おやつ</a:t>
            </a:r>
          </a:p>
        </p:txBody>
      </p:sp>
      <p:grpSp>
        <p:nvGrpSpPr>
          <p:cNvPr id="65" name="グループ化 64"/>
          <p:cNvGrpSpPr/>
          <p:nvPr/>
        </p:nvGrpSpPr>
        <p:grpSpPr>
          <a:xfrm>
            <a:off x="3959402" y="2720249"/>
            <a:ext cx="1416351" cy="1475097"/>
            <a:chOff x="995409" y="3428999"/>
            <a:chExt cx="1416351" cy="1475097"/>
          </a:xfrm>
        </p:grpSpPr>
        <p:cxnSp>
          <p:nvCxnSpPr>
            <p:cNvPr id="66" name="直線コネクタ 65"/>
            <p:cNvCxnSpPr/>
            <p:nvPr/>
          </p:nvCxnSpPr>
          <p:spPr bwMode="auto">
            <a:xfrm flipV="1">
              <a:off x="995409" y="3429000"/>
              <a:ext cx="76073" cy="1440160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直線コネクタ 66"/>
            <p:cNvCxnSpPr/>
            <p:nvPr/>
          </p:nvCxnSpPr>
          <p:spPr bwMode="auto">
            <a:xfrm flipV="1">
              <a:off x="1071482" y="3428999"/>
              <a:ext cx="1052246" cy="1921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直線コネクタ 67"/>
            <p:cNvCxnSpPr/>
            <p:nvPr/>
          </p:nvCxnSpPr>
          <p:spPr bwMode="auto">
            <a:xfrm flipH="1" flipV="1">
              <a:off x="2112531" y="3429000"/>
              <a:ext cx="299229" cy="1475096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0" name="テキスト ボックス 69"/>
          <p:cNvSpPr txBox="1"/>
          <p:nvPr/>
        </p:nvSpPr>
        <p:spPr>
          <a:xfrm>
            <a:off x="4749498" y="5285613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solidFill>
                  <a:srgbClr val="C00000"/>
                </a:solidFill>
              </a:rPr>
              <a:t>昼食</a:t>
            </a:r>
          </a:p>
        </p:txBody>
      </p:sp>
      <p:grpSp>
        <p:nvGrpSpPr>
          <p:cNvPr id="72" name="グループ化 71"/>
          <p:cNvGrpSpPr/>
          <p:nvPr/>
        </p:nvGrpSpPr>
        <p:grpSpPr>
          <a:xfrm>
            <a:off x="5383599" y="2704315"/>
            <a:ext cx="1416351" cy="1475097"/>
            <a:chOff x="995409" y="3428999"/>
            <a:chExt cx="1416351" cy="1475097"/>
          </a:xfrm>
        </p:grpSpPr>
        <p:cxnSp>
          <p:nvCxnSpPr>
            <p:cNvPr id="73" name="直線コネクタ 72"/>
            <p:cNvCxnSpPr/>
            <p:nvPr/>
          </p:nvCxnSpPr>
          <p:spPr bwMode="auto">
            <a:xfrm flipV="1">
              <a:off x="995409" y="3429000"/>
              <a:ext cx="76073" cy="1440160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直線コネクタ 73"/>
            <p:cNvCxnSpPr/>
            <p:nvPr/>
          </p:nvCxnSpPr>
          <p:spPr bwMode="auto">
            <a:xfrm flipV="1">
              <a:off x="1071482" y="3428999"/>
              <a:ext cx="1052246" cy="1921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直線コネクタ 74"/>
            <p:cNvCxnSpPr/>
            <p:nvPr/>
          </p:nvCxnSpPr>
          <p:spPr bwMode="auto">
            <a:xfrm flipH="1" flipV="1">
              <a:off x="2112531" y="3429000"/>
              <a:ext cx="299229" cy="1475096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8" name="グループ化 77"/>
          <p:cNvGrpSpPr/>
          <p:nvPr/>
        </p:nvGrpSpPr>
        <p:grpSpPr>
          <a:xfrm>
            <a:off x="6833594" y="2710964"/>
            <a:ext cx="1416351" cy="1475097"/>
            <a:chOff x="995409" y="3428999"/>
            <a:chExt cx="1416351" cy="1475097"/>
          </a:xfrm>
        </p:grpSpPr>
        <p:cxnSp>
          <p:nvCxnSpPr>
            <p:cNvPr id="79" name="直線コネクタ 78"/>
            <p:cNvCxnSpPr/>
            <p:nvPr/>
          </p:nvCxnSpPr>
          <p:spPr bwMode="auto">
            <a:xfrm flipV="1">
              <a:off x="995409" y="3429000"/>
              <a:ext cx="76073" cy="1440160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直線コネクタ 79"/>
            <p:cNvCxnSpPr/>
            <p:nvPr/>
          </p:nvCxnSpPr>
          <p:spPr bwMode="auto">
            <a:xfrm flipV="1">
              <a:off x="1071482" y="3428999"/>
              <a:ext cx="1052246" cy="1921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直線コネクタ 80"/>
            <p:cNvCxnSpPr/>
            <p:nvPr/>
          </p:nvCxnSpPr>
          <p:spPr bwMode="auto">
            <a:xfrm flipH="1" flipV="1">
              <a:off x="2112531" y="3429000"/>
              <a:ext cx="299229" cy="1475096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2" name="テキスト ボックス 81"/>
          <p:cNvSpPr txBox="1"/>
          <p:nvPr/>
        </p:nvSpPr>
        <p:spPr>
          <a:xfrm>
            <a:off x="6223885" y="528561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C00000"/>
                </a:solidFill>
              </a:rPr>
              <a:t>おやつ</a:t>
            </a: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7584522" y="526638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solidFill>
                  <a:srgbClr val="C00000"/>
                </a:solidFill>
              </a:rPr>
              <a:t>夕食</a:t>
            </a:r>
          </a:p>
        </p:txBody>
      </p:sp>
      <p:grpSp>
        <p:nvGrpSpPr>
          <p:cNvPr id="88" name="グループ化 87"/>
          <p:cNvGrpSpPr/>
          <p:nvPr/>
        </p:nvGrpSpPr>
        <p:grpSpPr>
          <a:xfrm>
            <a:off x="8267469" y="2703940"/>
            <a:ext cx="1416351" cy="1475097"/>
            <a:chOff x="995409" y="3428999"/>
            <a:chExt cx="1416351" cy="1475097"/>
          </a:xfrm>
        </p:grpSpPr>
        <p:cxnSp>
          <p:nvCxnSpPr>
            <p:cNvPr id="89" name="直線コネクタ 88"/>
            <p:cNvCxnSpPr/>
            <p:nvPr/>
          </p:nvCxnSpPr>
          <p:spPr bwMode="auto">
            <a:xfrm flipV="1">
              <a:off x="995409" y="3429000"/>
              <a:ext cx="76073" cy="1440160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直線コネクタ 89"/>
            <p:cNvCxnSpPr/>
            <p:nvPr/>
          </p:nvCxnSpPr>
          <p:spPr bwMode="auto">
            <a:xfrm flipV="1">
              <a:off x="1071482" y="3428999"/>
              <a:ext cx="1052246" cy="1921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直線コネクタ 90"/>
            <p:cNvCxnSpPr/>
            <p:nvPr/>
          </p:nvCxnSpPr>
          <p:spPr bwMode="auto">
            <a:xfrm flipH="1" flipV="1">
              <a:off x="2112531" y="3429000"/>
              <a:ext cx="299229" cy="1475096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2" name="テキスト ボックス 91"/>
          <p:cNvSpPr txBox="1"/>
          <p:nvPr/>
        </p:nvSpPr>
        <p:spPr>
          <a:xfrm>
            <a:off x="9058909" y="520145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solidFill>
                  <a:srgbClr val="C00000"/>
                </a:solidFill>
              </a:rPr>
              <a:t>夜食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9692009" y="2710965"/>
            <a:ext cx="264736" cy="1440160"/>
            <a:chOff x="9717464" y="2710965"/>
            <a:chExt cx="264736" cy="1440160"/>
          </a:xfrm>
        </p:grpSpPr>
        <p:cxnSp>
          <p:nvCxnSpPr>
            <p:cNvPr id="97" name="直線コネクタ 96"/>
            <p:cNvCxnSpPr/>
            <p:nvPr/>
          </p:nvCxnSpPr>
          <p:spPr bwMode="auto">
            <a:xfrm flipV="1">
              <a:off x="9717464" y="2710965"/>
              <a:ext cx="76073" cy="1440160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直線コネクタ 97"/>
            <p:cNvCxnSpPr/>
            <p:nvPr/>
          </p:nvCxnSpPr>
          <p:spPr bwMode="auto">
            <a:xfrm flipV="1">
              <a:off x="9808075" y="2745774"/>
              <a:ext cx="174125" cy="1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2" name="直線矢印コネクタ 11"/>
          <p:cNvCxnSpPr>
            <a:stCxn id="37" idx="2"/>
          </p:cNvCxnSpPr>
          <p:nvPr/>
        </p:nvCxnSpPr>
        <p:spPr>
          <a:xfrm flipH="1">
            <a:off x="3793111" y="2081189"/>
            <a:ext cx="2481482" cy="1043089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>
            <a:stCxn id="37" idx="2"/>
          </p:cNvCxnSpPr>
          <p:nvPr/>
        </p:nvCxnSpPr>
        <p:spPr>
          <a:xfrm flipH="1">
            <a:off x="5190338" y="2081189"/>
            <a:ext cx="1084255" cy="113974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/>
          <p:cNvCxnSpPr>
            <a:stCxn id="37" idx="2"/>
          </p:cNvCxnSpPr>
          <p:nvPr/>
        </p:nvCxnSpPr>
        <p:spPr>
          <a:xfrm>
            <a:off x="6274593" y="2081189"/>
            <a:ext cx="312973" cy="112928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/>
          <p:cNvCxnSpPr>
            <a:stCxn id="37" idx="2"/>
          </p:cNvCxnSpPr>
          <p:nvPr/>
        </p:nvCxnSpPr>
        <p:spPr>
          <a:xfrm>
            <a:off x="6274593" y="2081189"/>
            <a:ext cx="1750914" cy="130390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矢印コネクタ 94"/>
          <p:cNvCxnSpPr>
            <a:stCxn id="37" idx="2"/>
          </p:cNvCxnSpPr>
          <p:nvPr/>
        </p:nvCxnSpPr>
        <p:spPr>
          <a:xfrm>
            <a:off x="6274593" y="2081189"/>
            <a:ext cx="3198533" cy="133166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08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3" grpId="0"/>
      <p:bldP spid="70" grpId="0"/>
      <p:bldP spid="82" grpId="0"/>
      <p:bldP spid="84" grpId="0"/>
      <p:bldP spid="9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35560" y="332656"/>
            <a:ext cx="7772400" cy="523220"/>
          </a:xfrm>
        </p:spPr>
        <p:txBody>
          <a:bodyPr/>
          <a:lstStyle/>
          <a:p>
            <a:r>
              <a:rPr lang="ja-JP" altLang="en-US" sz="2800" dirty="0"/>
              <a:t>炭水化物で太る理由</a:t>
            </a:r>
          </a:p>
        </p:txBody>
      </p:sp>
      <p:sp>
        <p:nvSpPr>
          <p:cNvPr id="3" name="フローチャート: 処理 2"/>
          <p:cNvSpPr/>
          <p:nvPr/>
        </p:nvSpPr>
        <p:spPr bwMode="auto">
          <a:xfrm>
            <a:off x="3744572" y="1027252"/>
            <a:ext cx="1944216" cy="720080"/>
          </a:xfrm>
          <a:prstGeom prst="flowChartProcess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  <a:t>糖質摂取</a:t>
            </a:r>
          </a:p>
        </p:txBody>
      </p:sp>
      <p:sp>
        <p:nvSpPr>
          <p:cNvPr id="4" name="フローチャート: 端子 3"/>
          <p:cNvSpPr/>
          <p:nvPr/>
        </p:nvSpPr>
        <p:spPr bwMode="auto">
          <a:xfrm>
            <a:off x="2299859" y="2348880"/>
            <a:ext cx="1944216" cy="72008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  <a:t>血糖上昇</a:t>
            </a:r>
          </a:p>
        </p:txBody>
      </p:sp>
      <p:sp>
        <p:nvSpPr>
          <p:cNvPr id="5" name="フローチャート: 端子 4"/>
          <p:cNvSpPr/>
          <p:nvPr/>
        </p:nvSpPr>
        <p:spPr bwMode="auto">
          <a:xfrm>
            <a:off x="2423592" y="3766123"/>
            <a:ext cx="1944216" cy="72008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  <a:t>体に危険</a:t>
            </a:r>
          </a:p>
        </p:txBody>
      </p:sp>
      <p:sp>
        <p:nvSpPr>
          <p:cNvPr id="6" name="フローチャート: 端子 5"/>
          <p:cNvSpPr/>
          <p:nvPr/>
        </p:nvSpPr>
        <p:spPr bwMode="auto">
          <a:xfrm>
            <a:off x="2639616" y="5661248"/>
            <a:ext cx="4464496" cy="72008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  <a:t>糖を中性脂肪に変える</a:t>
            </a:r>
          </a:p>
        </p:txBody>
      </p:sp>
      <p:sp>
        <p:nvSpPr>
          <p:cNvPr id="7" name="フローチャート: 端子 6"/>
          <p:cNvSpPr/>
          <p:nvPr/>
        </p:nvSpPr>
        <p:spPr bwMode="auto">
          <a:xfrm>
            <a:off x="5688788" y="3787864"/>
            <a:ext cx="1944216" cy="72008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  <a:t>血糖低下</a:t>
            </a:r>
          </a:p>
        </p:txBody>
      </p:sp>
      <p:sp>
        <p:nvSpPr>
          <p:cNvPr id="8" name="フローチャート: 端子 7"/>
          <p:cNvSpPr/>
          <p:nvPr/>
        </p:nvSpPr>
        <p:spPr bwMode="auto">
          <a:xfrm>
            <a:off x="4943872" y="2348880"/>
            <a:ext cx="3528392" cy="72008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  <a:t>イライラ感・空腹感</a:t>
            </a:r>
          </a:p>
        </p:txBody>
      </p:sp>
      <p:sp>
        <p:nvSpPr>
          <p:cNvPr id="9" name="フローチャート: 端子 8"/>
          <p:cNvSpPr/>
          <p:nvPr/>
        </p:nvSpPr>
        <p:spPr bwMode="auto">
          <a:xfrm>
            <a:off x="8249135" y="3692939"/>
            <a:ext cx="2083768" cy="1586528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  <a:t>皮下脂肪</a:t>
            </a:r>
            <a:br>
              <a:rPr lang="en-US" altLang="ja-JP" sz="32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</a:br>
            <a:r>
              <a:rPr lang="ja-JP" altLang="en-US" sz="32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  <a:t>内臓脂肪</a:t>
            </a:r>
            <a:br>
              <a:rPr lang="en-US" altLang="ja-JP" sz="32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</a:br>
            <a:r>
              <a:rPr lang="ja-JP" altLang="en-US" sz="32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  <a:t>蓄積</a:t>
            </a:r>
          </a:p>
        </p:txBody>
      </p:sp>
      <p:sp>
        <p:nvSpPr>
          <p:cNvPr id="10" name="フローチャート: 処理 9"/>
          <p:cNvSpPr/>
          <p:nvPr/>
        </p:nvSpPr>
        <p:spPr bwMode="auto">
          <a:xfrm>
            <a:off x="7258160" y="1039446"/>
            <a:ext cx="3868367" cy="707886"/>
          </a:xfrm>
          <a:prstGeom prst="flowChartProcess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000" dirty="0">
                <a:solidFill>
                  <a:srgbClr val="FFFF00"/>
                </a:solidFill>
                <a:latin typeface="Times New Roman" charset="0"/>
                <a:ea typeface="ＭＳ Ｐゴシック" pitchFamily="50" charset="-128"/>
              </a:rPr>
              <a:t>デブ まっしぐら！</a:t>
            </a:r>
          </a:p>
        </p:txBody>
      </p:sp>
      <p:cxnSp>
        <p:nvCxnSpPr>
          <p:cNvPr id="12" name="直線矢印コネクタ 11"/>
          <p:cNvCxnSpPr/>
          <p:nvPr/>
        </p:nvCxnSpPr>
        <p:spPr bwMode="auto">
          <a:xfrm flipH="1">
            <a:off x="3503712" y="1747332"/>
            <a:ext cx="864096" cy="601548"/>
          </a:xfrm>
          <a:prstGeom prst="straightConnector1">
            <a:avLst/>
          </a:prstGeom>
          <a:solidFill>
            <a:schemeClr val="bg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直線矢印コネクタ 12"/>
          <p:cNvCxnSpPr>
            <a:endCxn id="5" idx="0"/>
          </p:cNvCxnSpPr>
          <p:nvPr/>
        </p:nvCxnSpPr>
        <p:spPr bwMode="auto">
          <a:xfrm>
            <a:off x="3395700" y="3100521"/>
            <a:ext cx="0" cy="665602"/>
          </a:xfrm>
          <a:prstGeom prst="straightConnector1">
            <a:avLst/>
          </a:prstGeom>
          <a:solidFill>
            <a:schemeClr val="bg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直線矢印コネクタ 15"/>
          <p:cNvCxnSpPr/>
          <p:nvPr/>
        </p:nvCxnSpPr>
        <p:spPr bwMode="auto">
          <a:xfrm>
            <a:off x="3575720" y="4486203"/>
            <a:ext cx="958010" cy="1153304"/>
          </a:xfrm>
          <a:prstGeom prst="straightConnector1">
            <a:avLst/>
          </a:prstGeom>
          <a:solidFill>
            <a:schemeClr val="bg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直線矢印コネクタ 18"/>
          <p:cNvCxnSpPr/>
          <p:nvPr/>
        </p:nvCxnSpPr>
        <p:spPr bwMode="auto">
          <a:xfrm flipV="1">
            <a:off x="5643400" y="4507945"/>
            <a:ext cx="884649" cy="1131563"/>
          </a:xfrm>
          <a:prstGeom prst="straightConnector1">
            <a:avLst/>
          </a:prstGeom>
          <a:solidFill>
            <a:schemeClr val="bg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直線矢印コネクタ 20"/>
          <p:cNvCxnSpPr/>
          <p:nvPr/>
        </p:nvCxnSpPr>
        <p:spPr bwMode="auto">
          <a:xfrm flipV="1">
            <a:off x="6816080" y="3100522"/>
            <a:ext cx="0" cy="649707"/>
          </a:xfrm>
          <a:prstGeom prst="straightConnector1">
            <a:avLst/>
          </a:prstGeom>
          <a:solidFill>
            <a:schemeClr val="bg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直線矢印コネクタ 24"/>
          <p:cNvCxnSpPr/>
          <p:nvPr/>
        </p:nvCxnSpPr>
        <p:spPr bwMode="auto">
          <a:xfrm flipH="1" flipV="1">
            <a:off x="5643400" y="1747333"/>
            <a:ext cx="455473" cy="601549"/>
          </a:xfrm>
          <a:prstGeom prst="straightConnector1">
            <a:avLst/>
          </a:prstGeom>
          <a:solidFill>
            <a:schemeClr val="bg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直線矢印コネクタ 26"/>
          <p:cNvCxnSpPr/>
          <p:nvPr/>
        </p:nvCxnSpPr>
        <p:spPr bwMode="auto">
          <a:xfrm flipV="1">
            <a:off x="7090284" y="5226848"/>
            <a:ext cx="1381980" cy="789072"/>
          </a:xfrm>
          <a:prstGeom prst="straightConnector1">
            <a:avLst/>
          </a:prstGeom>
          <a:solidFill>
            <a:schemeClr val="bg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直線矢印コネクタ 28"/>
          <p:cNvCxnSpPr/>
          <p:nvPr/>
        </p:nvCxnSpPr>
        <p:spPr bwMode="auto">
          <a:xfrm flipV="1">
            <a:off x="9192344" y="1817464"/>
            <a:ext cx="0" cy="1875476"/>
          </a:xfrm>
          <a:prstGeom prst="straightConnector1">
            <a:avLst/>
          </a:prstGeom>
          <a:solidFill>
            <a:schemeClr val="bg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テキスト ボックス 31"/>
          <p:cNvSpPr txBox="1"/>
          <p:nvPr/>
        </p:nvSpPr>
        <p:spPr>
          <a:xfrm>
            <a:off x="1136823" y="5073725"/>
            <a:ext cx="2135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インスリン</a:t>
            </a:r>
          </a:p>
        </p:txBody>
      </p:sp>
      <p:cxnSp>
        <p:nvCxnSpPr>
          <p:cNvPr id="33" name="直線矢印コネクタ 32"/>
          <p:cNvCxnSpPr/>
          <p:nvPr/>
        </p:nvCxnSpPr>
        <p:spPr bwMode="auto">
          <a:xfrm flipV="1">
            <a:off x="3226802" y="4941168"/>
            <a:ext cx="744692" cy="338300"/>
          </a:xfrm>
          <a:prstGeom prst="straightConnector1">
            <a:avLst/>
          </a:prstGeom>
          <a:solidFill>
            <a:schemeClr val="bg1"/>
          </a:solidFill>
          <a:ln w="635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2069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穀物は人類に何をもたらしたか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101760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18003" y="689815"/>
            <a:ext cx="8911687" cy="70592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穀物栽培開始とともに世界中で低身長化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92925" y="1439517"/>
            <a:ext cx="8915400" cy="4773827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1</a:t>
            </a:r>
            <a:r>
              <a:rPr lang="ja-JP" altLang="en-US" sz="2400" dirty="0"/>
              <a:t>万年前のギリシャ人，トルコ人は，現代ギリシャ人，現代トルコ人より高身長。</a:t>
            </a:r>
            <a:endParaRPr lang="en-US" altLang="ja-JP" sz="2400" dirty="0"/>
          </a:p>
          <a:p>
            <a:r>
              <a:rPr kumimoji="1" lang="ja-JP" altLang="en-US" sz="2400" dirty="0"/>
              <a:t>中世ヨーロッパの鎧は現代人は着られない。</a:t>
            </a:r>
            <a:endParaRPr kumimoji="1" lang="en-US" altLang="ja-JP" sz="2400" dirty="0"/>
          </a:p>
          <a:p>
            <a:r>
              <a:rPr lang="ja-JP" altLang="en-US" sz="2400" dirty="0"/>
              <a:t>江戸時代の鎧は小さく，駕籠は狭くて乗れない。</a:t>
            </a:r>
            <a:endParaRPr kumimoji="1" lang="en-US" altLang="ja-JP" sz="2400" dirty="0"/>
          </a:p>
          <a:p>
            <a:r>
              <a:rPr kumimoji="1" lang="ja-JP" altLang="en-US" sz="2400" dirty="0"/>
              <a:t>低身長化の原因は慢性栄養不足</a:t>
            </a:r>
            <a:endParaRPr kumimoji="1" lang="en-US" altLang="ja-JP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ja-JP" altLang="en-US" sz="2200" dirty="0"/>
              <a:t>農耕は手間がかかり，狩猟採集をするヒマがなくなり，タンパク質摂取量が減少した。</a:t>
            </a:r>
            <a:endParaRPr lang="en-US" altLang="ja-JP" sz="2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ja-JP" altLang="en-US" sz="2200" dirty="0"/>
              <a:t>穀物（コメ，コムギ，トウモロコシ）は栄養素に乏しく，栄養学には劣悪な食物。</a:t>
            </a:r>
            <a:endParaRPr lang="en-US" altLang="ja-JP" sz="2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ja-JP" altLang="en-US" sz="2200" dirty="0"/>
              <a:t>農耕開始とともに，穀物に偏った食生活になった。</a:t>
            </a:r>
            <a:endParaRPr lang="en-US" altLang="ja-JP" sz="2200" dirty="0"/>
          </a:p>
        </p:txBody>
      </p:sp>
    </p:spTree>
    <p:extLst>
      <p:ext uri="{BB962C8B-B14F-4D97-AF65-F5344CB8AC3E}">
        <p14:creationId xmlns:p14="http://schemas.microsoft.com/office/powerpoint/2010/main" val="170463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0057" y="624110"/>
            <a:ext cx="9414555" cy="828554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原始人（狩猟採集民）は健康で長生きだった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89212" y="1452664"/>
            <a:ext cx="8915400" cy="5064868"/>
          </a:xfrm>
        </p:spPr>
        <p:txBody>
          <a:bodyPr>
            <a:normAutofit lnSpcReduction="10000"/>
          </a:bodyPr>
          <a:lstStyle/>
          <a:p>
            <a:r>
              <a:rPr lang="ja-JP" altLang="en-US" sz="2400" dirty="0"/>
              <a:t>一時的な断食や飽食はあったが，長期に渡る飢餓の証拠は見つかっていない。</a:t>
            </a:r>
            <a:endParaRPr lang="en-US" altLang="ja-JP" sz="2400" dirty="0"/>
          </a:p>
          <a:p>
            <a:r>
              <a:rPr kumimoji="1" lang="ja-JP" altLang="en-US" sz="2400" dirty="0"/>
              <a:t>北米</a:t>
            </a:r>
            <a:r>
              <a:rPr lang="ja-JP" altLang="en-US" sz="2400" dirty="0"/>
              <a:t>先住民遺跡では，</a:t>
            </a:r>
            <a:r>
              <a:rPr kumimoji="1" lang="ja-JP" altLang="en-US" sz="2400" dirty="0"/>
              <a:t>農耕開始とともに慢性栄養不良者が</a:t>
            </a:r>
            <a:r>
              <a:rPr kumimoji="1" lang="en-US" altLang="ja-JP" sz="2400" dirty="0"/>
              <a:t>50</a:t>
            </a:r>
            <a:r>
              <a:rPr kumimoji="1" lang="ja-JP" altLang="en-US" sz="2400" dirty="0"/>
              <a:t>％増え，伝染病が</a:t>
            </a:r>
            <a:r>
              <a:rPr kumimoji="1" lang="en-US" altLang="ja-JP" sz="2400" dirty="0"/>
              <a:t>3</a:t>
            </a:r>
            <a:r>
              <a:rPr kumimoji="1" lang="ja-JP" altLang="en-US" sz="2400" dirty="0"/>
              <a:t>倍に増えている。</a:t>
            </a:r>
            <a:endParaRPr kumimoji="1" lang="en-US" altLang="ja-JP" sz="2400" dirty="0"/>
          </a:p>
          <a:p>
            <a:r>
              <a:rPr kumimoji="1" lang="ja-JP" altLang="en-US" sz="2400" dirty="0"/>
              <a:t>「原始人の寿命は</a:t>
            </a:r>
            <a:r>
              <a:rPr kumimoji="1" lang="en-US" altLang="ja-JP" sz="2400" dirty="0"/>
              <a:t>35</a:t>
            </a:r>
            <a:r>
              <a:rPr kumimoji="1" lang="ja-JP" altLang="en-US" sz="2400" dirty="0"/>
              <a:t>歳」は嘘。</a:t>
            </a:r>
            <a:br>
              <a:rPr kumimoji="1" lang="en-US" altLang="ja-JP" sz="2400" dirty="0"/>
            </a:br>
            <a:r>
              <a:rPr kumimoji="1" lang="ja-JP" altLang="en-US" sz="2400" dirty="0"/>
              <a:t>先史時代の死亡年齢は下顎第</a:t>
            </a:r>
            <a:r>
              <a:rPr kumimoji="1" lang="en-US" altLang="ja-JP" sz="2400" dirty="0"/>
              <a:t>3</a:t>
            </a:r>
            <a:r>
              <a:rPr kumimoji="1" lang="ja-JP" altLang="en-US" sz="2400" dirty="0"/>
              <a:t>大臼歯（親知らず）で判定するが，「</a:t>
            </a:r>
            <a:r>
              <a:rPr kumimoji="1" lang="en-US" altLang="ja-JP" sz="2400" dirty="0"/>
              <a:t>35</a:t>
            </a:r>
            <a:r>
              <a:rPr kumimoji="1" lang="ja-JP" altLang="en-US" sz="2400"/>
              <a:t>歳以降に死んだ</a:t>
            </a:r>
            <a:r>
              <a:rPr kumimoji="1" lang="ja-JP" altLang="en-US" sz="2400" dirty="0"/>
              <a:t>」ことしかわからない。</a:t>
            </a:r>
            <a:endParaRPr kumimoji="1" lang="en-US" altLang="ja-JP" sz="2400" dirty="0"/>
          </a:p>
          <a:p>
            <a:r>
              <a:rPr lang="ja-JP" altLang="en-US" sz="2400" dirty="0"/>
              <a:t>現代の狩猟採集民は乳児期に死亡しなければ</a:t>
            </a:r>
            <a:r>
              <a:rPr lang="en-US" altLang="ja-JP" sz="2400" dirty="0"/>
              <a:t>60</a:t>
            </a:r>
            <a:r>
              <a:rPr lang="ja-JP" altLang="en-US" sz="2400" dirty="0"/>
              <a:t>歳以上まで生存するのが一般的。</a:t>
            </a:r>
            <a:endParaRPr lang="en-US" altLang="ja-JP" sz="2400" dirty="0"/>
          </a:p>
          <a:p>
            <a:r>
              <a:rPr kumimoji="1" lang="ja-JP" altLang="en-US" sz="2400" dirty="0"/>
              <a:t>狩猟採集で多種多様な食物が得られ，タンパク質摂取量も多い。</a:t>
            </a:r>
            <a:endParaRPr kumimoji="1" lang="en-US" altLang="ja-JP" sz="2400" dirty="0"/>
          </a:p>
          <a:p>
            <a:r>
              <a:rPr lang="ja-JP" altLang="en-US" sz="2400" dirty="0"/>
              <a:t>常に移動（遊動）するので，食糧不足になりにくい。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7130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404663"/>
            <a:ext cx="2885334" cy="468052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404664"/>
            <a:ext cx="2884117" cy="468052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168008" y="5229200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2009</a:t>
            </a:r>
            <a:r>
              <a:rPr lang="ja-JP" altLang="en-US" sz="3200" dirty="0"/>
              <a:t>年</a:t>
            </a:r>
            <a:r>
              <a:rPr lang="en-US" altLang="ja-JP" sz="3200" dirty="0"/>
              <a:t>6</a:t>
            </a:r>
            <a:r>
              <a:rPr lang="ja-JP" altLang="en-US" sz="3200" dirty="0"/>
              <a:t>月発行</a:t>
            </a:r>
            <a:br>
              <a:rPr lang="en-US" altLang="ja-JP" sz="3200" dirty="0"/>
            </a:br>
            <a:r>
              <a:rPr lang="en-US" altLang="ja-JP" sz="3200" dirty="0"/>
              <a:t>5</a:t>
            </a:r>
            <a:r>
              <a:rPr lang="ja-JP" altLang="en-US" sz="3200" dirty="0"/>
              <a:t>万部突破</a:t>
            </a:r>
            <a:endParaRPr lang="en-US" altLang="ja-JP" sz="3200" dirty="0"/>
          </a:p>
          <a:p>
            <a:r>
              <a:rPr lang="ja-JP" altLang="en-US" sz="3200" dirty="0"/>
              <a:t>五木寛之氏，大絶賛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23592" y="5210204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2013</a:t>
            </a:r>
            <a:r>
              <a:rPr lang="ja-JP" altLang="en-US" sz="3200" dirty="0"/>
              <a:t>年</a:t>
            </a:r>
            <a:r>
              <a:rPr lang="en-US" altLang="ja-JP" sz="3200" dirty="0"/>
              <a:t>10</a:t>
            </a:r>
            <a:r>
              <a:rPr lang="ja-JP" altLang="en-US" sz="3200" dirty="0"/>
              <a:t>月発行</a:t>
            </a:r>
            <a:br>
              <a:rPr lang="en-US" altLang="ja-JP" sz="3200" dirty="0"/>
            </a:br>
            <a:r>
              <a:rPr lang="en-US" altLang="ja-JP" sz="3200" dirty="0"/>
              <a:t>20</a:t>
            </a:r>
            <a:r>
              <a:rPr lang="ja-JP" altLang="en-US" sz="3200" dirty="0"/>
              <a:t>万部突破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220207640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825" y="727514"/>
            <a:ext cx="6542270" cy="577081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スライドファイルは</a:t>
            </a:r>
            <a:br>
              <a:rPr kumimoji="1" lang="en-US" altLang="ja-JP" dirty="0"/>
            </a:br>
            <a:r>
              <a:rPr kumimoji="1" lang="ja-JP" altLang="en-US" dirty="0"/>
              <a:t>ダウンロードできます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3352" y="2336969"/>
            <a:ext cx="740514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700" dirty="0"/>
              <a:t>本講演で使用したスライドファイルは</a:t>
            </a:r>
            <a:br>
              <a:rPr lang="en-US" altLang="ja-JP" sz="2700" dirty="0"/>
            </a:br>
            <a:r>
              <a:rPr lang="en-US" altLang="ja-JP" sz="2700" dirty="0">
                <a:solidFill>
                  <a:srgbClr val="FF0000"/>
                </a:solidFill>
                <a:latin typeface="+mj-ea"/>
                <a:ea typeface="+mj-ea"/>
              </a:rPr>
              <a:t>http</a:t>
            </a:r>
            <a:r>
              <a:rPr lang="en-US" altLang="ja-JP" sz="2700">
                <a:solidFill>
                  <a:srgbClr val="FF0000"/>
                </a:solidFill>
                <a:latin typeface="+mj-ea"/>
                <a:ea typeface="+mj-ea"/>
              </a:rPr>
              <a:t>://www.wound-treatment.jp/slide</a:t>
            </a:r>
            <a:br>
              <a:rPr lang="en-US" altLang="ja-JP" sz="2700" dirty="0">
                <a:latin typeface="+mj-ea"/>
                <a:ea typeface="+mj-ea"/>
              </a:rPr>
            </a:br>
            <a:r>
              <a:rPr lang="ja-JP" altLang="en-US" sz="2700" dirty="0">
                <a:latin typeface="+mj-ea"/>
                <a:ea typeface="+mj-ea"/>
              </a:rPr>
              <a:t>からダウンロードできます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90670" y="4138573"/>
            <a:ext cx="7240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700" dirty="0"/>
              <a:t>無断改変・無断コピー・無断配布</a:t>
            </a:r>
            <a:br>
              <a:rPr lang="en-US" altLang="ja-JP" sz="2700" dirty="0"/>
            </a:br>
            <a:r>
              <a:rPr lang="ja-JP" altLang="en-US" sz="2700" dirty="0"/>
              <a:t>どうぞ，ご自由に！</a:t>
            </a:r>
            <a:br>
              <a:rPr lang="en-US" altLang="ja-JP" sz="2700" dirty="0"/>
            </a:br>
            <a:br>
              <a:rPr lang="en-US" altLang="ja-JP" sz="2700" dirty="0"/>
            </a:br>
            <a:r>
              <a:rPr lang="ja-JP" altLang="en-US" sz="2700" b="1" dirty="0">
                <a:solidFill>
                  <a:srgbClr val="FF0000"/>
                </a:solidFill>
              </a:rPr>
              <a:t>科学／医学の情報に著作権は存在しない！</a:t>
            </a:r>
          </a:p>
        </p:txBody>
      </p:sp>
    </p:spTree>
    <p:extLst>
      <p:ext uri="{BB962C8B-B14F-4D97-AF65-F5344CB8AC3E}">
        <p14:creationId xmlns:p14="http://schemas.microsoft.com/office/powerpoint/2010/main" val="3070002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279576" y="404665"/>
            <a:ext cx="7772400" cy="769441"/>
          </a:xfrm>
        </p:spPr>
        <p:txBody>
          <a:bodyPr>
            <a:normAutofit/>
          </a:bodyPr>
          <a:lstStyle/>
          <a:p>
            <a:r>
              <a:rPr lang="ja-JP" altLang="en-US" dirty="0"/>
              <a:t>［糖質制限］＝［食習慣を変える］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7" y="1484785"/>
            <a:ext cx="2759909" cy="211625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872" y="1415144"/>
            <a:ext cx="2843808" cy="213285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599" y="1415145"/>
            <a:ext cx="2664296" cy="213143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3" y="3933057"/>
            <a:ext cx="2888191" cy="216614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5" y="3933057"/>
            <a:ext cx="4176119" cy="2142871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1967342" y="1178660"/>
            <a:ext cx="8593154" cy="2594356"/>
            <a:chOff x="443342" y="1178660"/>
            <a:chExt cx="8593154" cy="2594356"/>
          </a:xfrm>
        </p:grpSpPr>
        <p:sp>
          <p:nvSpPr>
            <p:cNvPr id="10" name="乗算記号 9"/>
            <p:cNvSpPr/>
            <p:nvPr/>
          </p:nvSpPr>
          <p:spPr bwMode="auto">
            <a:xfrm>
              <a:off x="443342" y="1334145"/>
              <a:ext cx="2664296" cy="2371271"/>
            </a:xfrm>
            <a:prstGeom prst="mathMultiply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latin typeface="Times New Roman" charset="0"/>
                <a:ea typeface="ＭＳ Ｐゴシック" pitchFamily="50" charset="-128"/>
              </a:endParaRPr>
            </a:p>
          </p:txBody>
        </p:sp>
        <p:sp>
          <p:nvSpPr>
            <p:cNvPr id="12" name="乗算記号 11"/>
            <p:cNvSpPr/>
            <p:nvPr/>
          </p:nvSpPr>
          <p:spPr bwMode="auto">
            <a:xfrm>
              <a:off x="3278536" y="1401745"/>
              <a:ext cx="2664296" cy="2371271"/>
            </a:xfrm>
            <a:prstGeom prst="mathMultiply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latin typeface="Times New Roman" charset="0"/>
                <a:ea typeface="ＭＳ Ｐゴシック" pitchFamily="50" charset="-128"/>
              </a:endParaRPr>
            </a:p>
          </p:txBody>
        </p:sp>
        <p:sp>
          <p:nvSpPr>
            <p:cNvPr id="13" name="乗算記号 12"/>
            <p:cNvSpPr/>
            <p:nvPr/>
          </p:nvSpPr>
          <p:spPr bwMode="auto">
            <a:xfrm>
              <a:off x="6372200" y="1178660"/>
              <a:ext cx="2664296" cy="2371271"/>
            </a:xfrm>
            <a:prstGeom prst="mathMultiply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latin typeface="Times New Roman" charset="0"/>
                <a:ea typeface="ＭＳ Ｐゴシック" pitchFamily="50" charset="-128"/>
              </a:endParaRP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3215682" y="4293096"/>
            <a:ext cx="5400599" cy="1656184"/>
            <a:chOff x="1691681" y="4293096"/>
            <a:chExt cx="5400599" cy="1656184"/>
          </a:xfrm>
        </p:grpSpPr>
        <p:sp>
          <p:nvSpPr>
            <p:cNvPr id="11" name="円/楕円 10"/>
            <p:cNvSpPr/>
            <p:nvPr/>
          </p:nvSpPr>
          <p:spPr bwMode="auto">
            <a:xfrm>
              <a:off x="1691681" y="4365104"/>
              <a:ext cx="1728192" cy="1584176"/>
            </a:xfrm>
            <a:prstGeom prst="ellipse">
              <a:avLst/>
            </a:prstGeom>
            <a:noFill/>
            <a:ln w="317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latin typeface="Times New Roman" charset="0"/>
                <a:ea typeface="ＭＳ Ｐゴシック" pitchFamily="50" charset="-128"/>
              </a:endParaRPr>
            </a:p>
          </p:txBody>
        </p:sp>
        <p:sp>
          <p:nvSpPr>
            <p:cNvPr id="15" name="円/楕円 14"/>
            <p:cNvSpPr/>
            <p:nvPr/>
          </p:nvSpPr>
          <p:spPr bwMode="auto">
            <a:xfrm>
              <a:off x="5364088" y="4293096"/>
              <a:ext cx="1728192" cy="1584176"/>
            </a:xfrm>
            <a:prstGeom prst="ellipse">
              <a:avLst/>
            </a:prstGeom>
            <a:noFill/>
            <a:ln w="317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latin typeface="Times New Roman" charset="0"/>
                <a:ea typeface="ＭＳ Ｐゴシック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103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23032" y="548681"/>
            <a:ext cx="7772400" cy="769441"/>
          </a:xfrm>
        </p:spPr>
        <p:txBody>
          <a:bodyPr/>
          <a:lstStyle/>
          <a:p>
            <a:r>
              <a:rPr kumimoji="1" lang="ja-JP" altLang="en-US" dirty="0"/>
              <a:t>大雑把に言うと</a:t>
            </a:r>
          </a:p>
        </p:txBody>
      </p:sp>
      <p:sp>
        <p:nvSpPr>
          <p:cNvPr id="3" name="フローチャート: 代替処理 2"/>
          <p:cNvSpPr/>
          <p:nvPr/>
        </p:nvSpPr>
        <p:spPr bwMode="auto">
          <a:xfrm>
            <a:off x="1989099" y="1772816"/>
            <a:ext cx="4011353" cy="160043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4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  <a:t>主食と甘いもの</a:t>
            </a:r>
            <a:br>
              <a:rPr lang="en-US" altLang="ja-JP" sz="44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</a:br>
            <a:r>
              <a:rPr lang="ja-JP" altLang="en-US" sz="44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  <a:t>を食べない</a:t>
            </a:r>
          </a:p>
        </p:txBody>
      </p:sp>
      <p:sp>
        <p:nvSpPr>
          <p:cNvPr id="4" name="フローチャート: 代替処理 3"/>
          <p:cNvSpPr/>
          <p:nvPr/>
        </p:nvSpPr>
        <p:spPr bwMode="auto">
          <a:xfrm>
            <a:off x="6109232" y="2616731"/>
            <a:ext cx="4752573" cy="160043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4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  <a:t>蛋白質と脂肪は</a:t>
            </a:r>
            <a:br>
              <a:rPr lang="en-US" altLang="ja-JP" sz="44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</a:br>
            <a:r>
              <a:rPr lang="ja-JP" altLang="en-US" sz="44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  <a:t>いくら食べてもよい</a:t>
            </a:r>
          </a:p>
        </p:txBody>
      </p:sp>
      <p:sp>
        <p:nvSpPr>
          <p:cNvPr id="5" name="フローチャート: 代替処理 4"/>
          <p:cNvSpPr/>
          <p:nvPr/>
        </p:nvSpPr>
        <p:spPr bwMode="auto">
          <a:xfrm>
            <a:off x="2268821" y="3594074"/>
            <a:ext cx="3451908" cy="160043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4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  <a:t>カロリー数は</a:t>
            </a:r>
            <a:br>
              <a:rPr lang="en-US" altLang="ja-JP" sz="44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</a:br>
            <a:r>
              <a:rPr lang="ja-JP" altLang="en-US" sz="4400" dirty="0">
                <a:solidFill>
                  <a:srgbClr val="C00000"/>
                </a:solidFill>
                <a:latin typeface="Times New Roman" charset="0"/>
                <a:ea typeface="ＭＳ Ｐゴシック" pitchFamily="50" charset="-128"/>
              </a:rPr>
              <a:t>無視していい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1567543" y="1484784"/>
            <a:ext cx="9464633" cy="5064660"/>
            <a:chOff x="467544" y="1484784"/>
            <a:chExt cx="8352928" cy="5064660"/>
          </a:xfrm>
          <a:noFill/>
        </p:grpSpPr>
        <p:sp>
          <p:nvSpPr>
            <p:cNvPr id="6" name="角丸四角形 5"/>
            <p:cNvSpPr/>
            <p:nvPr/>
          </p:nvSpPr>
          <p:spPr bwMode="auto">
            <a:xfrm>
              <a:off x="467544" y="1484784"/>
              <a:ext cx="8352928" cy="4464496"/>
            </a:xfrm>
            <a:prstGeom prst="roundRect">
              <a:avLst/>
            </a:prstGeom>
            <a:grpFill/>
            <a:ln w="635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latin typeface="Times New Roman" charset="0"/>
                <a:ea typeface="ＭＳ Ｐゴシック" pitchFamily="50" charset="-128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2051720" y="5349115"/>
              <a:ext cx="5099574" cy="120032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600" dirty="0">
                  <a:solidFill>
                    <a:schemeClr val="bg1"/>
                  </a:solidFill>
                </a:rPr>
                <a:t>血糖値を上げるものは</a:t>
              </a:r>
              <a:br>
                <a:rPr lang="en-US" altLang="ja-JP" sz="3600" dirty="0">
                  <a:solidFill>
                    <a:schemeClr val="bg1"/>
                  </a:solidFill>
                </a:rPr>
              </a:br>
              <a:r>
                <a:rPr lang="ja-JP" altLang="en-US" sz="3600" dirty="0">
                  <a:solidFill>
                    <a:schemeClr val="bg1"/>
                  </a:solidFill>
                </a:rPr>
                <a:t>食べない！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27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ウィスプ">
  <a:themeElements>
    <a:clrScheme name="ウィスプ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ウィスプ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ィスプ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3831</TotalTime>
  <Words>2247</Words>
  <Application>Microsoft Office PowerPoint</Application>
  <PresentationFormat>ワイド画面</PresentationFormat>
  <Paragraphs>608</Paragraphs>
  <Slides>79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79</vt:i4>
      </vt:variant>
    </vt:vector>
  </HeadingPairs>
  <TitlesOfParts>
    <vt:vector size="88" baseType="lpstr">
      <vt:lpstr>ＭＳ Ｐゴシック</vt:lpstr>
      <vt:lpstr>メイリオ</vt:lpstr>
      <vt:lpstr>Arial</vt:lpstr>
      <vt:lpstr>Calibri</vt:lpstr>
      <vt:lpstr>Century Gothic</vt:lpstr>
      <vt:lpstr>Times New Roman</vt:lpstr>
      <vt:lpstr>Wingdings</vt:lpstr>
      <vt:lpstr>Wingdings 3</vt:lpstr>
      <vt:lpstr>ウィスプ</vt:lpstr>
      <vt:lpstr>糖質制限で健康になろう －人類に炭水化物は必要か？－</vt:lpstr>
      <vt:lpstr>糖質制限すると1年で大変身！</vt:lpstr>
      <vt:lpstr>私の体型変化</vt:lpstr>
      <vt:lpstr>糖質制限による体の変化</vt:lpstr>
      <vt:lpstr>PowerPoint プレゼンテーション</vt:lpstr>
      <vt:lpstr>PowerPoint プレゼンテーション</vt:lpstr>
      <vt:lpstr>糖質制限とは</vt:lpstr>
      <vt:lpstr>［糖質制限］＝［食習慣を変える］</vt:lpstr>
      <vt:lpstr>大雑把に言うと</vt:lpstr>
      <vt:lpstr>三大栄養素と血糖</vt:lpstr>
      <vt:lpstr>血糖を調節するホルモン</vt:lpstr>
      <vt:lpstr>人体を車に例えると</vt:lpstr>
      <vt:lpstr>糖尿病は悲惨！</vt:lpstr>
      <vt:lpstr>糖尿病性壊疽は悲惨</vt:lpstr>
      <vt:lpstr>成人病型糖尿病（2型糖尿病） 　　　　　⇒完全に予防可能</vt:lpstr>
      <vt:lpstr>2型糖尿病は完治する病気である インスリンも内服薬も不要になる！</vt:lpstr>
      <vt:lpstr>糖質って何？</vt:lpstr>
      <vt:lpstr>炭水化物・糖質・糖類の関係</vt:lpstr>
      <vt:lpstr>炭水化物と血糖値</vt:lpstr>
      <vt:lpstr>血糖を上げるのはどれ？</vt:lpstr>
      <vt:lpstr>糖質ゼロと糖類ゼロ</vt:lpstr>
      <vt:lpstr>糖質が多い食材 糖質が少ない食材 </vt:lpstr>
      <vt:lpstr>主食（＝穀物）は糖質の塊</vt:lpstr>
      <vt:lpstr>食べてダメなもの：穀物</vt:lpstr>
      <vt:lpstr>お菓子はデンプン &amp; 砂糖</vt:lpstr>
      <vt:lpstr>PowerPoint プレゼンテーション</vt:lpstr>
      <vt:lpstr>PowerPoint プレゼンテーション</vt:lpstr>
      <vt:lpstr>「加熱するとホクホクする」＝デンプン</vt:lpstr>
      <vt:lpstr>多くの果物（＝果糖多い）は肥満の原因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より詳しく知りたい方は</vt:lpstr>
      <vt:lpstr>糖質制限してみよう</vt:lpstr>
      <vt:lpstr>糖質制限の方法（江部先生による）</vt:lpstr>
      <vt:lpstr>居酒屋で糖質制限</vt:lpstr>
      <vt:lpstr>おしゃれ系・本格派系外食は要注意</vt:lpstr>
      <vt:lpstr>どうしても麺類が食べたい！</vt:lpstr>
      <vt:lpstr>食費が増えるんじゃないの？</vt:lpstr>
      <vt:lpstr>糖質オフ・レシピ集</vt:lpstr>
      <vt:lpstr>糖質はトロイの木馬！   ー甘くないのに体内で甘くなるー</vt:lpstr>
      <vt:lpstr>PowerPoint プレゼンテーション</vt:lpstr>
      <vt:lpstr>砂糖に換算すると・・・</vt:lpstr>
      <vt:lpstr>PowerPoint プレゼンテーション</vt:lpstr>
      <vt:lpstr>糖質摂取で太る理由</vt:lpstr>
      <vt:lpstr>糖分は脳の栄養？</vt:lpstr>
      <vt:lpstr>脳の栄養は？</vt:lpstr>
      <vt:lpstr>PowerPoint プレゼンテーション</vt:lpstr>
      <vt:lpstr>糖質摂取が原因と考えられている疾患</vt:lpstr>
      <vt:lpstr>二日酔いよ，さらば！</vt:lpstr>
      <vt:lpstr>主食（米・うどんなど）は消化が悪い！</vt:lpstr>
      <vt:lpstr>PowerPoint プレゼンテーション</vt:lpstr>
      <vt:lpstr>スポーツと糖質制限</vt:lpstr>
      <vt:lpstr>スポーツと糖質制限　ーその2ー</vt:lpstr>
      <vt:lpstr>子どもと糖質制限</vt:lpstr>
      <vt:lpstr>カロリー数という虚構  ー栄養学は砂上の楼閣かー</vt:lpstr>
      <vt:lpstr>「食物のカロリー」の測定法</vt:lpstr>
      <vt:lpstr>食べた物の行方</vt:lpstr>
      <vt:lpstr>脂肪だけでは太らない！</vt:lpstr>
      <vt:lpstr>糖質は嗜好品</vt:lpstr>
      <vt:lpstr>タバコ・酒と糖質は似ている</vt:lpstr>
      <vt:lpstr>麻薬・薬物　快楽中枢</vt:lpstr>
      <vt:lpstr>しかし，その幸福は長く続かない</vt:lpstr>
      <vt:lpstr>タバコ・コカイン・糖質</vt:lpstr>
      <vt:lpstr>イライラ感を解消するには</vt:lpstr>
      <vt:lpstr>何を食べればイライラ解消？</vt:lpstr>
      <vt:lpstr>糖質が糖質を呼ぶ</vt:lpstr>
      <vt:lpstr>炭水化物で太る理由</vt:lpstr>
      <vt:lpstr>穀物は人類に何をもたらしたか</vt:lpstr>
      <vt:lpstr>穀物栽培開始とともに世界中で低身長化</vt:lpstr>
      <vt:lpstr>原始人（狩猟採集民）は健康で長生きだった</vt:lpstr>
      <vt:lpstr>PowerPoint プレゼンテーション</vt:lpstr>
      <vt:lpstr>スライドファイルは ダウンロードできます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糖質制限で健康になろう －人類に炭水化物は必要か？－</dc:title>
  <dc:creator>makoto natsui</dc:creator>
  <cp:lastModifiedBy>makoto natsui</cp:lastModifiedBy>
  <cp:revision>517</cp:revision>
  <dcterms:created xsi:type="dcterms:W3CDTF">2014-04-29T22:13:38Z</dcterms:created>
  <dcterms:modified xsi:type="dcterms:W3CDTF">2018-03-05T00:48:58Z</dcterms:modified>
</cp:coreProperties>
</file>